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57" r:id="rId5"/>
    <p:sldId id="261" r:id="rId6"/>
    <p:sldId id="272" r:id="rId7"/>
    <p:sldId id="276" r:id="rId8"/>
    <p:sldId id="274" r:id="rId9"/>
    <p:sldId id="275" r:id="rId10"/>
    <p:sldId id="270" r:id="rId11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160F8-9CD0-4028-9CCF-B4D76A386173}" type="datetimeFigureOut">
              <a:rPr lang="es-AR" smtClean="0"/>
              <a:t>15/8/2017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6D75-DA60-48EC-BFC3-03F38B80F99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061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160F8-9CD0-4028-9CCF-B4D76A386173}" type="datetimeFigureOut">
              <a:rPr lang="es-AR" smtClean="0"/>
              <a:t>15/8/2017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6D75-DA60-48EC-BFC3-03F38B80F99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4065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160F8-9CD0-4028-9CCF-B4D76A386173}" type="datetimeFigureOut">
              <a:rPr lang="es-AR" smtClean="0"/>
              <a:t>15/8/2017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6D75-DA60-48EC-BFC3-03F38B80F99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87916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160F8-9CD0-4028-9CCF-B4D76A386173}" type="datetimeFigureOut">
              <a:rPr lang="es-AR" smtClean="0"/>
              <a:t>15/8/2017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6D75-DA60-48EC-BFC3-03F38B80F99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55657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160F8-9CD0-4028-9CCF-B4D76A386173}" type="datetimeFigureOut">
              <a:rPr lang="es-AR" smtClean="0"/>
              <a:t>15/8/2017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6D75-DA60-48EC-BFC3-03F38B80F99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0186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160F8-9CD0-4028-9CCF-B4D76A386173}" type="datetimeFigureOut">
              <a:rPr lang="es-AR" smtClean="0"/>
              <a:t>15/8/2017</a:t>
            </a:fld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6D75-DA60-48EC-BFC3-03F38B80F99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3056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160F8-9CD0-4028-9CCF-B4D76A386173}" type="datetimeFigureOut">
              <a:rPr lang="es-AR" smtClean="0"/>
              <a:t>15/8/2017</a:t>
            </a:fld>
            <a:endParaRPr lang="es-AR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6D75-DA60-48EC-BFC3-03F38B80F99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912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160F8-9CD0-4028-9CCF-B4D76A386173}" type="datetimeFigureOut">
              <a:rPr lang="es-AR" smtClean="0"/>
              <a:t>15/8/2017</a:t>
            </a:fld>
            <a:endParaRPr lang="es-AR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6D75-DA60-48EC-BFC3-03F38B80F99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4796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160F8-9CD0-4028-9CCF-B4D76A386173}" type="datetimeFigureOut">
              <a:rPr lang="es-AR" smtClean="0"/>
              <a:t>15/8/2017</a:t>
            </a:fld>
            <a:endParaRPr lang="es-AR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6D75-DA60-48EC-BFC3-03F38B80F99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61943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160F8-9CD0-4028-9CCF-B4D76A386173}" type="datetimeFigureOut">
              <a:rPr lang="es-AR" smtClean="0"/>
              <a:t>15/8/2017</a:t>
            </a:fld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6D75-DA60-48EC-BFC3-03F38B80F99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23214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160F8-9CD0-4028-9CCF-B4D76A386173}" type="datetimeFigureOut">
              <a:rPr lang="es-AR" smtClean="0"/>
              <a:t>15/8/2017</a:t>
            </a:fld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A6D75-DA60-48EC-BFC3-03F38B80F99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87485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160F8-9CD0-4028-9CCF-B4D76A386173}" type="datetimeFigureOut">
              <a:rPr lang="es-AR" smtClean="0"/>
              <a:t>15/8/2017</a:t>
            </a:fld>
            <a:endParaRPr lang="es-AR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A6D75-DA60-48EC-BFC3-03F38B80F99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56638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5205989"/>
            <a:ext cx="9144000" cy="1070985"/>
          </a:xfrm>
        </p:spPr>
        <p:txBody>
          <a:bodyPr>
            <a:normAutofit/>
          </a:bodyPr>
          <a:lstStyle/>
          <a:p>
            <a:r>
              <a:rPr lang="es-AR" sz="3000" dirty="0"/>
              <a:t>Transporte marítimo de </a:t>
            </a:r>
            <a:r>
              <a:rPr lang="es-AR" sz="3000" dirty="0" err="1"/>
              <a:t>arandanos</a:t>
            </a:r>
            <a:endParaRPr lang="es-AR" sz="3000" dirty="0"/>
          </a:p>
          <a:p>
            <a:r>
              <a:rPr lang="es-AR" sz="3000" dirty="0"/>
              <a:t>Propuesta del multimodal </a:t>
            </a:r>
            <a:r>
              <a:rPr lang="es-AR" sz="3000" dirty="0" err="1"/>
              <a:t>via</a:t>
            </a:r>
            <a:r>
              <a:rPr lang="es-AR" sz="3000" dirty="0"/>
              <a:t> el pacifico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712" y="744297"/>
            <a:ext cx="7648576" cy="226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255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5205989"/>
            <a:ext cx="9144000" cy="1070985"/>
          </a:xfrm>
        </p:spPr>
        <p:txBody>
          <a:bodyPr>
            <a:normAutofit/>
          </a:bodyPr>
          <a:lstStyle/>
          <a:p>
            <a:r>
              <a:rPr lang="es-AR" sz="3000" dirty="0"/>
              <a:t>MUCHAS GRACIAS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924" y="1287222"/>
            <a:ext cx="9820541" cy="291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98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lobe-south-america-connections-to-worl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0" y="928174"/>
            <a:ext cx="5929825" cy="592982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71250" y="1347748"/>
            <a:ext cx="3439551" cy="1143000"/>
          </a:xfrm>
        </p:spPr>
        <p:txBody>
          <a:bodyPr>
            <a:normAutofit/>
          </a:bodyPr>
          <a:lstStyle/>
          <a:p>
            <a:pPr algn="l"/>
            <a:r>
              <a:rPr lang="es-AR" sz="3600" dirty="0">
                <a:solidFill>
                  <a:schemeClr val="tx2"/>
                </a:solidFill>
                <a:latin typeface="Gill Sans MT" pitchFamily="34" charset="0"/>
              </a:rPr>
              <a:t>QUIENES SOMOS	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771250" y="2790825"/>
            <a:ext cx="4420625" cy="37528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pt-BR" sz="1500" dirty="0">
                <a:solidFill>
                  <a:schemeClr val="tx2"/>
                </a:solidFill>
                <a:latin typeface="Gill Sans MT" pitchFamily="34" charset="0"/>
                <a:ea typeface="Adobe Fan Heiti Std B" pitchFamily="34" charset="-128"/>
              </a:rPr>
              <a:t>PADWOR LOGISTICS ES UNA COMPAÑIA ENFOCADA Y ESPECIALIZADA EN EL TRANSPORTE Y LOGISTICA DE EXPORTACION. </a:t>
            </a:r>
          </a:p>
          <a:p>
            <a:pPr>
              <a:lnSpc>
                <a:spcPct val="150000"/>
              </a:lnSpc>
            </a:pPr>
            <a:r>
              <a:rPr lang="pt-BR" sz="1500" dirty="0">
                <a:solidFill>
                  <a:schemeClr val="tx2"/>
                </a:solidFill>
                <a:latin typeface="Gill Sans MT" pitchFamily="34" charset="0"/>
                <a:ea typeface="Adobe Fan Heiti Std B" pitchFamily="34" charset="-128"/>
              </a:rPr>
              <a:t>A TRAVES DE NUESTRAS DOS PRINCIPALES Y COMPLEMENTARIAS UNIDADES DE NEGOCIOS </a:t>
            </a:r>
            <a:r>
              <a:rPr lang="pt-BR" sz="1500" b="1" dirty="0">
                <a:solidFill>
                  <a:schemeClr val="tx2"/>
                </a:solidFill>
                <a:latin typeface="Gill Sans MT" pitchFamily="34" charset="0"/>
                <a:ea typeface="Adobe Fan Heiti Std B" pitchFamily="34" charset="-128"/>
              </a:rPr>
              <a:t>CAMIONAJE &amp; FREIGHT FORWARDING</a:t>
            </a:r>
            <a:r>
              <a:rPr lang="pt-BR" sz="1500" dirty="0">
                <a:solidFill>
                  <a:schemeClr val="tx2"/>
                </a:solidFill>
                <a:latin typeface="Gill Sans MT" pitchFamily="34" charset="0"/>
                <a:ea typeface="Adobe Fan Heiti Std B" pitchFamily="34" charset="-128"/>
              </a:rPr>
              <a:t>  OFRECEMOS UN SERVICIO BASADO EN LA CONFIANZA, COMPROMISO, HONESTIDAD Y PRIORIZANDO LAS RELACIONES A LARGO PLAZO.</a:t>
            </a:r>
            <a:endParaRPr lang="en-US" sz="1500" dirty="0">
              <a:solidFill>
                <a:schemeClr val="accent1"/>
              </a:solidFill>
              <a:latin typeface="Gill Sans MT" pitchFamily="34" charset="0"/>
              <a:ea typeface="Adobe Fan Heiti Std B" pitchFamily="34" charset="-128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454" y="93134"/>
            <a:ext cx="3186545" cy="945301"/>
          </a:xfrm>
          <a:prstGeom prst="rect">
            <a:avLst/>
          </a:prstGeom>
        </p:spPr>
      </p:pic>
      <p:cxnSp>
        <p:nvCxnSpPr>
          <p:cNvPr id="8" name="Conector recto 7"/>
          <p:cNvCxnSpPr/>
          <p:nvPr/>
        </p:nvCxnSpPr>
        <p:spPr>
          <a:xfrm>
            <a:off x="0" y="1047671"/>
            <a:ext cx="12191999" cy="0"/>
          </a:xfrm>
          <a:prstGeom prst="line">
            <a:avLst/>
          </a:prstGeom>
          <a:ln w="22225">
            <a:solidFill>
              <a:srgbClr val="008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7861461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amiones-padwo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79176" y="5296726"/>
            <a:ext cx="2639099" cy="1408874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90625" y="1076675"/>
            <a:ext cx="10515600" cy="738570"/>
          </a:xfrm>
        </p:spPr>
        <p:txBody>
          <a:bodyPr>
            <a:normAutofit/>
          </a:bodyPr>
          <a:lstStyle/>
          <a:p>
            <a:pPr algn="ctr"/>
            <a:r>
              <a:rPr lang="es-AR" sz="2600" dirty="0">
                <a:solidFill>
                  <a:schemeClr val="tx2"/>
                </a:solidFill>
                <a:latin typeface="Gill Sans MT" pitchFamily="34" charset="0"/>
              </a:rPr>
              <a:t>FREIGHT FORWARDER CON FLOTA PROPIA DE CAMIONES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25016" y="2372752"/>
            <a:ext cx="5513809" cy="26159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50000"/>
              </a:lnSpc>
            </a:pPr>
            <a:endParaRPr 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Gill Sans MT" pitchFamily="34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454" y="93134"/>
            <a:ext cx="3186545" cy="945301"/>
          </a:xfrm>
          <a:prstGeom prst="rect">
            <a:avLst/>
          </a:prstGeom>
        </p:spPr>
      </p:pic>
      <p:cxnSp>
        <p:nvCxnSpPr>
          <p:cNvPr id="9" name="Conector recto 8"/>
          <p:cNvCxnSpPr/>
          <p:nvPr/>
        </p:nvCxnSpPr>
        <p:spPr>
          <a:xfrm>
            <a:off x="0" y="1047671"/>
            <a:ext cx="12191999" cy="0"/>
          </a:xfrm>
          <a:prstGeom prst="line">
            <a:avLst/>
          </a:prstGeom>
          <a:ln w="22225">
            <a:solidFill>
              <a:srgbClr val="008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 11"/>
          <p:cNvSpPr/>
          <p:nvPr/>
        </p:nvSpPr>
        <p:spPr>
          <a:xfrm>
            <a:off x="187570" y="1895475"/>
            <a:ext cx="6178062" cy="48101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AR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rPr>
              <a:t>Operaciones terrestres en Argentina, Chile </a:t>
            </a:r>
            <a:r>
              <a:rPr lang="es-AR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rPr>
              <a:t>Peru</a:t>
            </a:r>
            <a:r>
              <a:rPr lang="es-AR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rPr>
              <a:t>, Paraguay y Brasil.  Nacionales e internacionales.</a:t>
            </a:r>
          </a:p>
          <a:p>
            <a:endParaRPr lang="es-AR" dirty="0">
              <a:solidFill>
                <a:schemeClr val="tx1">
                  <a:lumMod val="85000"/>
                  <a:lumOff val="15000"/>
                </a:schemeClr>
              </a:solidFill>
              <a:latin typeface="Gill Sans MT" panose="020B0502020104020203" pitchFamily="34" charset="0"/>
            </a:endParaRPr>
          </a:p>
          <a:p>
            <a:r>
              <a:rPr lang="es-AR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rPr>
              <a:t>Flota propia moderna de 50 camiones (bandera Argentina y Chilena). Y flota de </a:t>
            </a:r>
            <a:r>
              <a:rPr lang="es-AR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rPr>
              <a:t>tercerizados</a:t>
            </a:r>
            <a:r>
              <a:rPr lang="es-AR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rPr>
              <a:t> estables.</a:t>
            </a:r>
          </a:p>
          <a:p>
            <a:endParaRPr lang="es-AR" dirty="0">
              <a:solidFill>
                <a:schemeClr val="tx1">
                  <a:lumMod val="85000"/>
                  <a:lumOff val="15000"/>
                </a:schemeClr>
              </a:solidFill>
              <a:latin typeface="Gill Sans MT" panose="020B0502020104020203" pitchFamily="34" charset="0"/>
            </a:endParaRPr>
          </a:p>
          <a:p>
            <a:r>
              <a:rPr lang="es-AR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rPr>
              <a:t>Choferes profesionales, y con experiencia en el manejo de frio.</a:t>
            </a:r>
          </a:p>
          <a:p>
            <a:r>
              <a:rPr lang="es-AR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rPr>
              <a:t>Flota propia de gen sets 65 unidades</a:t>
            </a:r>
          </a:p>
          <a:p>
            <a:endParaRPr lang="es-AR" dirty="0">
              <a:solidFill>
                <a:schemeClr val="tx1">
                  <a:lumMod val="85000"/>
                  <a:lumOff val="15000"/>
                </a:schemeClr>
              </a:solidFill>
              <a:latin typeface="Gill Sans MT" panose="020B0502020104020203" pitchFamily="34" charset="0"/>
            </a:endParaRPr>
          </a:p>
          <a:p>
            <a:r>
              <a:rPr lang="es-AR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rPr>
              <a:t>Base en Buenos Aires, Talcahuano y Santiago con enchufes para </a:t>
            </a:r>
            <a:r>
              <a:rPr lang="es-AR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rPr>
              <a:t>provision</a:t>
            </a:r>
            <a:r>
              <a:rPr lang="es-AR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rPr>
              <a:t> de frio. Posibilidad de hacer retiros anticipados de </a:t>
            </a:r>
            <a:r>
              <a:rPr lang="es-AR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rPr>
              <a:t>reefers</a:t>
            </a:r>
            <a:r>
              <a:rPr lang="es-AR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rPr>
              <a:t>. Monitoreo Satelital 24hs</a:t>
            </a:r>
          </a:p>
          <a:p>
            <a:endParaRPr lang="es-AR" dirty="0">
              <a:solidFill>
                <a:schemeClr val="tx1">
                  <a:lumMod val="85000"/>
                  <a:lumOff val="15000"/>
                </a:schemeClr>
              </a:solidFill>
              <a:latin typeface="Gill Sans MT" panose="020B0502020104020203" pitchFamily="34" charset="0"/>
            </a:endParaRPr>
          </a:p>
          <a:p>
            <a:r>
              <a:rPr lang="es-AR" dirty="0">
                <a:solidFill>
                  <a:schemeClr val="tx1">
                    <a:lumMod val="85000"/>
                    <a:lumOff val="15000"/>
                  </a:schemeClr>
                </a:solidFill>
                <a:latin typeface="Gill Sans MT" panose="020B0502020104020203" pitchFamily="34" charset="0"/>
              </a:rPr>
              <a:t>Personal propio en puertos de Buenos Aires, Talcahuano y Santiago y personal en fronteras.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078" y="3964977"/>
            <a:ext cx="2740623" cy="2740623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933" y="3458307"/>
            <a:ext cx="2528342" cy="142021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078" y="1876544"/>
            <a:ext cx="2357339" cy="176800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68" b="42000"/>
          <a:stretch/>
        </p:blipFill>
        <p:spPr>
          <a:xfrm>
            <a:off x="9039943" y="1855971"/>
            <a:ext cx="2878332" cy="1248807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786674555"/>
      </p:ext>
    </p:extLst>
  </p:cSld>
  <p:clrMapOvr>
    <a:masterClrMapping/>
  </p:clrMapOvr>
  <p:transition spd="slow">
    <p:blinds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454" y="93134"/>
            <a:ext cx="3186545" cy="945301"/>
          </a:xfrm>
          <a:prstGeom prst="rect">
            <a:avLst/>
          </a:prstGeom>
        </p:spPr>
      </p:pic>
      <p:cxnSp>
        <p:nvCxnSpPr>
          <p:cNvPr id="6" name="Conector recto 5"/>
          <p:cNvCxnSpPr/>
          <p:nvPr/>
        </p:nvCxnSpPr>
        <p:spPr>
          <a:xfrm>
            <a:off x="0" y="1047671"/>
            <a:ext cx="12191999" cy="0"/>
          </a:xfrm>
          <a:prstGeom prst="line">
            <a:avLst/>
          </a:prstGeom>
          <a:ln w="22225">
            <a:solidFill>
              <a:srgbClr val="008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2">
            <a:extLst>
              <a:ext uri="{FF2B5EF4-FFF2-40B4-BE49-F238E27FC236}">
                <a16:creationId xmlns:a16="http://schemas.microsoft.com/office/drawing/2014/main" id="{6A934BCC-98CD-455F-8C01-670831A51488}"/>
              </a:ext>
            </a:extLst>
          </p:cNvPr>
          <p:cNvSpPr txBox="1">
            <a:spLocks/>
          </p:cNvSpPr>
          <p:nvPr/>
        </p:nvSpPr>
        <p:spPr>
          <a:xfrm>
            <a:off x="1190625" y="1076675"/>
            <a:ext cx="10515600" cy="7385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2600" dirty="0">
                <a:solidFill>
                  <a:schemeClr val="tx2"/>
                </a:solidFill>
                <a:latin typeface="Gill Sans MT" pitchFamily="34" charset="0"/>
              </a:rPr>
              <a:t>SALIDAS VIA CHILE A EEUU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06C10736-9C10-4866-A1AE-1D0FFAAB64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279" y="2081944"/>
            <a:ext cx="6048946" cy="4505545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E5356C5A-752E-4DF6-839B-3D54EBC8E63E}"/>
              </a:ext>
            </a:extLst>
          </p:cNvPr>
          <p:cNvSpPr txBox="1"/>
          <p:nvPr/>
        </p:nvSpPr>
        <p:spPr>
          <a:xfrm>
            <a:off x="8336040" y="2539999"/>
            <a:ext cx="1146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500" dirty="0" err="1"/>
              <a:t>Philadelphia</a:t>
            </a:r>
            <a:endParaRPr lang="es-AR" sz="1500" dirty="0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11E7F606-EA11-4904-848F-21165D46C601}"/>
              </a:ext>
            </a:extLst>
          </p:cNvPr>
          <p:cNvSpPr txBox="1"/>
          <p:nvPr/>
        </p:nvSpPr>
        <p:spPr>
          <a:xfrm>
            <a:off x="5611096" y="2766291"/>
            <a:ext cx="79701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500" dirty="0"/>
              <a:t>Los</a:t>
            </a:r>
          </a:p>
          <a:p>
            <a:r>
              <a:rPr lang="es-AR" sz="1500" dirty="0" err="1"/>
              <a:t>Angeles</a:t>
            </a:r>
            <a:endParaRPr lang="es-AR" sz="1500" dirty="0"/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2FB4A52-BF1A-4D5A-824F-A47DDFDA32D7}"/>
              </a:ext>
            </a:extLst>
          </p:cNvPr>
          <p:cNvSpPr txBox="1"/>
          <p:nvPr/>
        </p:nvSpPr>
        <p:spPr>
          <a:xfrm>
            <a:off x="7629236" y="5735782"/>
            <a:ext cx="98751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500" dirty="0" err="1"/>
              <a:t>Valparaiso</a:t>
            </a:r>
            <a:endParaRPr lang="es-AR" sz="1500" dirty="0"/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99C0EF78-0C68-4DCD-BEE7-7E8F08B6B92D}"/>
              </a:ext>
            </a:extLst>
          </p:cNvPr>
          <p:cNvSpPr txBox="1"/>
          <p:nvPr/>
        </p:nvSpPr>
        <p:spPr>
          <a:xfrm>
            <a:off x="312980" y="2081944"/>
            <a:ext cx="491374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/>
              <a:t>Ventajas</a:t>
            </a:r>
          </a:p>
          <a:p>
            <a:endParaRPr lang="es-A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err="1"/>
              <a:t>Cercania</a:t>
            </a:r>
            <a:r>
              <a:rPr lang="es-AR" dirty="0"/>
              <a:t>. </a:t>
            </a:r>
            <a:r>
              <a:rPr lang="es-AR" dirty="0" err="1"/>
              <a:t>Transit</a:t>
            </a:r>
            <a:r>
              <a:rPr lang="es-AR" dirty="0"/>
              <a:t> time de 15 días a </a:t>
            </a:r>
            <a:r>
              <a:rPr lang="es-AR" dirty="0" err="1"/>
              <a:t>Philadelphia</a:t>
            </a:r>
            <a:r>
              <a:rPr lang="es-AR" dirty="0"/>
              <a:t> y 19 a Los </a:t>
            </a:r>
            <a:r>
              <a:rPr lang="es-AR" dirty="0" err="1"/>
              <a:t>Angeles</a:t>
            </a:r>
            <a:r>
              <a:rPr lang="es-AR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Es un país con foco en el comercio exterior. Mejor infraestructura portuaria y costos competitivos.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Es un país preparado para el manejo de </a:t>
            </a:r>
            <a:r>
              <a:rPr lang="es-AR" dirty="0" err="1"/>
              <a:t>reefers</a:t>
            </a:r>
            <a:r>
              <a:rPr lang="es-AR" dirty="0"/>
              <a:t>. </a:t>
            </a:r>
            <a:r>
              <a:rPr lang="es-AR" dirty="0" err="1"/>
              <a:t>Stackings</a:t>
            </a:r>
            <a:r>
              <a:rPr lang="es-AR" dirty="0"/>
              <a:t> mas cortos y </a:t>
            </a:r>
            <a:r>
              <a:rPr lang="es-AR" dirty="0" err="1"/>
              <a:t>extracostos</a:t>
            </a:r>
            <a:r>
              <a:rPr lang="es-AR" dirty="0"/>
              <a:t> mas baratos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dirty="0"/>
          </a:p>
          <a:p>
            <a:r>
              <a:rPr lang="es-AR" dirty="0"/>
              <a:t>Desventajas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Cruce de cordillera.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Mayor costo terrestre</a:t>
            </a:r>
          </a:p>
        </p:txBody>
      </p:sp>
      <p:sp>
        <p:nvSpPr>
          <p:cNvPr id="44" name="AutoShape 2" descr="Resultado de imagen para nyk service valparaiso los angeles">
            <a:extLst>
              <a:ext uri="{FF2B5EF4-FFF2-40B4-BE49-F238E27FC236}">
                <a16:creationId xmlns:a16="http://schemas.microsoft.com/office/drawing/2014/main" id="{C5A6E018-F0C0-49B2-A6C0-EA3823AC1BE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E6B37CDA-B190-40FA-845B-11C13236669F}"/>
              </a:ext>
            </a:extLst>
          </p:cNvPr>
          <p:cNvSpPr txBox="1"/>
          <p:nvPr/>
        </p:nvSpPr>
        <p:spPr>
          <a:xfrm>
            <a:off x="8108518" y="3158706"/>
            <a:ext cx="139012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sz="1500" dirty="0"/>
              <a:t>Port </a:t>
            </a:r>
            <a:r>
              <a:rPr lang="es-AR" sz="1500" dirty="0" err="1"/>
              <a:t>Everglades</a:t>
            </a:r>
            <a:endParaRPr lang="es-AR" sz="1500" dirty="0"/>
          </a:p>
        </p:txBody>
      </p:sp>
    </p:spTree>
    <p:extLst>
      <p:ext uri="{BB962C8B-B14F-4D97-AF65-F5344CB8AC3E}">
        <p14:creationId xmlns:p14="http://schemas.microsoft.com/office/powerpoint/2010/main" val="269244204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454" y="93134"/>
            <a:ext cx="3186545" cy="945301"/>
          </a:xfrm>
          <a:prstGeom prst="rect">
            <a:avLst/>
          </a:prstGeom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562100" y="1192212"/>
            <a:ext cx="9144000" cy="1246187"/>
          </a:xfrm>
        </p:spPr>
        <p:txBody>
          <a:bodyPr>
            <a:normAutofit/>
          </a:bodyPr>
          <a:lstStyle/>
          <a:p>
            <a:r>
              <a:rPr lang="es-AR" cap="all" dirty="0">
                <a:latin typeface="Gill Sans MT" panose="020B0502020104020203" pitchFamily="34" charset="0"/>
              </a:rPr>
              <a:t>SERVICIOS DESTACADOS</a:t>
            </a:r>
          </a:p>
          <a:p>
            <a:r>
              <a:rPr lang="es-AR" sz="1600" cap="all" dirty="0">
                <a:latin typeface="Gill Sans MT" panose="020B0502020104020203" pitchFamily="34" charset="0"/>
              </a:rPr>
              <a:t>POL: VALPARAISO</a:t>
            </a:r>
          </a:p>
          <a:p>
            <a:r>
              <a:rPr lang="es-AR" sz="1600" cap="all" dirty="0">
                <a:latin typeface="Gill Sans MT" panose="020B0502020104020203" pitchFamily="34" charset="0"/>
              </a:rPr>
              <a:t>POD: PHILADELPHIA</a:t>
            </a:r>
          </a:p>
          <a:p>
            <a:endParaRPr lang="es-AR" dirty="0"/>
          </a:p>
        </p:txBody>
      </p:sp>
      <p:cxnSp>
        <p:nvCxnSpPr>
          <p:cNvPr id="6" name="Conector recto 5"/>
          <p:cNvCxnSpPr/>
          <p:nvPr/>
        </p:nvCxnSpPr>
        <p:spPr>
          <a:xfrm>
            <a:off x="0" y="1047671"/>
            <a:ext cx="12191999" cy="0"/>
          </a:xfrm>
          <a:prstGeom prst="line">
            <a:avLst/>
          </a:prstGeom>
          <a:ln w="22225">
            <a:solidFill>
              <a:srgbClr val="008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>
            <a:extLst>
              <a:ext uri="{FF2B5EF4-FFF2-40B4-BE49-F238E27FC236}">
                <a16:creationId xmlns:a16="http://schemas.microsoft.com/office/drawing/2014/main" id="{DD3A3ECF-0A4D-499F-B011-44258F8331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282" y="2438399"/>
            <a:ext cx="6809567" cy="4067176"/>
          </a:xfrm>
          <a:prstGeom prst="rect">
            <a:avLst/>
          </a:prstGeom>
        </p:spPr>
      </p:pic>
      <p:sp>
        <p:nvSpPr>
          <p:cNvPr id="10" name="5 CuadroTexto">
            <a:extLst>
              <a:ext uri="{FF2B5EF4-FFF2-40B4-BE49-F238E27FC236}">
                <a16:creationId xmlns:a16="http://schemas.microsoft.com/office/drawing/2014/main" id="{1724282B-71ED-45CE-8F40-F6838AF09332}"/>
              </a:ext>
            </a:extLst>
          </p:cNvPr>
          <p:cNvSpPr txBox="1"/>
          <p:nvPr/>
        </p:nvSpPr>
        <p:spPr>
          <a:xfrm>
            <a:off x="568115" y="2438398"/>
            <a:ext cx="43761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/>
              <a:t>Servicio MSC a Costa Este</a:t>
            </a:r>
          </a:p>
          <a:p>
            <a:r>
              <a:rPr lang="es-AR" dirty="0"/>
              <a:t>Operadores: MSC</a:t>
            </a:r>
          </a:p>
          <a:p>
            <a:endParaRPr lang="es-AR" dirty="0"/>
          </a:p>
          <a:p>
            <a:r>
              <a:rPr lang="es-AR" dirty="0"/>
              <a:t>Fechas de </a:t>
            </a:r>
            <a:r>
              <a:rPr lang="es-AR" dirty="0" err="1"/>
              <a:t>stacking</a:t>
            </a:r>
            <a:r>
              <a:rPr lang="es-AR" dirty="0"/>
              <a:t> generales:</a:t>
            </a:r>
          </a:p>
          <a:p>
            <a:r>
              <a:rPr lang="es-AR" dirty="0"/>
              <a:t>San Antonio: </a:t>
            </a:r>
            <a:r>
              <a:rPr lang="es-AR" dirty="0" err="1"/>
              <a:t>Miercoles</a:t>
            </a:r>
            <a:r>
              <a:rPr lang="es-AR" dirty="0"/>
              <a:t> y Jueves</a:t>
            </a:r>
          </a:p>
          <a:p>
            <a:endParaRPr lang="es-AR" dirty="0"/>
          </a:p>
          <a:p>
            <a:r>
              <a:rPr lang="es-AR" dirty="0" err="1"/>
              <a:t>Transit</a:t>
            </a:r>
            <a:r>
              <a:rPr lang="es-AR" dirty="0"/>
              <a:t> time a </a:t>
            </a:r>
            <a:r>
              <a:rPr lang="es-AR" dirty="0" err="1"/>
              <a:t>Philadelphia</a:t>
            </a:r>
            <a:r>
              <a:rPr lang="es-AR" dirty="0"/>
              <a:t>:</a:t>
            </a:r>
          </a:p>
          <a:p>
            <a:r>
              <a:rPr lang="es-AR" dirty="0"/>
              <a:t>De San Antonio: 15 días</a:t>
            </a:r>
          </a:p>
          <a:p>
            <a:endParaRPr lang="es-AR" dirty="0"/>
          </a:p>
          <a:p>
            <a:r>
              <a:rPr lang="es-AR" dirty="0"/>
              <a:t>Actualmente transborda en Balboa. Pero cumple los 15 días. En temporada alta es directo</a:t>
            </a:r>
          </a:p>
        </p:txBody>
      </p:sp>
    </p:spTree>
    <p:extLst>
      <p:ext uri="{BB962C8B-B14F-4D97-AF65-F5344CB8AC3E}">
        <p14:creationId xmlns:p14="http://schemas.microsoft.com/office/powerpoint/2010/main" val="420909833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454" y="93134"/>
            <a:ext cx="3186545" cy="945301"/>
          </a:xfrm>
          <a:prstGeom prst="rect">
            <a:avLst/>
          </a:prstGeom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562100" y="1192212"/>
            <a:ext cx="9144000" cy="1246187"/>
          </a:xfrm>
        </p:spPr>
        <p:txBody>
          <a:bodyPr>
            <a:normAutofit/>
          </a:bodyPr>
          <a:lstStyle/>
          <a:p>
            <a:r>
              <a:rPr lang="es-AR" cap="all" dirty="0">
                <a:latin typeface="Gill Sans MT" panose="020B0502020104020203" pitchFamily="34" charset="0"/>
              </a:rPr>
              <a:t>SERVICIOS DESTACADOS</a:t>
            </a:r>
          </a:p>
          <a:p>
            <a:r>
              <a:rPr lang="es-AR" sz="1600" cap="all" dirty="0">
                <a:latin typeface="Gill Sans MT" panose="020B0502020104020203" pitchFamily="34" charset="0"/>
              </a:rPr>
              <a:t>POL: SAN ANTONIO</a:t>
            </a:r>
          </a:p>
          <a:p>
            <a:r>
              <a:rPr lang="es-AR" sz="1600" cap="all" dirty="0">
                <a:latin typeface="Gill Sans MT" panose="020B0502020104020203" pitchFamily="34" charset="0"/>
              </a:rPr>
              <a:t>POD: PORT EVERGLADES</a:t>
            </a:r>
          </a:p>
          <a:p>
            <a:endParaRPr lang="es-AR" dirty="0"/>
          </a:p>
        </p:txBody>
      </p:sp>
      <p:cxnSp>
        <p:nvCxnSpPr>
          <p:cNvPr id="6" name="Conector recto 5"/>
          <p:cNvCxnSpPr/>
          <p:nvPr/>
        </p:nvCxnSpPr>
        <p:spPr>
          <a:xfrm>
            <a:off x="0" y="1047671"/>
            <a:ext cx="12191999" cy="0"/>
          </a:xfrm>
          <a:prstGeom prst="line">
            <a:avLst/>
          </a:prstGeom>
          <a:ln w="22225">
            <a:solidFill>
              <a:srgbClr val="008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7 Imagen" descr="agaS.jpg">
            <a:extLst>
              <a:ext uri="{FF2B5EF4-FFF2-40B4-BE49-F238E27FC236}">
                <a16:creationId xmlns:a16="http://schemas.microsoft.com/office/drawing/2014/main" id="{9E9E2183-0AEA-44B1-AFEA-D5A9D7E7ADF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10595" t="8001" r="17389" b="34250"/>
          <a:stretch>
            <a:fillRect/>
          </a:stretch>
        </p:blipFill>
        <p:spPr>
          <a:xfrm>
            <a:off x="7572375" y="2108130"/>
            <a:ext cx="4248150" cy="4408458"/>
          </a:xfrm>
          <a:prstGeom prst="rect">
            <a:avLst/>
          </a:prstGeom>
        </p:spPr>
      </p:pic>
      <p:sp>
        <p:nvSpPr>
          <p:cNvPr id="8" name="5 CuadroTexto">
            <a:extLst>
              <a:ext uri="{FF2B5EF4-FFF2-40B4-BE49-F238E27FC236}">
                <a16:creationId xmlns:a16="http://schemas.microsoft.com/office/drawing/2014/main" id="{D602DFEB-830A-4F3B-AF88-30BFF8A4049D}"/>
              </a:ext>
            </a:extLst>
          </p:cNvPr>
          <p:cNvSpPr txBox="1"/>
          <p:nvPr/>
        </p:nvSpPr>
        <p:spPr>
          <a:xfrm>
            <a:off x="738758" y="2438399"/>
            <a:ext cx="4860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/>
              <a:t>Servicio AGAS a Costa Este</a:t>
            </a:r>
          </a:p>
          <a:p>
            <a:r>
              <a:rPr lang="es-AR" dirty="0"/>
              <a:t>Operadores: </a:t>
            </a:r>
            <a:r>
              <a:rPr lang="es-AR" dirty="0" err="1"/>
              <a:t>Hamburg</a:t>
            </a:r>
            <a:r>
              <a:rPr lang="es-AR" dirty="0"/>
              <a:t> Sud y Hapag</a:t>
            </a:r>
          </a:p>
          <a:p>
            <a:endParaRPr lang="es-AR" dirty="0"/>
          </a:p>
          <a:p>
            <a:r>
              <a:rPr lang="es-AR" dirty="0"/>
              <a:t>Fechas de </a:t>
            </a:r>
            <a:r>
              <a:rPr lang="es-AR" dirty="0" err="1"/>
              <a:t>stacking</a:t>
            </a:r>
            <a:r>
              <a:rPr lang="es-AR" dirty="0"/>
              <a:t> generales:</a:t>
            </a:r>
          </a:p>
          <a:p>
            <a:r>
              <a:rPr lang="es-AR" dirty="0"/>
              <a:t>San Antonio: Martes y </a:t>
            </a:r>
            <a:r>
              <a:rPr lang="es-AR" dirty="0" err="1"/>
              <a:t>Miercoles</a:t>
            </a:r>
            <a:endParaRPr lang="es-AR" dirty="0"/>
          </a:p>
          <a:p>
            <a:endParaRPr lang="es-AR" dirty="0"/>
          </a:p>
          <a:p>
            <a:r>
              <a:rPr lang="es-AR" dirty="0" err="1"/>
              <a:t>Transit</a:t>
            </a:r>
            <a:r>
              <a:rPr lang="es-AR" dirty="0"/>
              <a:t> time a Port </a:t>
            </a:r>
            <a:r>
              <a:rPr lang="es-AR" dirty="0" err="1"/>
              <a:t>Everglades</a:t>
            </a:r>
            <a:r>
              <a:rPr lang="es-AR" dirty="0"/>
              <a:t>:</a:t>
            </a:r>
          </a:p>
          <a:p>
            <a:r>
              <a:rPr lang="es-AR" dirty="0"/>
              <a:t>De San Antonio: 17 días</a:t>
            </a:r>
          </a:p>
        </p:txBody>
      </p:sp>
    </p:spTree>
    <p:extLst>
      <p:ext uri="{BB962C8B-B14F-4D97-AF65-F5344CB8AC3E}">
        <p14:creationId xmlns:p14="http://schemas.microsoft.com/office/powerpoint/2010/main" val="88669102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454" y="93134"/>
            <a:ext cx="3186545" cy="945301"/>
          </a:xfrm>
          <a:prstGeom prst="rect">
            <a:avLst/>
          </a:prstGeom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562100" y="1192212"/>
            <a:ext cx="9144000" cy="1246187"/>
          </a:xfrm>
        </p:spPr>
        <p:txBody>
          <a:bodyPr>
            <a:normAutofit/>
          </a:bodyPr>
          <a:lstStyle/>
          <a:p>
            <a:r>
              <a:rPr lang="es-AR" cap="all" dirty="0">
                <a:latin typeface="Gill Sans MT" panose="020B0502020104020203" pitchFamily="34" charset="0"/>
              </a:rPr>
              <a:t>SERVICIOS DESTACADOS</a:t>
            </a:r>
          </a:p>
          <a:p>
            <a:r>
              <a:rPr lang="es-AR" sz="1600" cap="all" dirty="0">
                <a:latin typeface="Gill Sans MT" panose="020B0502020104020203" pitchFamily="34" charset="0"/>
              </a:rPr>
              <a:t>POL: VALPARAISO</a:t>
            </a:r>
          </a:p>
          <a:p>
            <a:r>
              <a:rPr lang="es-AR" sz="1600" cap="all" dirty="0">
                <a:latin typeface="Gill Sans MT" panose="020B0502020104020203" pitchFamily="34" charset="0"/>
              </a:rPr>
              <a:t>POD: LOS ANGELES</a:t>
            </a:r>
          </a:p>
          <a:p>
            <a:endParaRPr lang="es-AR" dirty="0"/>
          </a:p>
        </p:txBody>
      </p:sp>
      <p:cxnSp>
        <p:nvCxnSpPr>
          <p:cNvPr id="6" name="Conector recto 5"/>
          <p:cNvCxnSpPr/>
          <p:nvPr/>
        </p:nvCxnSpPr>
        <p:spPr>
          <a:xfrm>
            <a:off x="0" y="1047671"/>
            <a:ext cx="12191999" cy="0"/>
          </a:xfrm>
          <a:prstGeom prst="line">
            <a:avLst/>
          </a:prstGeom>
          <a:ln w="22225">
            <a:solidFill>
              <a:srgbClr val="008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5 CuadroTexto">
            <a:extLst>
              <a:ext uri="{FF2B5EF4-FFF2-40B4-BE49-F238E27FC236}">
                <a16:creationId xmlns:a16="http://schemas.microsoft.com/office/drawing/2014/main" id="{D602DFEB-830A-4F3B-AF88-30BFF8A4049D}"/>
              </a:ext>
            </a:extLst>
          </p:cNvPr>
          <p:cNvSpPr txBox="1"/>
          <p:nvPr/>
        </p:nvSpPr>
        <p:spPr>
          <a:xfrm>
            <a:off x="738758" y="2438399"/>
            <a:ext cx="4860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/>
              <a:t>Servicio NYK a Costa Oeste con Transbordo</a:t>
            </a:r>
          </a:p>
          <a:p>
            <a:r>
              <a:rPr lang="es-AR" dirty="0"/>
              <a:t>Operadores: NYK</a:t>
            </a:r>
          </a:p>
          <a:p>
            <a:endParaRPr lang="es-AR" dirty="0"/>
          </a:p>
          <a:p>
            <a:r>
              <a:rPr lang="es-AR" dirty="0"/>
              <a:t>Fechas de </a:t>
            </a:r>
            <a:r>
              <a:rPr lang="es-AR" dirty="0" err="1"/>
              <a:t>stacking</a:t>
            </a:r>
            <a:r>
              <a:rPr lang="es-AR" dirty="0"/>
              <a:t> generales:</a:t>
            </a:r>
          </a:p>
          <a:p>
            <a:r>
              <a:rPr lang="es-AR" dirty="0"/>
              <a:t>San Antonio: Lunes y Martes</a:t>
            </a:r>
          </a:p>
          <a:p>
            <a:endParaRPr lang="es-AR" dirty="0"/>
          </a:p>
          <a:p>
            <a:r>
              <a:rPr lang="es-AR" dirty="0" err="1"/>
              <a:t>Transit</a:t>
            </a:r>
            <a:r>
              <a:rPr lang="es-AR" dirty="0"/>
              <a:t> time a Los </a:t>
            </a:r>
            <a:r>
              <a:rPr lang="es-AR" dirty="0" err="1"/>
              <a:t>Angeles</a:t>
            </a:r>
            <a:r>
              <a:rPr lang="es-AR" dirty="0"/>
              <a:t>:</a:t>
            </a:r>
          </a:p>
          <a:p>
            <a:r>
              <a:rPr lang="es-AR" dirty="0"/>
              <a:t>De San Antonio: 19 días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06B1B29-8C00-4007-9396-C17FB35874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4141186"/>
            <a:ext cx="4381500" cy="2390775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06E8A7D-2208-48D5-8718-790B8D024C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551" y="2076450"/>
            <a:ext cx="3669824" cy="200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637119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454" y="93134"/>
            <a:ext cx="3186545" cy="945301"/>
          </a:xfrm>
          <a:prstGeom prst="rect">
            <a:avLst/>
          </a:prstGeom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562100" y="1192213"/>
            <a:ext cx="9144000" cy="645824"/>
          </a:xfrm>
        </p:spPr>
        <p:txBody>
          <a:bodyPr>
            <a:normAutofit/>
          </a:bodyPr>
          <a:lstStyle/>
          <a:p>
            <a:r>
              <a:rPr lang="es-AR" cap="all" dirty="0">
                <a:latin typeface="Gill Sans MT" panose="020B0502020104020203" pitchFamily="34" charset="0"/>
              </a:rPr>
              <a:t>TEMAS IMPORTANTES A DEFINIR EN LA LOGISTICA MARITIMA</a:t>
            </a:r>
          </a:p>
          <a:p>
            <a:endParaRPr lang="es-AR" dirty="0"/>
          </a:p>
        </p:txBody>
      </p:sp>
      <p:cxnSp>
        <p:nvCxnSpPr>
          <p:cNvPr id="6" name="Conector recto 5"/>
          <p:cNvCxnSpPr/>
          <p:nvPr/>
        </p:nvCxnSpPr>
        <p:spPr>
          <a:xfrm>
            <a:off x="0" y="1047671"/>
            <a:ext cx="12191999" cy="0"/>
          </a:xfrm>
          <a:prstGeom prst="line">
            <a:avLst/>
          </a:prstGeom>
          <a:ln w="22225">
            <a:solidFill>
              <a:srgbClr val="008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133752F1-00CE-47A4-A8DF-E28B8B2706ED}"/>
              </a:ext>
            </a:extLst>
          </p:cNvPr>
          <p:cNvSpPr txBox="1"/>
          <p:nvPr/>
        </p:nvSpPr>
        <p:spPr>
          <a:xfrm>
            <a:off x="868218" y="2216727"/>
            <a:ext cx="893565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err="1"/>
              <a:t>Consolidacion</a:t>
            </a:r>
            <a:r>
              <a:rPr lang="es-AR" dirty="0"/>
              <a:t> en origen vs aduana domiciliaria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err="1"/>
              <a:t>Cool</a:t>
            </a:r>
            <a:r>
              <a:rPr lang="es-AR" dirty="0"/>
              <a:t> </a:t>
            </a:r>
            <a:r>
              <a:rPr lang="es-AR" dirty="0" err="1"/>
              <a:t>treatment</a:t>
            </a:r>
            <a:r>
              <a:rPr lang="es-AR" dirty="0"/>
              <a:t> o fumigación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Atmosfera Controlada, configuración. Donde cargar gases.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Para la salida por chile, si la naviera permite el retiro del contenedor en Buenos Aires o no.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AR" dirty="0"/>
              <a:t>Muy importante para la zona Concordia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AR" dirty="0"/>
              <a:t>Diferencia chica para la zona tucumana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AR" dirty="0"/>
          </a:p>
          <a:p>
            <a:pPr lvl="1"/>
            <a:endParaRPr lang="es-AR" dirty="0"/>
          </a:p>
          <a:p>
            <a:endParaRPr lang="es-AR" dirty="0"/>
          </a:p>
          <a:p>
            <a:endParaRPr lang="es-AR" dirty="0"/>
          </a:p>
          <a:p>
            <a:endParaRPr lang="es-AR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80449749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454" y="93134"/>
            <a:ext cx="3186545" cy="945301"/>
          </a:xfrm>
          <a:prstGeom prst="rect">
            <a:avLst/>
          </a:prstGeom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562100" y="1192213"/>
            <a:ext cx="9144000" cy="645824"/>
          </a:xfrm>
        </p:spPr>
        <p:txBody>
          <a:bodyPr>
            <a:normAutofit/>
          </a:bodyPr>
          <a:lstStyle/>
          <a:p>
            <a:r>
              <a:rPr lang="es-AR" cap="all" dirty="0">
                <a:latin typeface="Gill Sans MT" panose="020B0502020104020203" pitchFamily="34" charset="0"/>
              </a:rPr>
              <a:t>TEMAS IMPORTANTES A DEFINIR EN LA LOGISTICA MARITIMA</a:t>
            </a:r>
          </a:p>
          <a:p>
            <a:endParaRPr lang="es-AR" dirty="0"/>
          </a:p>
        </p:txBody>
      </p:sp>
      <p:cxnSp>
        <p:nvCxnSpPr>
          <p:cNvPr id="6" name="Conector recto 5"/>
          <p:cNvCxnSpPr/>
          <p:nvPr/>
        </p:nvCxnSpPr>
        <p:spPr>
          <a:xfrm>
            <a:off x="0" y="1047671"/>
            <a:ext cx="12191999" cy="0"/>
          </a:xfrm>
          <a:prstGeom prst="line">
            <a:avLst/>
          </a:prstGeom>
          <a:ln w="22225">
            <a:solidFill>
              <a:srgbClr val="008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133752F1-00CE-47A4-A8DF-E28B8B2706ED}"/>
              </a:ext>
            </a:extLst>
          </p:cNvPr>
          <p:cNvSpPr txBox="1"/>
          <p:nvPr/>
        </p:nvSpPr>
        <p:spPr>
          <a:xfrm>
            <a:off x="868218" y="2216727"/>
            <a:ext cx="893565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err="1"/>
              <a:t>Consolidacion</a:t>
            </a:r>
            <a:r>
              <a:rPr lang="es-AR" dirty="0"/>
              <a:t> en origen vs aduana domiciliaria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 err="1"/>
              <a:t>Cool</a:t>
            </a:r>
            <a:r>
              <a:rPr lang="es-AR" dirty="0"/>
              <a:t> </a:t>
            </a:r>
            <a:r>
              <a:rPr lang="es-AR" dirty="0" err="1"/>
              <a:t>treatment</a:t>
            </a:r>
            <a:r>
              <a:rPr lang="es-AR" dirty="0"/>
              <a:t> o fumigación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Atmosfera Controlada, configuración. Donde cargar gases.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A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AR" dirty="0"/>
              <a:t>Para la salida por chile, si la naviera permite el retiro del contenedor en Buenos Aires o no.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AR" dirty="0"/>
              <a:t>Muy importante para la zona Concordia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AR" dirty="0"/>
              <a:t>Diferencia chica para la zona tucumana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AR" dirty="0"/>
          </a:p>
          <a:p>
            <a:pPr lvl="1"/>
            <a:endParaRPr lang="es-AR" dirty="0"/>
          </a:p>
          <a:p>
            <a:endParaRPr lang="es-AR" dirty="0"/>
          </a:p>
          <a:p>
            <a:endParaRPr lang="es-AR" dirty="0"/>
          </a:p>
          <a:p>
            <a:endParaRPr lang="es-AR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28613497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1350</TotalTime>
  <Words>410</Words>
  <Application>Microsoft Office PowerPoint</Application>
  <PresentationFormat>Panorámica</PresentationFormat>
  <Paragraphs>98</Paragraphs>
  <Slides>10</Slides>
  <Notes>0</Notes>
  <HiddenSlides>2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Adobe Fan Heiti Std B</vt:lpstr>
      <vt:lpstr>Arial</vt:lpstr>
      <vt:lpstr>Calibri</vt:lpstr>
      <vt:lpstr>Calibri Light</vt:lpstr>
      <vt:lpstr>Gill Sans MT</vt:lpstr>
      <vt:lpstr>Tema de Office</vt:lpstr>
      <vt:lpstr>Presentación de PowerPoint</vt:lpstr>
      <vt:lpstr>QUIENES SOMOS </vt:lpstr>
      <vt:lpstr>FREIGHT FORWARDER CON FLOTA PROPIA DE CAMIONES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ignacio.braun ignacio.braun</dc:creator>
  <cp:lastModifiedBy>Ignacio  Braun</cp:lastModifiedBy>
  <cp:revision>45</cp:revision>
  <dcterms:created xsi:type="dcterms:W3CDTF">2017-07-06T20:02:11Z</dcterms:created>
  <dcterms:modified xsi:type="dcterms:W3CDTF">2017-08-15T17:43:33Z</dcterms:modified>
</cp:coreProperties>
</file>