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77" r:id="rId3"/>
    <p:sldId id="335" r:id="rId4"/>
    <p:sldId id="378" r:id="rId5"/>
    <p:sldId id="379" r:id="rId6"/>
    <p:sldId id="390" r:id="rId7"/>
    <p:sldId id="381" r:id="rId8"/>
    <p:sldId id="380" r:id="rId9"/>
    <p:sldId id="383" r:id="rId10"/>
    <p:sldId id="384" r:id="rId11"/>
    <p:sldId id="389" r:id="rId12"/>
    <p:sldId id="385" r:id="rId13"/>
    <p:sldId id="391" r:id="rId14"/>
    <p:sldId id="392" r:id="rId15"/>
    <p:sldId id="393" r:id="rId16"/>
    <p:sldId id="386" r:id="rId17"/>
    <p:sldId id="394" r:id="rId18"/>
    <p:sldId id="395" r:id="rId19"/>
    <p:sldId id="396" r:id="rId20"/>
    <p:sldId id="388" r:id="rId21"/>
    <p:sldId id="397" r:id="rId22"/>
    <p:sldId id="387" r:id="rId23"/>
    <p:sldId id="382" r:id="rId24"/>
  </p:sldIdLst>
  <p:sldSz cx="9144000" cy="6858000" type="screen4x3"/>
  <p:notesSz cx="6648450" cy="97821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CC"/>
    <a:srgbClr val="CCFFFF"/>
    <a:srgbClr val="ECDF90"/>
    <a:srgbClr val="66CCFF"/>
    <a:srgbClr val="44685F"/>
    <a:srgbClr val="3D5B6F"/>
    <a:srgbClr val="2C6066"/>
    <a:srgbClr val="00CC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87" autoAdjust="0"/>
    <p:restoredTop sz="96595" autoAdjust="0"/>
  </p:normalViewPr>
  <p:slideViewPr>
    <p:cSldViewPr snapToObjects="1">
      <p:cViewPr>
        <p:scale>
          <a:sx n="80" d="100"/>
          <a:sy n="80" d="100"/>
        </p:scale>
        <p:origin x="-118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2940" y="-90"/>
      </p:cViewPr>
      <p:guideLst>
        <p:guide orient="horz" pos="3081"/>
        <p:guide pos="209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BETINA\Mis%20Documentos\Archivos%20Betina%20-%20Actuales\ARANDANOS\FIN%20DE%20TEMPORADA\2016-17-Fin%20Temp\2016-17-Anual-Gr&#225;f-Cuadr.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BETINA\Mis%20Documentos\Archivos%20Betina%20-%20Actuales\ARANDANOS\FIN%20DE%20TEMPORADA\2016-17-Fin%20Temp\2016-17-Anual-Gr&#225;f-Cuadr.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BETINA\Mis%20Documentos\Archivos%20Betina%20-%20Actuales\ARANDANOS\FIN%20DE%20TEMPORADA\2016-17-Fin%20Temp\2016-17-Anual-Gr&#225;f-Cuadr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title>
      <c:tx>
        <c:rich>
          <a:bodyPr/>
          <a:lstStyle/>
          <a:p>
            <a:pPr>
              <a:defRPr lang="en-US"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Blueberry Export </a:t>
            </a:r>
            <a:r>
              <a:rPr lang="en-US">
                <a:solidFill>
                  <a:srgbClr val="3333FF"/>
                </a:solidFill>
              </a:rPr>
              <a:t>-</a:t>
            </a:r>
            <a:r>
              <a:rPr lang="en-US" baseline="0">
                <a:solidFill>
                  <a:srgbClr val="3333FF"/>
                </a:solidFill>
              </a:rPr>
              <a:t> Chile vs. Others</a:t>
            </a:r>
            <a:endParaRPr lang="en-US">
              <a:solidFill>
                <a:srgbClr val="3333FF"/>
              </a:solidFill>
            </a:endParaRPr>
          </a:p>
        </c:rich>
      </c:tx>
      <c:layout>
        <c:manualLayout>
          <c:xMode val="edge"/>
          <c:yMode val="edge"/>
          <c:x val="0.21879192853186943"/>
          <c:y val="1.7164595998533906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8.9715765835617259E-2"/>
          <c:y val="0.15225338405733013"/>
          <c:w val="0.86652170666855488"/>
          <c:h val="0.63103044703681732"/>
        </c:manualLayout>
      </c:layout>
      <c:barChart>
        <c:barDir val="col"/>
        <c:grouping val="clustered"/>
        <c:ser>
          <c:idx val="0"/>
          <c:order val="0"/>
          <c:tx>
            <c:strRef>
              <c:f>Hem.Sur!$B$8</c:f>
              <c:strCache>
                <c:ptCount val="1"/>
                <c:pt idx="0">
                  <c:v>13/14</c:v>
                </c:pt>
              </c:strCache>
            </c:strRef>
          </c:tx>
          <c:spPr>
            <a:solidFill>
              <a:srgbClr val="0000FF">
                <a:alpha val="51000"/>
              </a:srgbClr>
            </a:solidFill>
            <a:ln w="12700">
              <a:solidFill>
                <a:srgbClr val="1E298E"/>
              </a:solidFill>
              <a:prstDash val="solid"/>
            </a:ln>
          </c:spPr>
          <c:dPt>
            <c:idx val="1"/>
            <c:spPr>
              <a:solidFill>
                <a:schemeClr val="accent6">
                  <a:lumMod val="50000"/>
                  <a:alpha val="51000"/>
                </a:schemeClr>
              </a:solidFill>
              <a:ln w="12700">
                <a:solidFill>
                  <a:srgbClr val="1E298E"/>
                </a:solidFill>
                <a:prstDash val="solid"/>
              </a:ln>
            </c:spPr>
          </c:dPt>
          <c:cat>
            <c:strRef>
              <c:f>'[2016-17-Anual-Gráf-Cuadr..xlsx]Hem.Sur'!$C$5,'[2016-17-Anual-Gráf-Cuadr..xlsx]Hem.Sur'!$I$5</c:f>
              <c:strCache>
                <c:ptCount val="2"/>
                <c:pt idx="0">
                  <c:v>CHILE</c:v>
                </c:pt>
                <c:pt idx="1">
                  <c:v>OTROS</c:v>
                </c:pt>
              </c:strCache>
            </c:strRef>
          </c:cat>
          <c:val>
            <c:numRef>
              <c:f>'[2016-17-Anual-Gráf-Cuadr..xlsx]Hem.Sur'!$C$8,'[2016-17-Anual-Gráf-Cuadr..xlsx]Hem.Sur'!$I$8</c:f>
              <c:numCache>
                <c:formatCode>0</c:formatCode>
                <c:ptCount val="2"/>
                <c:pt idx="0" formatCode="#,##0.00">
                  <c:v>68.52</c:v>
                </c:pt>
                <c:pt idx="1">
                  <c:v>24.23</c:v>
                </c:pt>
              </c:numCache>
            </c:numRef>
          </c:val>
        </c:ser>
        <c:ser>
          <c:idx val="6"/>
          <c:order val="1"/>
          <c:tx>
            <c:strRef>
              <c:f>Hem.Sur!$B$9</c:f>
              <c:strCache>
                <c:ptCount val="1"/>
                <c:pt idx="0">
                  <c:v>14/15</c:v>
                </c:pt>
              </c:strCache>
            </c:strRef>
          </c:tx>
          <c:spPr>
            <a:solidFill>
              <a:srgbClr val="1F497D">
                <a:lumMod val="60000"/>
                <a:lumOff val="40000"/>
                <a:alpha val="76000"/>
              </a:srgbClr>
            </a:solidFill>
          </c:spPr>
          <c:dPt>
            <c:idx val="1"/>
            <c:spPr>
              <a:solidFill>
                <a:schemeClr val="accent6">
                  <a:lumMod val="75000"/>
                  <a:alpha val="76000"/>
                </a:schemeClr>
              </a:solidFill>
            </c:spPr>
          </c:dPt>
          <c:cat>
            <c:strRef>
              <c:f>'[2016-17-Anual-Gráf-Cuadr..xlsx]Hem.Sur'!$C$5,'[2016-17-Anual-Gráf-Cuadr..xlsx]Hem.Sur'!$I$5</c:f>
              <c:strCache>
                <c:ptCount val="2"/>
                <c:pt idx="0">
                  <c:v>CHILE</c:v>
                </c:pt>
                <c:pt idx="1">
                  <c:v>OTROS</c:v>
                </c:pt>
              </c:strCache>
            </c:strRef>
          </c:cat>
          <c:val>
            <c:numRef>
              <c:f>'[2016-17-Anual-Gráf-Cuadr..xlsx]Hem.Sur'!$C$9,'[2016-17-Anual-Gráf-Cuadr..xlsx]Hem.Sur'!$I$9</c:f>
              <c:numCache>
                <c:formatCode>0</c:formatCode>
                <c:ptCount val="2"/>
                <c:pt idx="0" formatCode="#,##0.00">
                  <c:v>92</c:v>
                </c:pt>
                <c:pt idx="1">
                  <c:v>32.839999999999996</c:v>
                </c:pt>
              </c:numCache>
            </c:numRef>
          </c:val>
        </c:ser>
        <c:ser>
          <c:idx val="1"/>
          <c:order val="2"/>
          <c:tx>
            <c:strRef>
              <c:f>Hem.Sur!$B$10</c:f>
              <c:strCache>
                <c:ptCount val="1"/>
                <c:pt idx="0">
                  <c:v>15/16</c:v>
                </c:pt>
              </c:strCache>
            </c:strRef>
          </c:tx>
          <c:spPr>
            <a:solidFill>
              <a:schemeClr val="tx2">
                <a:lumMod val="40000"/>
                <a:lumOff val="60000"/>
                <a:alpha val="64000"/>
              </a:schemeClr>
            </a:solidFill>
          </c:spPr>
          <c:dPt>
            <c:idx val="1"/>
            <c:spPr>
              <a:solidFill>
                <a:schemeClr val="accent6">
                  <a:lumMod val="60000"/>
                  <a:lumOff val="40000"/>
                  <a:alpha val="64000"/>
                </a:schemeClr>
              </a:solidFill>
            </c:spPr>
          </c:dPt>
          <c:cat>
            <c:strRef>
              <c:f>'[2016-17-Anual-Gráf-Cuadr..xlsx]Hem.Sur'!$C$5,'[2016-17-Anual-Gráf-Cuadr..xlsx]Hem.Sur'!$I$5</c:f>
              <c:strCache>
                <c:ptCount val="2"/>
                <c:pt idx="0">
                  <c:v>CHILE</c:v>
                </c:pt>
                <c:pt idx="1">
                  <c:v>OTROS</c:v>
                </c:pt>
              </c:strCache>
            </c:strRef>
          </c:cat>
          <c:val>
            <c:numRef>
              <c:f>'[2016-17-Anual-Gráf-Cuadr..xlsx]Hem.Sur'!$C$10,'[2016-17-Anual-Gráf-Cuadr..xlsx]Hem.Sur'!$I$10</c:f>
              <c:numCache>
                <c:formatCode>0</c:formatCode>
                <c:ptCount val="2"/>
                <c:pt idx="0" formatCode="#,##0.00">
                  <c:v>91</c:v>
                </c:pt>
                <c:pt idx="1">
                  <c:v>43.479000000000006</c:v>
                </c:pt>
              </c:numCache>
            </c:numRef>
          </c:val>
        </c:ser>
        <c:ser>
          <c:idx val="2"/>
          <c:order val="3"/>
          <c:tx>
            <c:strRef>
              <c:f>Hem.Sur!$B$11</c:f>
              <c:strCache>
                <c:ptCount val="1"/>
                <c:pt idx="0">
                  <c:v>16/17</c:v>
                </c:pt>
              </c:strCache>
            </c:strRef>
          </c:tx>
          <c:dPt>
            <c:idx val="0"/>
            <c:spPr>
              <a:solidFill>
                <a:srgbClr val="4F81BD">
                  <a:lumMod val="75000"/>
                  <a:alpha val="73000"/>
                </a:srgbClr>
              </a:solidFill>
            </c:spPr>
          </c:dPt>
          <c:dPt>
            <c:idx val="1"/>
            <c:spPr>
              <a:solidFill>
                <a:srgbClr val="F79646">
                  <a:alpha val="75000"/>
                </a:srgbClr>
              </a:solidFill>
            </c:spPr>
          </c:dPt>
          <c:cat>
            <c:strRef>
              <c:f>'[2016-17-Anual-Gráf-Cuadr..xlsx]Hem.Sur'!$C$5,'[2016-17-Anual-Gráf-Cuadr..xlsx]Hem.Sur'!$I$5</c:f>
              <c:strCache>
                <c:ptCount val="2"/>
                <c:pt idx="0">
                  <c:v>CHILE</c:v>
                </c:pt>
                <c:pt idx="1">
                  <c:v>OTROS</c:v>
                </c:pt>
              </c:strCache>
            </c:strRef>
          </c:cat>
          <c:val>
            <c:numRef>
              <c:f>'[2016-17-Anual-Gráf-Cuadr..xlsx]Hem.Sur'!$C$11,'[2016-17-Anual-Gráf-Cuadr..xlsx]Hem.Sur'!$I$11</c:f>
              <c:numCache>
                <c:formatCode>0</c:formatCode>
                <c:ptCount val="2"/>
                <c:pt idx="0" formatCode="#,##0.00">
                  <c:v>103</c:v>
                </c:pt>
                <c:pt idx="1">
                  <c:v>70.646999999999991</c:v>
                </c:pt>
              </c:numCache>
            </c:numRef>
          </c:val>
        </c:ser>
        <c:ser>
          <c:idx val="3"/>
          <c:order val="4"/>
          <c:tx>
            <c:strRef>
              <c:f>Hem.Sur!$B$12</c:f>
              <c:strCache>
                <c:ptCount val="1"/>
                <c:pt idx="0">
                  <c:v>17/18</c:v>
                </c:pt>
              </c:strCache>
            </c:strRef>
          </c:tx>
          <c:spPr>
            <a:solidFill>
              <a:srgbClr val="3333FF">
                <a:alpha val="68000"/>
              </a:srgbClr>
            </a:solidFill>
          </c:spPr>
          <c:dPt>
            <c:idx val="1"/>
            <c:spPr>
              <a:solidFill>
                <a:schemeClr val="accent6">
                  <a:lumMod val="20000"/>
                  <a:lumOff val="80000"/>
                  <a:alpha val="68000"/>
                </a:schemeClr>
              </a:solidFill>
            </c:spPr>
          </c:dPt>
          <c:cat>
            <c:strRef>
              <c:f>'[2016-17-Anual-Gráf-Cuadr..xlsx]Hem.Sur'!$C$5,'[2016-17-Anual-Gráf-Cuadr..xlsx]Hem.Sur'!$I$5</c:f>
              <c:strCache>
                <c:ptCount val="2"/>
                <c:pt idx="0">
                  <c:v>CHILE</c:v>
                </c:pt>
                <c:pt idx="1">
                  <c:v>OTROS</c:v>
                </c:pt>
              </c:strCache>
            </c:strRef>
          </c:cat>
          <c:val>
            <c:numRef>
              <c:f>'[2016-17-Anual-Gráf-Cuadr..xlsx]Hem.Sur'!$C$12,'[2016-17-Anual-Gráf-Cuadr..xlsx]Hem.Sur'!$I$12</c:f>
              <c:numCache>
                <c:formatCode>0</c:formatCode>
                <c:ptCount val="2"/>
                <c:pt idx="0" formatCode="#,##0.00">
                  <c:v>100</c:v>
                </c:pt>
                <c:pt idx="1">
                  <c:v>96.986999999999995</c:v>
                </c:pt>
              </c:numCache>
            </c:numRef>
          </c:val>
        </c:ser>
        <c:axId val="56372608"/>
        <c:axId val="56382592"/>
      </c:barChart>
      <c:catAx>
        <c:axId val="56372608"/>
        <c:scaling>
          <c:orientation val="minMax"/>
        </c:scaling>
        <c:axPos val="b"/>
        <c:numFmt formatCode="@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382592"/>
        <c:crosses val="autoZero"/>
        <c:auto val="1"/>
        <c:lblAlgn val="ctr"/>
        <c:lblOffset val="100"/>
        <c:tickLblSkip val="1"/>
        <c:tickMarkSkip val="1"/>
      </c:catAx>
      <c:valAx>
        <c:axId val="56382592"/>
        <c:scaling>
          <c:orientation val="minMax"/>
          <c:max val="105"/>
          <c:min val="0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en-US"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000´ TON</a:t>
                </a:r>
              </a:p>
            </c:rich>
          </c:tx>
          <c:layout>
            <c:manualLayout>
              <c:xMode val="edge"/>
              <c:yMode val="edge"/>
              <c:x val="7.2939460247994545E-4"/>
              <c:y val="4.3235045057570054E-3"/>
            </c:manualLayout>
          </c:layout>
          <c:spPr>
            <a:noFill/>
            <a:ln w="25400">
              <a:noFill/>
            </a:ln>
          </c:spPr>
        </c:title>
        <c:numFmt formatCode="#,##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372608"/>
        <c:crosses val="autoZero"/>
        <c:crossBetween val="between"/>
        <c:majorUnit val="20"/>
        <c:minorUnit val="0.18000000000000024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accent1">
        <a:lumMod val="40000"/>
        <a:lumOff val="60000"/>
      </a:schemeClr>
    </a:solidFill>
    <a:ln w="12700">
      <a:solidFill>
        <a:srgbClr val="333333"/>
      </a:solidFill>
      <a:prstDash val="solid"/>
    </a:ln>
  </c:spPr>
  <c:txPr>
    <a:bodyPr/>
    <a:lstStyle/>
    <a:p>
      <a:pPr>
        <a:defRPr sz="15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AR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title>
      <c:tx>
        <c:rich>
          <a:bodyPr/>
          <a:lstStyle/>
          <a:p>
            <a:pPr>
              <a:defRPr lang="en-US"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Southern Hemisphere - Blueberry Export</a:t>
            </a:r>
          </a:p>
        </c:rich>
      </c:tx>
      <c:layout>
        <c:manualLayout>
          <c:xMode val="edge"/>
          <c:yMode val="edge"/>
          <c:x val="0.15762984902116603"/>
          <c:y val="4.323504505757004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8.9715765835617245E-2"/>
          <c:y val="0.13299174681816542"/>
          <c:w val="0.86652170666855444"/>
          <c:h val="0.6053482640512633"/>
        </c:manualLayout>
      </c:layout>
      <c:barChart>
        <c:barDir val="col"/>
        <c:grouping val="clustered"/>
        <c:ser>
          <c:idx val="0"/>
          <c:order val="0"/>
          <c:tx>
            <c:strRef>
              <c:f>Hem.Sur!$B$8</c:f>
              <c:strCache>
                <c:ptCount val="1"/>
                <c:pt idx="0">
                  <c:v>13/14</c:v>
                </c:pt>
              </c:strCache>
            </c:strRef>
          </c:tx>
          <c:spPr>
            <a:solidFill>
              <a:srgbClr val="0000FF">
                <a:alpha val="51000"/>
              </a:srgbClr>
            </a:solidFill>
            <a:ln w="12700">
              <a:solidFill>
                <a:srgbClr val="1E298E"/>
              </a:solidFill>
              <a:prstDash val="solid"/>
            </a:ln>
          </c:spPr>
          <c:cat>
            <c:strRef>
              <c:f>Hem.Sur!$C$5:$H$5</c:f>
              <c:strCache>
                <c:ptCount val="6"/>
                <c:pt idx="0">
                  <c:v>CHILE</c:v>
                </c:pt>
                <c:pt idx="1">
                  <c:v>ARG</c:v>
                </c:pt>
                <c:pt idx="2">
                  <c:v>URU</c:v>
                </c:pt>
                <c:pt idx="3">
                  <c:v>RSA</c:v>
                </c:pt>
                <c:pt idx="4">
                  <c:v>PER</c:v>
                </c:pt>
                <c:pt idx="5">
                  <c:v>MEX</c:v>
                </c:pt>
              </c:strCache>
            </c:strRef>
          </c:cat>
          <c:val>
            <c:numRef>
              <c:f>Hem.Sur!$C$8:$H$8</c:f>
              <c:numCache>
                <c:formatCode>#,##0.00</c:formatCode>
                <c:ptCount val="6"/>
                <c:pt idx="0">
                  <c:v>68.52</c:v>
                </c:pt>
                <c:pt idx="1">
                  <c:v>12.1</c:v>
                </c:pt>
                <c:pt idx="2">
                  <c:v>1.8</c:v>
                </c:pt>
                <c:pt idx="3">
                  <c:v>1.1299999999999997</c:v>
                </c:pt>
                <c:pt idx="4" formatCode="General">
                  <c:v>1.9000000000000001</c:v>
                </c:pt>
                <c:pt idx="5" formatCode="#,##0">
                  <c:v>7.3</c:v>
                </c:pt>
              </c:numCache>
            </c:numRef>
          </c:val>
        </c:ser>
        <c:ser>
          <c:idx val="1"/>
          <c:order val="1"/>
          <c:tx>
            <c:strRef>
              <c:f>Hem.Sur!$B$9</c:f>
              <c:strCache>
                <c:ptCount val="1"/>
                <c:pt idx="0">
                  <c:v>14/15</c:v>
                </c:pt>
              </c:strCache>
            </c:strRef>
          </c:tx>
          <c:spPr>
            <a:solidFill>
              <a:schemeClr val="accent1">
                <a:lumMod val="75000"/>
                <a:alpha val="55000"/>
              </a:schemeClr>
            </a:solidFill>
            <a:ln w="12700">
              <a:solidFill>
                <a:schemeClr val="tx2">
                  <a:lumMod val="75000"/>
                </a:schemeClr>
              </a:solidFill>
              <a:prstDash val="solid"/>
            </a:ln>
          </c:spPr>
          <c:dPt>
            <c:idx val="4"/>
            <c:spPr>
              <a:solidFill>
                <a:srgbClr val="FF0000">
                  <a:alpha val="55000"/>
                </a:srgbClr>
              </a:solidFill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</c:spPr>
          </c:dPt>
          <c:cat>
            <c:strRef>
              <c:f>Hem.Sur!$C$5:$H$5</c:f>
              <c:strCache>
                <c:ptCount val="6"/>
                <c:pt idx="0">
                  <c:v>CHILE</c:v>
                </c:pt>
                <c:pt idx="1">
                  <c:v>ARG</c:v>
                </c:pt>
                <c:pt idx="2">
                  <c:v>URU</c:v>
                </c:pt>
                <c:pt idx="3">
                  <c:v>RSA</c:v>
                </c:pt>
                <c:pt idx="4">
                  <c:v>PER</c:v>
                </c:pt>
                <c:pt idx="5">
                  <c:v>MEX</c:v>
                </c:pt>
              </c:strCache>
            </c:strRef>
          </c:cat>
          <c:val>
            <c:numRef>
              <c:f>Hem.Sur!$C$9:$H$9</c:f>
              <c:numCache>
                <c:formatCode>#,##0.00</c:formatCode>
                <c:ptCount val="6"/>
                <c:pt idx="0">
                  <c:v>92</c:v>
                </c:pt>
                <c:pt idx="1">
                  <c:v>16.5</c:v>
                </c:pt>
                <c:pt idx="2">
                  <c:v>2.2999999999999998</c:v>
                </c:pt>
                <c:pt idx="3">
                  <c:v>1.6400000000000001</c:v>
                </c:pt>
                <c:pt idx="4">
                  <c:v>4</c:v>
                </c:pt>
                <c:pt idx="5" formatCode="#,##0">
                  <c:v>8.4</c:v>
                </c:pt>
              </c:numCache>
            </c:numRef>
          </c:val>
        </c:ser>
        <c:ser>
          <c:idx val="2"/>
          <c:order val="2"/>
          <c:tx>
            <c:strRef>
              <c:f>Hem.Sur!$B$10</c:f>
              <c:strCache>
                <c:ptCount val="1"/>
                <c:pt idx="0">
                  <c:v>15/16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Pt>
            <c:idx val="4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cat>
            <c:strRef>
              <c:f>Hem.Sur!$C$5:$H$5</c:f>
              <c:strCache>
                <c:ptCount val="6"/>
                <c:pt idx="0">
                  <c:v>CHILE</c:v>
                </c:pt>
                <c:pt idx="1">
                  <c:v>ARG</c:v>
                </c:pt>
                <c:pt idx="2">
                  <c:v>URU</c:v>
                </c:pt>
                <c:pt idx="3">
                  <c:v>RSA</c:v>
                </c:pt>
                <c:pt idx="4">
                  <c:v>PER</c:v>
                </c:pt>
                <c:pt idx="5">
                  <c:v>MEX</c:v>
                </c:pt>
              </c:strCache>
            </c:strRef>
          </c:cat>
          <c:val>
            <c:numRef>
              <c:f>Hem.Sur!$C$10:$H$10</c:f>
              <c:numCache>
                <c:formatCode>#,##0.00</c:formatCode>
                <c:ptCount val="6"/>
                <c:pt idx="0">
                  <c:v>91</c:v>
                </c:pt>
                <c:pt idx="1">
                  <c:v>14.728999999999999</c:v>
                </c:pt>
                <c:pt idx="2">
                  <c:v>1.8900000000000001</c:v>
                </c:pt>
                <c:pt idx="3">
                  <c:v>2.36</c:v>
                </c:pt>
                <c:pt idx="4">
                  <c:v>13</c:v>
                </c:pt>
                <c:pt idx="5" formatCode="#,##0">
                  <c:v>11.5</c:v>
                </c:pt>
              </c:numCache>
            </c:numRef>
          </c:val>
        </c:ser>
        <c:ser>
          <c:idx val="3"/>
          <c:order val="3"/>
          <c:tx>
            <c:strRef>
              <c:f>Hem.Sur!$B$11</c:f>
              <c:strCache>
                <c:ptCount val="1"/>
                <c:pt idx="0">
                  <c:v>16/17</c:v>
                </c:pt>
              </c:strCache>
            </c:strRef>
          </c:tx>
          <c:spPr>
            <a:solidFill>
              <a:srgbClr val="3333FF">
                <a:alpha val="6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c:spPr>
          <c:dPt>
            <c:idx val="4"/>
            <c:spPr>
              <a:solidFill>
                <a:srgbClr val="FF0000">
                  <a:alpha val="60000"/>
                </a:srgbClr>
              </a:solidFill>
              <a:ln>
                <a:solidFill>
                  <a:schemeClr val="tx2">
                    <a:lumMod val="50000"/>
                  </a:schemeClr>
                </a:solidFill>
              </a:ln>
            </c:spPr>
          </c:dPt>
          <c:cat>
            <c:strRef>
              <c:f>Hem.Sur!$C$5:$H$5</c:f>
              <c:strCache>
                <c:ptCount val="6"/>
                <c:pt idx="0">
                  <c:v>CHILE</c:v>
                </c:pt>
                <c:pt idx="1">
                  <c:v>ARG</c:v>
                </c:pt>
                <c:pt idx="2">
                  <c:v>URU</c:v>
                </c:pt>
                <c:pt idx="3">
                  <c:v>RSA</c:v>
                </c:pt>
                <c:pt idx="4">
                  <c:v>PER</c:v>
                </c:pt>
                <c:pt idx="5">
                  <c:v>MEX</c:v>
                </c:pt>
              </c:strCache>
            </c:strRef>
          </c:cat>
          <c:val>
            <c:numRef>
              <c:f>Hem.Sur!$C$11:$H$11</c:f>
              <c:numCache>
                <c:formatCode>#,##0.00</c:formatCode>
                <c:ptCount val="6"/>
                <c:pt idx="0">
                  <c:v>103</c:v>
                </c:pt>
                <c:pt idx="1">
                  <c:v>16.91</c:v>
                </c:pt>
                <c:pt idx="2">
                  <c:v>1.877</c:v>
                </c:pt>
                <c:pt idx="3">
                  <c:v>4.2</c:v>
                </c:pt>
                <c:pt idx="4">
                  <c:v>26.56</c:v>
                </c:pt>
                <c:pt idx="5" formatCode="#,##0">
                  <c:v>21.1</c:v>
                </c:pt>
              </c:numCache>
            </c:numRef>
          </c:val>
        </c:ser>
        <c:ser>
          <c:idx val="4"/>
          <c:order val="4"/>
          <c:tx>
            <c:strRef>
              <c:f>Hem.Sur!$B$12</c:f>
              <c:strCache>
                <c:ptCount val="1"/>
                <c:pt idx="0">
                  <c:v>17/18</c:v>
                </c:pt>
              </c:strCache>
            </c:strRef>
          </c:tx>
          <c:spPr>
            <a:solidFill>
              <a:srgbClr val="0099FF">
                <a:alpha val="67000"/>
              </a:srgbClr>
            </a:solidFill>
            <a:ln>
              <a:solidFill>
                <a:srgbClr val="000000"/>
              </a:solidFill>
            </a:ln>
          </c:spPr>
          <c:dPt>
            <c:idx val="4"/>
            <c:spPr>
              <a:solidFill>
                <a:srgbClr val="C0504D">
                  <a:lumMod val="50000"/>
                  <a:alpha val="86000"/>
                </a:srgbClr>
              </a:solidFill>
              <a:ln>
                <a:solidFill>
                  <a:srgbClr val="000000"/>
                </a:solidFill>
              </a:ln>
            </c:spPr>
          </c:dPt>
          <c:cat>
            <c:strRef>
              <c:f>Hem.Sur!$C$5:$H$5</c:f>
              <c:strCache>
                <c:ptCount val="6"/>
                <c:pt idx="0">
                  <c:v>CHILE</c:v>
                </c:pt>
                <c:pt idx="1">
                  <c:v>ARG</c:v>
                </c:pt>
                <c:pt idx="2">
                  <c:v>URU</c:v>
                </c:pt>
                <c:pt idx="3">
                  <c:v>RSA</c:v>
                </c:pt>
                <c:pt idx="4">
                  <c:v>PER</c:v>
                </c:pt>
                <c:pt idx="5">
                  <c:v>MEX</c:v>
                </c:pt>
              </c:strCache>
            </c:strRef>
          </c:cat>
          <c:val>
            <c:numRef>
              <c:f>Hem.Sur!$C$12:$H$12</c:f>
              <c:numCache>
                <c:formatCode>#,##0.00</c:formatCode>
                <c:ptCount val="6"/>
                <c:pt idx="0">
                  <c:v>100</c:v>
                </c:pt>
                <c:pt idx="1">
                  <c:v>16.91</c:v>
                </c:pt>
                <c:pt idx="2">
                  <c:v>1.877</c:v>
                </c:pt>
                <c:pt idx="3">
                  <c:v>4.2</c:v>
                </c:pt>
                <c:pt idx="4">
                  <c:v>40</c:v>
                </c:pt>
                <c:pt idx="5">
                  <c:v>34</c:v>
                </c:pt>
              </c:numCache>
            </c:numRef>
          </c:val>
        </c:ser>
        <c:axId val="56638464"/>
        <c:axId val="56644352"/>
      </c:barChart>
      <c:catAx>
        <c:axId val="56638464"/>
        <c:scaling>
          <c:orientation val="minMax"/>
        </c:scaling>
        <c:axPos val="b"/>
        <c:numFmt formatCode="@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644352"/>
        <c:crosses val="autoZero"/>
        <c:auto val="1"/>
        <c:lblAlgn val="ctr"/>
        <c:lblOffset val="100"/>
        <c:tickLblSkip val="1"/>
        <c:tickMarkSkip val="1"/>
      </c:catAx>
      <c:valAx>
        <c:axId val="56644352"/>
        <c:scaling>
          <c:orientation val="minMax"/>
          <c:max val="105"/>
          <c:min val="0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en-US"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000´ TON</a:t>
                </a:r>
              </a:p>
            </c:rich>
          </c:tx>
          <c:layout>
            <c:manualLayout>
              <c:xMode val="edge"/>
              <c:yMode val="edge"/>
              <c:x val="7.2939460247994534E-4"/>
              <c:y val="4.3235045057570046E-3"/>
            </c:manualLayout>
          </c:layout>
          <c:spPr>
            <a:noFill/>
            <a:ln w="25400">
              <a:noFill/>
            </a:ln>
          </c:spPr>
        </c:title>
        <c:numFmt formatCode="#,##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638464"/>
        <c:crosses val="autoZero"/>
        <c:crossBetween val="between"/>
        <c:majorUnit val="20"/>
        <c:minorUnit val="0.18000000000000024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0.89609807868997671"/>
          <c:w val="0.6884958964374629"/>
          <c:h val="0.10390212459397632"/>
        </c:manualLayout>
      </c:layout>
      <c:spPr>
        <a:noFill/>
        <a:ln w="3175">
          <a:noFill/>
          <a:prstDash val="solid"/>
        </a:ln>
      </c:spPr>
      <c:txPr>
        <a:bodyPr/>
        <a:lstStyle/>
        <a:p>
          <a:pPr>
            <a:defRPr lang="en-US" sz="92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AR"/>
        </a:p>
      </c:txPr>
    </c:legend>
    <c:plotVisOnly val="1"/>
    <c:dispBlanksAs val="gap"/>
  </c:chart>
  <c:spPr>
    <a:solidFill>
      <a:schemeClr val="accent1">
        <a:lumMod val="40000"/>
        <a:lumOff val="60000"/>
      </a:schemeClr>
    </a:solidFill>
    <a:ln w="12700">
      <a:solidFill>
        <a:srgbClr val="333333"/>
      </a:solidFill>
      <a:prstDash val="solid"/>
    </a:ln>
  </c:spPr>
  <c:txPr>
    <a:bodyPr/>
    <a:lstStyle/>
    <a:p>
      <a:pPr>
        <a:defRPr sz="15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AR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chart>
    <c:title>
      <c:tx>
        <c:rich>
          <a:bodyPr/>
          <a:lstStyle/>
          <a:p>
            <a:pPr>
              <a:defRPr lang="en-US"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ARG - BLUEBERRY EXPORT </a:t>
            </a:r>
          </a:p>
        </c:rich>
      </c:tx>
      <c:layout>
        <c:manualLayout>
          <c:xMode val="edge"/>
          <c:yMode val="edge"/>
          <c:x val="0.33361415332774136"/>
          <c:y val="2.260176311410121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4911549771359517"/>
          <c:y val="0.12462924697459235"/>
          <c:w val="0.79865206402694056"/>
          <c:h val="0.53833023978340244"/>
        </c:manualLayout>
      </c:layout>
      <c:barChart>
        <c:barDir val="col"/>
        <c:grouping val="stacked"/>
        <c:ser>
          <c:idx val="0"/>
          <c:order val="0"/>
          <c:tx>
            <c:strRef>
              <c:f>Argentina!$A$11</c:f>
              <c:strCache>
                <c:ptCount val="1"/>
                <c:pt idx="0">
                  <c:v> Arándano</c:v>
                </c:pt>
              </c:strCache>
            </c:strRef>
          </c:tx>
          <c:spPr>
            <a:solidFill>
              <a:srgbClr val="FF0000">
                <a:alpha val="49000"/>
              </a:srgbClr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Argentina!$B$10:$J$10</c:f>
              <c:strCache>
                <c:ptCount val="9"/>
                <c:pt idx="0">
                  <c:v>08-09</c:v>
                </c:pt>
                <c:pt idx="1">
                  <c:v>09-10</c:v>
                </c:pt>
                <c:pt idx="2">
                  <c:v>10-11</c:v>
                </c:pt>
                <c:pt idx="3">
                  <c:v>11-12</c:v>
                </c:pt>
                <c:pt idx="4">
                  <c:v>12-13</c:v>
                </c:pt>
                <c:pt idx="5">
                  <c:v>13-14</c:v>
                </c:pt>
                <c:pt idx="6">
                  <c:v>14-15</c:v>
                </c:pt>
                <c:pt idx="7">
                  <c:v>15-16</c:v>
                </c:pt>
                <c:pt idx="8">
                  <c:v>16-17</c:v>
                </c:pt>
              </c:strCache>
            </c:strRef>
          </c:cat>
          <c:val>
            <c:numRef>
              <c:f>Argentina!$B$11:$J$11</c:f>
              <c:numCache>
                <c:formatCode>#,##0</c:formatCode>
                <c:ptCount val="9"/>
                <c:pt idx="0">
                  <c:v>10534</c:v>
                </c:pt>
                <c:pt idx="1">
                  <c:v>10800</c:v>
                </c:pt>
                <c:pt idx="2">
                  <c:v>14873</c:v>
                </c:pt>
                <c:pt idx="3">
                  <c:v>15447</c:v>
                </c:pt>
                <c:pt idx="4">
                  <c:v>15100</c:v>
                </c:pt>
                <c:pt idx="5">
                  <c:v>12100</c:v>
                </c:pt>
                <c:pt idx="6">
                  <c:v>16232</c:v>
                </c:pt>
                <c:pt idx="7">
                  <c:v>14925</c:v>
                </c:pt>
                <c:pt idx="8">
                  <c:v>16912.023859999998</c:v>
                </c:pt>
              </c:numCache>
            </c:numRef>
          </c:val>
        </c:ser>
        <c:overlap val="100"/>
        <c:axId val="56563968"/>
        <c:axId val="56578432"/>
      </c:barChart>
      <c:catAx>
        <c:axId val="56563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   </a:t>
                </a:r>
              </a:p>
            </c:rich>
          </c:tx>
          <c:layout>
            <c:manualLayout>
              <c:xMode val="edge"/>
              <c:yMode val="edge"/>
              <c:x val="1.5051754839268785E-3"/>
              <c:y val="0.91768597131038665"/>
            </c:manualLayout>
          </c:layout>
          <c:spPr>
            <a:noFill/>
            <a:ln w="25400">
              <a:noFill/>
            </a:ln>
          </c:spPr>
        </c:title>
        <c:numFmt formatCode="@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578432"/>
        <c:crosses val="autoZero"/>
        <c:auto val="1"/>
        <c:lblAlgn val="ctr"/>
        <c:lblOffset val="100"/>
        <c:tickLblSkip val="1"/>
        <c:tickMarkSkip val="1"/>
      </c:catAx>
      <c:valAx>
        <c:axId val="56578432"/>
        <c:scaling>
          <c:orientation val="minMax"/>
          <c:max val="18000"/>
          <c:min val="6000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en-US"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TON</a:t>
                </a:r>
              </a:p>
            </c:rich>
          </c:tx>
          <c:layout>
            <c:manualLayout>
              <c:xMode val="edge"/>
              <c:yMode val="edge"/>
              <c:x val="2.0219039595619211E-2"/>
              <c:y val="2.2601763114101218E-2"/>
            </c:manualLayout>
          </c:layout>
          <c:spPr>
            <a:noFill/>
            <a:ln w="25400">
              <a:noFill/>
            </a:ln>
          </c:spPr>
        </c:title>
        <c:numFmt formatCode="#,##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AR"/>
          </a:p>
        </c:txPr>
        <c:crossAx val="56563968"/>
        <c:crosses val="autoZero"/>
        <c:crossBetween val="between"/>
        <c:majorUnit val="2000"/>
        <c:minorUnit val="500"/>
      </c:valAx>
      <c:spPr>
        <a:solidFill>
          <a:schemeClr val="accent1">
            <a:lumMod val="20000"/>
            <a:lumOff val="80000"/>
          </a:schemeClr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chemeClr val="accent1">
        <a:lumMod val="20000"/>
        <a:lumOff val="80000"/>
      </a:schemeClr>
    </a:solidFill>
    <a:ln w="12700">
      <a:solidFill>
        <a:srgbClr val="000000"/>
      </a:solidFill>
      <a:prstDash val="solid"/>
    </a:ln>
  </c:spPr>
  <c:txPr>
    <a:bodyPr/>
    <a:lstStyle/>
    <a:p>
      <a:pPr>
        <a:defRPr sz="14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AR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0.85117</cdr:x>
      <cdr:y>0.86624</cdr:y>
    </cdr:from>
    <cdr:to>
      <cdr:x>0.99128</cdr:x>
      <cdr:y>1</cdr:y>
    </cdr:to>
    <cdr:pic>
      <cdr:nvPicPr>
        <cdr:cNvPr id="2" name="9 Imagen" descr="LOGO TOPINFO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34833" y="1713442"/>
          <a:ext cx="581854" cy="264583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0.85117</cdr:x>
      <cdr:y>0.86624</cdr:y>
    </cdr:from>
    <cdr:to>
      <cdr:x>0.99128</cdr:x>
      <cdr:y>1</cdr:y>
    </cdr:to>
    <cdr:pic>
      <cdr:nvPicPr>
        <cdr:cNvPr id="2" name="9 Imagen" descr="LOGO TOPINFO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34833" y="1713442"/>
          <a:ext cx="581854" cy="264583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0.82282</cdr:x>
      <cdr:y>0.86386</cdr:y>
    </cdr:from>
    <cdr:to>
      <cdr:x>1</cdr:x>
      <cdr:y>1</cdr:y>
    </cdr:to>
    <cdr:pic>
      <cdr:nvPicPr>
        <cdr:cNvPr id="2" name="11 Imagen" descr="LOGO TOPINFO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99836" y="1643828"/>
          <a:ext cx="624414" cy="25905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0.82282</cdr:x>
      <cdr:y>0.86386</cdr:y>
    </cdr:from>
    <cdr:to>
      <cdr:x>1</cdr:x>
      <cdr:y>1</cdr:y>
    </cdr:to>
    <cdr:pic>
      <cdr:nvPicPr>
        <cdr:cNvPr id="3" name="11 Imagen" descr="LOGO TOPINFO.pn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99836" y="1643828"/>
          <a:ext cx="624414" cy="25905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91088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EED1D595-084A-4DF9-906B-D8B9FD0CB81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502F3F-4F9C-4FCB-A8D9-D05589024ECC}" type="slidenum">
              <a:rPr lang="es-ES"/>
              <a:pPr/>
              <a:t>1</a:t>
            </a:fld>
            <a:endParaRPr lang="es-E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10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11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12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13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14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15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16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17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18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19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54134-E5A5-41EA-96D3-2830F7875BB0}" type="slidenum">
              <a:rPr lang="es-ES"/>
              <a:pPr/>
              <a:t>2</a:t>
            </a:fld>
            <a:endParaRPr lang="es-E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20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21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22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23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3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4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5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6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7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8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E7B4F-D68C-4693-A8D9-DE097078DF39}" type="slidenum">
              <a:rPr lang="es-ES"/>
              <a:pPr/>
              <a:t>9</a:t>
            </a:fld>
            <a:endParaRPr lang="es-E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0EFDE-6470-4F9C-8CF3-E715350EF8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DAAB0-52F0-46A8-AB33-B626C5ADEA2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605A4-1A54-495C-BDD3-5A6CAA35F22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37005-ACDE-41ED-B3D8-7F726CE52A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93773-27F4-4C78-AA10-CA0B36A258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295F8-8090-4FDC-9EB3-79775EBB299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201E5-B4A9-469E-A152-11F0E806A03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FFEC0-4236-4286-B3E5-C8C2885584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36760-C377-49E5-A7C6-B5E66643542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62184-D893-42F5-BEDE-6CC94E6C26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87665-8241-4DBD-B3F3-A4686139536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F5F5F">
                <a:gamma/>
                <a:shade val="40000"/>
                <a:invGamma/>
              </a:srgbClr>
            </a:gs>
            <a:gs pos="100000">
              <a:srgbClr val="5F5F5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es-ES"/>
              <a:t>www.top-info.com.ar  marketing@top-info.com.ar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B8DFC52-017F-4EEE-A99F-B11FA04C260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image" Target="../media/image6.gif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gif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9.gif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emf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gi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-info.com.a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8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>
                <a:solidFill>
                  <a:srgbClr val="CCFFFF"/>
                </a:solidFill>
              </a:rPr>
              <a:t>www.top-info.com.ar  marketing@top-info.com.ar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3B3D3-9539-4134-BD6A-7F92F912CE34}" type="slidenum">
              <a:rPr lang="es-ES"/>
              <a:pPr/>
              <a:t>1</a:t>
            </a:fld>
            <a:endParaRPr lang="es-E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2450" y="1857364"/>
            <a:ext cx="8134350" cy="1012820"/>
          </a:xfrm>
        </p:spPr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Países Australes</a:t>
            </a:r>
            <a:r>
              <a:rPr lang="es-ES" b="1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es-ES" sz="4000" b="1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4000" b="1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4000" b="1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4000" b="1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de su fruticultura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Importancia del arándano</a:t>
            </a:r>
            <a:endParaRPr lang="es-ES" sz="2400" b="1" baseline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694225" y="4286256"/>
            <a:ext cx="42354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200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Ing. </a:t>
            </a:r>
            <a:r>
              <a:rPr lang="es-ES_tradnl" sz="3200" baseline="2000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Agr</a:t>
            </a:r>
            <a:r>
              <a:rPr lang="es-ES_tradnl" sz="3200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s-ES_tradnl" sz="32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200" baseline="2000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Betina</a:t>
            </a:r>
            <a:r>
              <a:rPr lang="es-ES_tradnl" sz="3200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200" baseline="2000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Ernst</a:t>
            </a:r>
            <a:endParaRPr lang="es-ES" sz="3200" baseline="2000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s-ES" sz="3200" baseline="2000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TOP INFO MARKETING S.A.</a:t>
            </a:r>
          </a:p>
        </p:txBody>
      </p:sp>
      <p:pic>
        <p:nvPicPr>
          <p:cNvPr id="2061" name="Picture 13" descr="MARCA_DEFINITI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539749" y="4500570"/>
            <a:ext cx="3600449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0" baseline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JORNADAS DE</a:t>
            </a:r>
          </a:p>
          <a:p>
            <a:pPr algn="ctr"/>
            <a:r>
              <a:rPr lang="es-ES" sz="32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3200" b="0" baseline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APAMA 2017</a:t>
            </a:r>
            <a:endParaRPr lang="es-ES" sz="3200" b="0" baseline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10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7" name="Picture 2" descr="http://www.banderas.pro/banderas/bandera-peru-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0316" y="233425"/>
            <a:ext cx="1194351" cy="818984"/>
          </a:xfrm>
          <a:prstGeom prst="rect">
            <a:avLst/>
          </a:prstGeom>
          <a:noFill/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14348" y="181252"/>
            <a:ext cx="4625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6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Debilidades / Amenazas</a:t>
            </a:r>
            <a:endParaRPr lang="es-ES" sz="36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14348" y="864899"/>
            <a:ext cx="828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>
                    <a:lumMod val="95000"/>
                  </a:schemeClr>
                </a:solidFill>
              </a:rPr>
              <a:t>Cultivo nuevo – desafíos: </a:t>
            </a:r>
          </a:p>
          <a:p>
            <a:r>
              <a:rPr lang="es-AR" sz="1800" b="0" dirty="0" smtClean="0">
                <a:solidFill>
                  <a:schemeClr val="bg1">
                    <a:lumMod val="95000"/>
                  </a:schemeClr>
                </a:solidFill>
              </a:rPr>
              <a:t>	momento de cosecha, vital útil de las plantas, rendimiento, variedades</a:t>
            </a:r>
            <a:endParaRPr lang="es-AR" sz="18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08092" y="1719851"/>
            <a:ext cx="6686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Superficies muy grandes</a:t>
            </a:r>
          </a:p>
          <a:p>
            <a:r>
              <a:rPr lang="es-AR" sz="1800" b="0" dirty="0" smtClean="0">
                <a:solidFill>
                  <a:srgbClr val="FFFF00"/>
                </a:solidFill>
              </a:rPr>
              <a:t>	Logística  - </a:t>
            </a:r>
            <a:r>
              <a:rPr lang="es-AR" sz="1800" b="0" dirty="0" err="1" smtClean="0">
                <a:solidFill>
                  <a:srgbClr val="FFFF00"/>
                </a:solidFill>
              </a:rPr>
              <a:t>Camposol</a:t>
            </a:r>
            <a:r>
              <a:rPr lang="es-AR" sz="1800" b="0" dirty="0" smtClean="0">
                <a:solidFill>
                  <a:srgbClr val="FFFF00"/>
                </a:solidFill>
              </a:rPr>
              <a:t>  1.500 has – 15.000 cosecheros</a:t>
            </a:r>
          </a:p>
          <a:p>
            <a:r>
              <a:rPr lang="es-AR" sz="1800" b="0" dirty="0" smtClean="0">
                <a:solidFill>
                  <a:srgbClr val="FFFF00"/>
                </a:solidFill>
              </a:rPr>
              <a:t>	Calidad – empresas grandes no son las mejores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493463" y="2928934"/>
            <a:ext cx="4814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Trabajadores: 	aumento de exigencias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		escasez (coincide con uva)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786050" y="4399484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Cambio climático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238464" y="380172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Calidad?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591111" y="5000636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Financiamiento</a:t>
            </a:r>
            <a:endParaRPr lang="es-AR" sz="18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11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7" name="Picture 2" descr="http://www.banderas.pro/banderas/bandera-peru-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0316" y="233425"/>
            <a:ext cx="1194351" cy="818984"/>
          </a:xfrm>
          <a:prstGeom prst="rect">
            <a:avLst/>
          </a:prstGeom>
          <a:noFill/>
        </p:spPr>
      </p:pic>
      <p:graphicFrame>
        <p:nvGraphicFramePr>
          <p:cNvPr id="11" name="Chart 20"/>
          <p:cNvGraphicFramePr>
            <a:graphicFrameLocks/>
          </p:cNvGraphicFramePr>
          <p:nvPr/>
        </p:nvGraphicFramePr>
        <p:xfrm>
          <a:off x="1727177" y="1357298"/>
          <a:ext cx="5345153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12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498633" y="513924"/>
            <a:ext cx="2417650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4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ARGENTINA</a:t>
            </a:r>
            <a:endParaRPr lang="es-ES" sz="4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770" name="Picture 2" descr="Resultado de imagen para ARGENTINA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57166"/>
            <a:ext cx="1472762" cy="1173643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1000100" y="1346143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Larga tradición frutícola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00100" y="2006734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Importancia regional, no nacional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00100" y="2571744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Disponibilidad: agua, tierra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00100" y="3214686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Lluvias, elevada humedad, heladas, calor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00100" y="3815838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Grandes distancias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00100" y="4405978"/>
            <a:ext cx="489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Políticas cambiantes, enfoque social, inflación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026668" y="488740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Elevados costos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13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32770" name="Picture 2" descr="Resultado de imagen para ARGENTINA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57166"/>
            <a:ext cx="1472762" cy="1173643"/>
          </a:xfrm>
          <a:prstGeom prst="rect">
            <a:avLst/>
          </a:prstGeom>
          <a:noFill/>
        </p:spPr>
      </p:pic>
      <p:pic>
        <p:nvPicPr>
          <p:cNvPr id="17" name="16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642918"/>
            <a:ext cx="4594225" cy="245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Chart 3"/>
          <p:cNvGraphicFramePr>
            <a:graphicFrameLocks/>
          </p:cNvGraphicFramePr>
          <p:nvPr/>
        </p:nvGraphicFramePr>
        <p:xfrm>
          <a:off x="1714480" y="3429000"/>
          <a:ext cx="4594225" cy="1902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14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32770" name="Picture 2" descr="Resultado de imagen para ARGENTINA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57166"/>
            <a:ext cx="1472762" cy="1173643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2231146" y="4167664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Calidad</a:t>
            </a:r>
            <a:endParaRPr lang="es-AR" sz="1800" b="0" dirty="0">
              <a:solidFill>
                <a:srgbClr val="FFFF00"/>
              </a:solidFill>
            </a:endParaRPr>
          </a:p>
        </p:txBody>
      </p:sp>
      <p:pic>
        <p:nvPicPr>
          <p:cNvPr id="10" name="9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7696" y="785794"/>
            <a:ext cx="575991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1142976" y="3059668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Inversiones provenientes de otros sectores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09968" y="3429000"/>
            <a:ext cx="177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Varias regiones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958975" y="3798332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Envío aéreo bien organizado 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645973" y="453699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Mercado interno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923886" y="4906328"/>
            <a:ext cx="446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Exportación diversificada, 1ª 15%, 2ª 11%</a:t>
            </a:r>
            <a:endParaRPr lang="es-AR" sz="18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  <p:bldP spid="12" grpId="0"/>
      <p:bldP spid="14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15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32770" name="Picture 2" descr="Resultado de imagen para ARGENTINA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45248" y="341849"/>
            <a:ext cx="1199843" cy="956154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2203461" y="271462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Altos costos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714480" y="2113468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Dependencia envío aéreo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14348" y="181252"/>
            <a:ext cx="4625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6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Debilidades / Amenazas</a:t>
            </a:r>
            <a:endParaRPr lang="es-ES" sz="36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221593" y="92867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Lluvias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16518" y="1530809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Alta humedad, problemas fitosanitarios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06254" y="3244334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Difícil anticipar envíos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286116" y="392906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Política exterior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857620" y="4643446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Coordinación dentro y entre sectores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/>
      <p:bldP spid="12" grpId="0"/>
      <p:bldP spid="13" grpId="0"/>
      <p:bldP spid="14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16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785918" y="585362"/>
            <a:ext cx="2395207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4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SUDAFRICA</a:t>
            </a:r>
            <a:endParaRPr lang="es-ES" sz="4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22" name="Picture 2" descr="Bandera de Sudáfri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29" y="571480"/>
            <a:ext cx="1319849" cy="88065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1452138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Historia diferente – Commonwealth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Fuertes lazos con UK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57224" y="2428868"/>
            <a:ext cx="7173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Blanco – Negro</a:t>
            </a:r>
          </a:p>
          <a:p>
            <a:r>
              <a:rPr lang="es-AR" sz="1800" b="0" dirty="0" err="1" smtClean="0">
                <a:solidFill>
                  <a:schemeClr val="bg1"/>
                </a:solidFill>
              </a:rPr>
              <a:t>Aparthei</a:t>
            </a:r>
            <a:endParaRPr lang="es-AR" sz="1800" b="0" dirty="0" smtClean="0">
              <a:solidFill>
                <a:schemeClr val="bg1"/>
              </a:solidFill>
            </a:endParaRPr>
          </a:p>
          <a:p>
            <a:r>
              <a:rPr lang="es-AR" sz="1800" b="0" dirty="0" smtClean="0">
                <a:solidFill>
                  <a:schemeClr val="bg1"/>
                </a:solidFill>
              </a:rPr>
              <a:t>Prohibición importación frutas – Mandela 1989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Propietarios, gerentes – blancos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Reforma Agraria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Importancia Certificados – Comercio Justo y Responsabilidad Social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Otras acciones sociales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57224" y="4714884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Comercialización de frutas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BOARD CAPE -1997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17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30722" name="Picture 2" descr="Bandera de Sudáfri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29" y="571480"/>
            <a:ext cx="1319849" cy="88065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1128972"/>
            <a:ext cx="4480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Gran Productor – Exportador de Frutas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2º Hemisferio Sur – 2º Naranjas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857224" y="2105702"/>
            <a:ext cx="7301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Frutas</a:t>
            </a:r>
          </a:p>
          <a:p>
            <a:r>
              <a:rPr lang="es-AR" sz="1800" b="0" dirty="0" err="1" smtClean="0">
                <a:solidFill>
                  <a:schemeClr val="bg1"/>
                </a:solidFill>
              </a:rPr>
              <a:t>Citricos</a:t>
            </a:r>
            <a:r>
              <a:rPr lang="es-AR" sz="1800" b="0" dirty="0" smtClean="0">
                <a:solidFill>
                  <a:schemeClr val="bg1"/>
                </a:solidFill>
              </a:rPr>
              <a:t> – Manzanas – Peras – Uvas- Paltas- Carozos - Subtropicales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857224" y="3143248"/>
            <a:ext cx="2929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Diferentes Regiones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Agua:	Lluvias – Sequías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Heladas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Golpes de Calor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57224" y="4714884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Paulatina y constante Expansión</a:t>
            </a:r>
            <a:endParaRPr lang="es-AR" sz="18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18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785918" y="585362"/>
            <a:ext cx="2395207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4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SUDAFRICA</a:t>
            </a:r>
            <a:endParaRPr lang="es-ES" sz="4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22" name="Picture 2" descr="Bandera de Sudáfri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29" y="571480"/>
            <a:ext cx="1319849" cy="88065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1452138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Historia diferente – Commonwealth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Fuertes lazos con UK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57224" y="2428868"/>
            <a:ext cx="7173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Blanco – Negro</a:t>
            </a:r>
          </a:p>
          <a:p>
            <a:r>
              <a:rPr lang="es-AR" sz="1800" b="0" dirty="0" err="1" smtClean="0">
                <a:solidFill>
                  <a:schemeClr val="bg1"/>
                </a:solidFill>
              </a:rPr>
              <a:t>Aparthei</a:t>
            </a:r>
            <a:endParaRPr lang="es-AR" sz="1800" b="0" dirty="0" smtClean="0">
              <a:solidFill>
                <a:schemeClr val="bg1"/>
              </a:solidFill>
            </a:endParaRPr>
          </a:p>
          <a:p>
            <a:r>
              <a:rPr lang="es-AR" sz="1800" b="0" dirty="0" smtClean="0">
                <a:solidFill>
                  <a:schemeClr val="bg1"/>
                </a:solidFill>
              </a:rPr>
              <a:t>Prohibición importación frutas – Mandela 1989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Propietarios, gerentes – blancos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Reforma Agraria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Importancia Certificados – Comercio Justo y Responsabilidad Social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Otras acciones sociales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57224" y="4714884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Comercialización de frutas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BOARD CAPE -1997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19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30722" name="Picture 2" descr="Bandera de Sudáfri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29" y="571480"/>
            <a:ext cx="1319849" cy="880658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805807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Destinos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	Europa – Inglaterra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	Asia – Medio Oriente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	África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57224" y="224420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Mercado Interno - Industria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818752" y="300037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Arándanos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3416858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Reciente, tierras aptas?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285852" y="5155654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Destinos: Inglaterra – Medio Oriente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85852" y="3970856"/>
            <a:ext cx="4365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Superficie:	1.000 has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		1.000 has proyectadas</a:t>
            </a:r>
          </a:p>
          <a:p>
            <a:r>
              <a:rPr lang="es-AR" sz="1800" b="0" dirty="0" smtClean="0">
                <a:solidFill>
                  <a:schemeClr val="bg1"/>
                </a:solidFill>
              </a:rPr>
              <a:t>Exportación: 	4.200 </a:t>
            </a:r>
            <a:r>
              <a:rPr lang="es-AR" sz="1800" b="0" dirty="0" err="1" smtClean="0">
                <a:solidFill>
                  <a:schemeClr val="bg1"/>
                </a:solidFill>
              </a:rPr>
              <a:t>tons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38600" y="5863431"/>
            <a:ext cx="2895600" cy="476250"/>
          </a:xfrm>
        </p:spPr>
        <p:txBody>
          <a:bodyPr/>
          <a:lstStyle/>
          <a:p>
            <a:r>
              <a:rPr lang="es-ES" dirty="0">
                <a:solidFill>
                  <a:srgbClr val="CCFFFF"/>
                </a:solidFill>
              </a:rPr>
              <a:t>www.top-info.com.ar  marketing@top-info.com.ar</a:t>
            </a:r>
          </a:p>
        </p:txBody>
      </p:sp>
      <p:sp>
        <p:nvSpPr>
          <p:cNvPr id="1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7E8E-E686-401B-8182-2750608BEB2F}" type="slidenum">
              <a:rPr lang="es-ES"/>
              <a:pPr/>
              <a:t>2</a:t>
            </a:fld>
            <a:endParaRPr lang="es-E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71480"/>
            <a:ext cx="1671622" cy="357189"/>
          </a:xfrm>
        </p:spPr>
        <p:txBody>
          <a:bodyPr/>
          <a:lstStyle/>
          <a:p>
            <a:pPr algn="l"/>
            <a:r>
              <a:rPr lang="es-ES" sz="2800" b="1" baseline="20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" sz="2800" i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5956" name="Picture 4" descr="MARCA_DEFINITI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863431"/>
            <a:ext cx="1708150" cy="763587"/>
          </a:xfrm>
          <a:prstGeom prst="rect">
            <a:avLst/>
          </a:prstGeom>
          <a:noFill/>
        </p:spPr>
      </p:pic>
      <p:sp>
        <p:nvSpPr>
          <p:cNvPr id="125965" name="Line 13"/>
          <p:cNvSpPr>
            <a:spLocks noChangeShapeType="1"/>
          </p:cNvSpPr>
          <p:nvPr/>
        </p:nvSpPr>
        <p:spPr bwMode="auto">
          <a:xfrm>
            <a:off x="5292725" y="3716338"/>
            <a:ext cx="0" cy="3143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788032" y="500041"/>
            <a:ext cx="228443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0" cap="none" spc="0" normalizeH="0" baseline="200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ES" sz="3200" b="0" i="1" u="none" strike="noStrike" kern="0" cap="none" spc="0" normalizeH="0" baseline="0" noProof="0" dirty="0">
              <a:ln>
                <a:noFill/>
              </a:ln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3124200" y="4949031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931047" y="282338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600" dirty="0" smtClean="0">
                <a:solidFill>
                  <a:srgbClr val="FFFF00"/>
                </a:solidFill>
              </a:rPr>
              <a:t>CHILE</a:t>
            </a:r>
            <a:endParaRPr lang="es-AR" sz="3600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85800" y="1171502"/>
            <a:ext cx="7143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0" dirty="0" smtClean="0">
                <a:solidFill>
                  <a:schemeClr val="bg1"/>
                </a:solidFill>
              </a:rPr>
              <a:t>Muy largo (5.400 km), angosto (177 km)</a:t>
            </a:r>
            <a:endParaRPr lang="es-AR" sz="2000" b="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85800" y="1571612"/>
            <a:ext cx="5951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0" dirty="0" smtClean="0">
                <a:solidFill>
                  <a:schemeClr val="bg1"/>
                </a:solidFill>
              </a:rPr>
              <a:t>Cultivable solo región central, algo sur.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85800" y="2516008"/>
            <a:ext cx="2166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2000" dirty="0" smtClean="0">
                <a:solidFill>
                  <a:srgbClr val="FFFF00"/>
                </a:solidFill>
              </a:rPr>
              <a:t>FRUTICULTURA</a:t>
            </a:r>
            <a:endParaRPr lang="es-AR" sz="2000" dirty="0">
              <a:solidFill>
                <a:srgbClr val="FFFF00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85800" y="3071810"/>
            <a:ext cx="48863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000" b="0" dirty="0" smtClean="0">
                <a:solidFill>
                  <a:srgbClr val="FFFF00"/>
                </a:solidFill>
              </a:rPr>
              <a:t>Zonas aptas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Aislamiento Geográfico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Empresario visionario, profesional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Buena articulación público-privado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Estabilidad política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Política abierta al comercio mundial</a:t>
            </a:r>
          </a:p>
          <a:p>
            <a:r>
              <a:rPr lang="es-AR" sz="2000" b="0" dirty="0" smtClean="0">
                <a:solidFill>
                  <a:srgbClr val="FFFF00"/>
                </a:solidFill>
              </a:rPr>
              <a:t>Fuerte Marketing</a:t>
            </a:r>
          </a:p>
        </p:txBody>
      </p:sp>
      <p:sp>
        <p:nvSpPr>
          <p:cNvPr id="4098" name="AutoShape 2" descr="Resultado de imagen para MAPA CH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4101" name="Picture 5" descr="Resultado de imagen para MAPA CH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2329" y="571481"/>
            <a:ext cx="2836693" cy="49292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1" grpId="0"/>
      <p:bldP spid="13" grpId="0"/>
      <p:bldP spid="13" grpId="1"/>
      <p:bldP spid="16" grpId="0"/>
      <p:bldP spid="16" grpId="1"/>
      <p:bldP spid="19" grpId="0"/>
      <p:bldP spid="19" grpId="1"/>
      <p:bldP spid="18" grpId="0"/>
      <p:bldP spid="1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20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785918" y="857232"/>
            <a:ext cx="2049665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4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URUGUAY</a:t>
            </a:r>
            <a:endParaRPr lang="es-ES" sz="4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38" name="Picture 2" descr="Resultado de imagen para uruguay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529433"/>
            <a:ext cx="1328718" cy="884202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1357290" y="166719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1 sola región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357290" y="2232060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Pequeño volumen – problema escala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357290" y="2928934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Mayor importancia barco - Europa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3530086"/>
            <a:ext cx="4676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Exportación concentrada – 1ª 67% - 2ª 12%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4214818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Buena relación con el gobierno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357290" y="4887408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Cooperación Uruguay-Argentina-</a:t>
            </a:r>
            <a:r>
              <a:rPr lang="es-AR" sz="1800" b="0" dirty="0" smtClean="0">
                <a:solidFill>
                  <a:schemeClr val="bg1"/>
                </a:solidFill>
              </a:rPr>
              <a:t>Chile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21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428728" y="585362"/>
            <a:ext cx="1627370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4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MEJICO</a:t>
            </a:r>
            <a:endParaRPr lang="es-ES" sz="4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986" name="Picture 2" descr="Resultado de imagen para MEXICO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35421"/>
            <a:ext cx="1614470" cy="1065550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857224" y="1400971"/>
            <a:ext cx="745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Gran Productor – Consumidor – Exportador de Frutas y Hortalizas</a:t>
            </a:r>
            <a:endParaRPr lang="es-AR" sz="180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57224" y="2029888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5º Exportador Mundial de </a:t>
            </a:r>
            <a:r>
              <a:rPr lang="es-AR" sz="1800" dirty="0" err="1" smtClean="0">
                <a:solidFill>
                  <a:schemeClr val="bg1"/>
                </a:solidFill>
              </a:rPr>
              <a:t>fyh</a:t>
            </a:r>
            <a:endParaRPr lang="es-AR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57224" y="2589250"/>
            <a:ext cx="551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70% de las exportaciones agropecuarias son </a:t>
            </a:r>
            <a:r>
              <a:rPr lang="es-AR" sz="1800" dirty="0" err="1" smtClean="0">
                <a:solidFill>
                  <a:schemeClr val="bg1"/>
                </a:solidFill>
              </a:rPr>
              <a:t>fyh</a:t>
            </a:r>
            <a:endParaRPr lang="es-AR" sz="180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00100" y="331577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Destinos </a:t>
            </a:r>
            <a:r>
              <a:rPr lang="es-AR" sz="1800" dirty="0" err="1" smtClean="0">
                <a:solidFill>
                  <a:srgbClr val="FFFF00"/>
                </a:solidFill>
              </a:rPr>
              <a:t>fyh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163305" y="3315772"/>
            <a:ext cx="2390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93% EEUU</a:t>
            </a:r>
          </a:p>
          <a:p>
            <a:r>
              <a:rPr lang="es-AR" sz="1800" dirty="0" smtClean="0">
                <a:solidFill>
                  <a:schemeClr val="bg1"/>
                </a:solidFill>
              </a:rPr>
              <a:t>   2% Canadá</a:t>
            </a:r>
          </a:p>
          <a:p>
            <a:r>
              <a:rPr lang="es-AR" sz="1800" dirty="0" smtClean="0">
                <a:solidFill>
                  <a:schemeClr val="bg1"/>
                </a:solidFill>
              </a:rPr>
              <a:t>   2% Japón</a:t>
            </a:r>
          </a:p>
          <a:p>
            <a:r>
              <a:rPr lang="es-AR" sz="1800" dirty="0" smtClean="0">
                <a:solidFill>
                  <a:schemeClr val="bg1"/>
                </a:solidFill>
              </a:rPr>
              <a:t>   1% Centroamérica</a:t>
            </a:r>
          </a:p>
          <a:p>
            <a:r>
              <a:rPr lang="es-AR" sz="1800" dirty="0" smtClean="0">
                <a:solidFill>
                  <a:schemeClr val="bg1"/>
                </a:solidFill>
              </a:rPr>
              <a:t>   1% Europa</a:t>
            </a:r>
            <a:endParaRPr lang="es-AR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22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41986" name="Picture 2" descr="Resultado de imagen para MEXICO BANDERA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642918"/>
            <a:ext cx="1614470" cy="1065550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2936625" y="642918"/>
            <a:ext cx="1622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err="1" smtClean="0">
                <a:solidFill>
                  <a:srgbClr val="FFFF00"/>
                </a:solidFill>
              </a:rPr>
              <a:t>Berries</a:t>
            </a:r>
            <a:r>
              <a:rPr lang="es-AR" dirty="0" smtClean="0">
                <a:solidFill>
                  <a:srgbClr val="FFFF00"/>
                </a:solidFill>
              </a:rPr>
              <a:t>  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958975" y="1357298"/>
            <a:ext cx="480131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Frutilla   		160-200.000 </a:t>
            </a:r>
            <a:r>
              <a:rPr lang="es-AR" sz="1800" b="0" dirty="0" err="1" smtClean="0">
                <a:solidFill>
                  <a:schemeClr val="bg1"/>
                </a:solidFill>
              </a:rPr>
              <a:t>tons</a:t>
            </a:r>
            <a:endParaRPr lang="es-AR" sz="1800" b="0" dirty="0" smtClean="0">
              <a:solidFill>
                <a:schemeClr val="bg1"/>
              </a:solidFill>
            </a:endParaRPr>
          </a:p>
          <a:p>
            <a:r>
              <a:rPr lang="es-AR" sz="1800" b="0" dirty="0" smtClean="0">
                <a:solidFill>
                  <a:schemeClr val="bg1"/>
                </a:solidFill>
              </a:rPr>
              <a:t>Zarzamora       	   70- 90.000 </a:t>
            </a:r>
            <a:r>
              <a:rPr lang="es-AR" sz="1800" b="0" dirty="0" err="1" smtClean="0">
                <a:solidFill>
                  <a:schemeClr val="bg1"/>
                </a:solidFill>
              </a:rPr>
              <a:t>tons</a:t>
            </a:r>
            <a:endParaRPr lang="es-AR" sz="1800" b="0" dirty="0" smtClean="0">
              <a:solidFill>
                <a:schemeClr val="bg1"/>
              </a:solidFill>
            </a:endParaRPr>
          </a:p>
          <a:p>
            <a:r>
              <a:rPr lang="es-AR" sz="1800" b="0" dirty="0" smtClean="0">
                <a:solidFill>
                  <a:schemeClr val="bg1"/>
                </a:solidFill>
              </a:rPr>
              <a:t>Frambuesa	   30- 40.000 </a:t>
            </a:r>
            <a:r>
              <a:rPr lang="es-AR" sz="1800" b="0" dirty="0" err="1" smtClean="0">
                <a:solidFill>
                  <a:schemeClr val="bg1"/>
                </a:solidFill>
              </a:rPr>
              <a:t>tons</a:t>
            </a:r>
            <a:endParaRPr lang="es-AR" sz="1800" b="0" dirty="0" smtClean="0">
              <a:solidFill>
                <a:schemeClr val="bg1"/>
              </a:solidFill>
            </a:endParaRPr>
          </a:p>
          <a:p>
            <a:r>
              <a:rPr lang="es-AR" sz="1800" b="0" dirty="0" smtClean="0">
                <a:solidFill>
                  <a:srgbClr val="FFFF00"/>
                </a:solidFill>
              </a:rPr>
              <a:t>Arándano	          20.000 </a:t>
            </a:r>
            <a:r>
              <a:rPr lang="es-AR" sz="1800" b="0" dirty="0" err="1" smtClean="0">
                <a:solidFill>
                  <a:srgbClr val="FFFF00"/>
                </a:solidFill>
              </a:rPr>
              <a:t>tons</a:t>
            </a:r>
            <a:r>
              <a:rPr lang="es-AR" b="0" dirty="0" smtClean="0"/>
              <a:t>	</a:t>
            </a:r>
            <a:endParaRPr lang="es-AR" b="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64235" y="2845354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Grandes Empresas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16868" y="3250828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Forma cultivo similar a otros </a:t>
            </a:r>
            <a:r>
              <a:rPr lang="es-AR" sz="1800" b="0" dirty="0" err="1" smtClean="0">
                <a:solidFill>
                  <a:srgbClr val="FFFF00"/>
                </a:solidFill>
              </a:rPr>
              <a:t>berries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314065" y="375975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Alta tecnología – túneles, </a:t>
            </a:r>
            <a:r>
              <a:rPr lang="es-AR" sz="1800" b="0" dirty="0" err="1" smtClean="0">
                <a:solidFill>
                  <a:schemeClr val="bg1"/>
                </a:solidFill>
              </a:rPr>
              <a:t>ferti</a:t>
            </a:r>
            <a:r>
              <a:rPr lang="es-AR" sz="1800" b="0" dirty="0" smtClean="0">
                <a:solidFill>
                  <a:schemeClr val="bg1"/>
                </a:solidFill>
              </a:rPr>
              <a:t>-irrigación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714480" y="4303762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Cercanía con EEUU – 1.500 km, 24 hs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958975" y="4857760"/>
            <a:ext cx="6205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Amplio período de producción- marzo-abril &gt;1.000 ton/</a:t>
            </a:r>
            <a:r>
              <a:rPr lang="es-AR" sz="1800" b="0" dirty="0" err="1" smtClean="0">
                <a:solidFill>
                  <a:schemeClr val="bg1"/>
                </a:solidFill>
              </a:rPr>
              <a:t>sem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6553200" y="3030020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23</a:t>
            </a:fld>
            <a:endParaRPr lang="es-ES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2203461" y="1971668"/>
            <a:ext cx="46259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600" baseline="2000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MUCHAS </a:t>
            </a:r>
            <a:r>
              <a:rPr lang="es-ES_tradnl" sz="3600" baseline="2000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GRACIAS</a:t>
            </a:r>
            <a:endParaRPr lang="es-ES" sz="2400" baseline="2000" dirty="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2928926" y="3714752"/>
            <a:ext cx="32385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2400" baseline="2000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ING. AGR. BETINA ERNST</a:t>
            </a:r>
          </a:p>
          <a:p>
            <a:pPr marL="342900" indent="-342900" algn="ctr">
              <a:spcBef>
                <a:spcPct val="50000"/>
              </a:spcBef>
            </a:pPr>
            <a:r>
              <a:rPr lang="es-ES" sz="2400" baseline="2000" dirty="0" smtClean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TOP </a:t>
            </a:r>
            <a:r>
              <a:rPr lang="es-ES" sz="2400" baseline="2000" dirty="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INFO MARKETING S.A.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428860" y="5897563"/>
            <a:ext cx="6572296" cy="530209"/>
          </a:xfrm>
        </p:spPr>
        <p:txBody>
          <a:bodyPr/>
          <a:lstStyle/>
          <a:p>
            <a:r>
              <a:rPr lang="es-ES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dirty="0">
                <a:solidFill>
                  <a:srgbClr val="CCFFFF"/>
                </a:solidFill>
              </a:rPr>
              <a:t> </a:t>
            </a:r>
            <a:r>
              <a:rPr lang="es-ES" dirty="0" smtClean="0">
                <a:solidFill>
                  <a:srgbClr val="CCFFFF"/>
                </a:solidFill>
              </a:rPr>
              <a:t>        marketing@top-info.com.ar</a:t>
            </a:r>
            <a:endParaRPr lang="es-ES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3</a:t>
            </a:fld>
            <a:endParaRPr lang="es-ES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1357290" y="3286124"/>
            <a:ext cx="4625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6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" sz="2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714348" y="642918"/>
            <a:ext cx="60722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1980 – 2015	exportación x 10  a 2,6 millones de </a:t>
            </a:r>
            <a:r>
              <a:rPr lang="es-ES" sz="1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tons</a:t>
            </a:r>
            <a:endParaRPr lang="es-ES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50000"/>
              </a:spcBef>
            </a:pP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1ª Exportador del hemisferio sur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1º Exportador mundial de uva y </a:t>
            </a:r>
            <a:r>
              <a:rPr lang="es-E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Arándanos</a:t>
            </a:r>
            <a:endParaRPr lang="es-ES" sz="16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5951" y="357166"/>
            <a:ext cx="1476363" cy="98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14348" y="2000240"/>
            <a:ext cx="77279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Principales frutas:	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Uvas – Manzanas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Exitosas: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Cerezas - Cítricos </a:t>
            </a:r>
            <a:r>
              <a:rPr lang="es-E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es-E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Arándanos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14348" y="4137732"/>
            <a:ext cx="60722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0000" indent="-342900">
              <a:spcBef>
                <a:spcPts val="0"/>
              </a:spcBef>
            </a:pP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Destinos:	</a:t>
            </a:r>
            <a:r>
              <a:rPr lang="es-E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38%	EEUU  </a:t>
            </a: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</a:t>
            </a: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Canadá</a:t>
            </a:r>
          </a:p>
          <a:p>
            <a:pPr marL="180000" indent="-342900">
              <a:spcBef>
                <a:spcPts val="0"/>
              </a:spcBef>
            </a:pP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29%	Europa</a:t>
            </a:r>
          </a:p>
          <a:p>
            <a:pPr marL="180000" indent="-342900">
              <a:spcBef>
                <a:spcPts val="0"/>
              </a:spcBef>
            </a:pP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s-E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20%	Asia </a:t>
            </a:r>
            <a:endParaRPr lang="es-ES" sz="1800" b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80000" indent="-342900">
              <a:spcBef>
                <a:spcPts val="0"/>
              </a:spcBef>
            </a:pP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13%	Latinoamérica</a:t>
            </a:r>
            <a:endParaRPr lang="es-ES" sz="18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357290" y="64291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071538" y="5357826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14348" y="5214950"/>
            <a:ext cx="45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13" name="12 Rectángulo"/>
          <p:cNvSpPr/>
          <p:nvPr/>
        </p:nvSpPr>
        <p:spPr>
          <a:xfrm>
            <a:off x="571472" y="2962959"/>
            <a:ext cx="76822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Fresco + Industria:     </a:t>
            </a: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Arándano  fresco    </a:t>
            </a: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(102.000 ton, 480.000 miles U$)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	      congelado </a:t>
            </a:r>
            <a:r>
              <a:rPr lang="es-ES" sz="18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(34.000 ton, 110.000 miles U$)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5" grpId="0"/>
      <p:bldP spid="15" grpId="0"/>
      <p:bldP spid="1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4612" y="6030909"/>
            <a:ext cx="5727701" cy="428631"/>
          </a:xfrm>
        </p:spPr>
        <p:txBody>
          <a:bodyPr/>
          <a:lstStyle/>
          <a:p>
            <a:r>
              <a:rPr lang="es-ES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dirty="0">
                <a:solidFill>
                  <a:srgbClr val="CCFFFF"/>
                </a:solidFill>
              </a:rPr>
              <a:t> </a:t>
            </a:r>
            <a:r>
              <a:rPr lang="es-ES" dirty="0" smtClean="0">
                <a:solidFill>
                  <a:srgbClr val="CCFFFF"/>
                </a:solidFill>
              </a:rPr>
              <a:t>        marketing@top-info.com.ar</a:t>
            </a:r>
            <a:endParaRPr lang="es-ES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4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7" name="6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2071678"/>
            <a:ext cx="7072362" cy="226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0437" y="500042"/>
            <a:ext cx="1476363" cy="98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71794" y="6066628"/>
            <a:ext cx="5197455" cy="357193"/>
          </a:xfrm>
        </p:spPr>
        <p:txBody>
          <a:bodyPr/>
          <a:lstStyle/>
          <a:p>
            <a:r>
              <a:rPr lang="es-ES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dirty="0">
                <a:solidFill>
                  <a:srgbClr val="CCFFFF"/>
                </a:solidFill>
              </a:rPr>
              <a:t> </a:t>
            </a:r>
            <a:r>
              <a:rPr lang="es-ES" dirty="0" smtClean="0">
                <a:solidFill>
                  <a:srgbClr val="CCFFFF"/>
                </a:solidFill>
              </a:rPr>
              <a:t>        marketing@top-info.com.ar</a:t>
            </a:r>
            <a:endParaRPr lang="es-ES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5</a:t>
            </a:fld>
            <a:endParaRPr lang="es-ES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96587" y="642918"/>
            <a:ext cx="4625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_tradnl" sz="36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Debilidades / Amenazas</a:t>
            </a:r>
            <a:endParaRPr lang="es-ES" sz="36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0437" y="357166"/>
            <a:ext cx="1476363" cy="98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642910" y="1342177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Competencia (Perú, Méjico)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44562" y="1711509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Falta rentabilidad por bajos retornos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281068" y="4251102"/>
            <a:ext cx="549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Tierra bien escaso, caro, competencia otros cultivos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311671" y="503028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Escasez de agua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55156" y="2137468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Muchos medianos a pequeños productores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687333" y="539961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Plagas (</a:t>
            </a:r>
            <a:r>
              <a:rPr lang="es-AR" sz="1800" b="0" dirty="0" err="1" smtClean="0">
                <a:solidFill>
                  <a:srgbClr val="FFFF00"/>
                </a:solidFill>
              </a:rPr>
              <a:t>Lobesia</a:t>
            </a:r>
            <a:r>
              <a:rPr lang="es-AR" sz="1800" b="0" dirty="0" smtClean="0">
                <a:solidFill>
                  <a:srgbClr val="FFFF00"/>
                </a:solidFill>
              </a:rPr>
              <a:t>)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357290" y="2660688"/>
            <a:ext cx="573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Dependencia con EEUU – Lejanía con Europa - Rusia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871794" y="4620434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Peso Chileno revaluado - Cobre</a:t>
            </a:r>
            <a:endParaRPr lang="es-AR" sz="1800" b="0" dirty="0">
              <a:solidFill>
                <a:srgbClr val="FFFF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744575" y="3143106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chemeClr val="bg1"/>
                </a:solidFill>
              </a:rPr>
              <a:t>Falta de trabajadores rurales</a:t>
            </a:r>
            <a:endParaRPr lang="es-AR" sz="1800" b="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958975" y="3697104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0" dirty="0" smtClean="0">
                <a:solidFill>
                  <a:srgbClr val="FFFF00"/>
                </a:solidFill>
              </a:rPr>
              <a:t>Renovación varietal – desarrollo de propias</a:t>
            </a:r>
            <a:endParaRPr lang="es-AR" sz="1800" b="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14612" y="6030909"/>
            <a:ext cx="5727701" cy="428631"/>
          </a:xfrm>
        </p:spPr>
        <p:txBody>
          <a:bodyPr/>
          <a:lstStyle/>
          <a:p>
            <a:r>
              <a:rPr lang="es-ES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dirty="0">
                <a:solidFill>
                  <a:srgbClr val="CCFFFF"/>
                </a:solidFill>
              </a:rPr>
              <a:t> </a:t>
            </a:r>
            <a:r>
              <a:rPr lang="es-ES" dirty="0" smtClean="0">
                <a:solidFill>
                  <a:srgbClr val="CCFFFF"/>
                </a:solidFill>
              </a:rPr>
              <a:t>        marketing@top-info.com.ar</a:t>
            </a:r>
            <a:endParaRPr lang="es-ES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6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0437" y="500042"/>
            <a:ext cx="1476363" cy="98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Chart 20"/>
          <p:cNvGraphicFramePr>
            <a:graphicFrameLocks/>
          </p:cNvGraphicFramePr>
          <p:nvPr/>
        </p:nvGraphicFramePr>
        <p:xfrm>
          <a:off x="1958975" y="2439987"/>
          <a:ext cx="4689475" cy="2132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97563"/>
            <a:ext cx="6483339" cy="285755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7</a:t>
            </a:fld>
            <a:endParaRPr lang="es-ES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250825" y="534066"/>
            <a:ext cx="37813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5400" baseline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PERU</a:t>
            </a:r>
            <a:endParaRPr lang="es-ES" sz="5400" baseline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2050" name="Picture 2" descr="http://www.banderas.pro/banderas/bandera-peru-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63024" y="534066"/>
            <a:ext cx="1423775" cy="976303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1428728" y="1310314"/>
            <a:ext cx="3485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 smtClean="0">
                <a:solidFill>
                  <a:srgbClr val="FFFF00"/>
                </a:solidFill>
              </a:rPr>
              <a:t>2005:  “ Perú: a </a:t>
            </a:r>
            <a:r>
              <a:rPr lang="es-AR" sz="2000" dirty="0" err="1" smtClean="0">
                <a:solidFill>
                  <a:srgbClr val="FFFF00"/>
                </a:solidFill>
              </a:rPr>
              <a:t>rising</a:t>
            </a:r>
            <a:r>
              <a:rPr lang="es-AR" sz="2000" dirty="0" smtClean="0">
                <a:solidFill>
                  <a:srgbClr val="FFFF00"/>
                </a:solidFill>
              </a:rPr>
              <a:t> </a:t>
            </a:r>
            <a:r>
              <a:rPr lang="es-AR" sz="2000" dirty="0" err="1" smtClean="0">
                <a:solidFill>
                  <a:srgbClr val="FFFF00"/>
                </a:solidFill>
              </a:rPr>
              <a:t>star</a:t>
            </a:r>
            <a:r>
              <a:rPr lang="es-AR" sz="2000" dirty="0" smtClean="0">
                <a:solidFill>
                  <a:srgbClr val="FFFF00"/>
                </a:solidFill>
              </a:rPr>
              <a:t>”</a:t>
            </a:r>
            <a:endParaRPr lang="es-AR" sz="2000" b="0" dirty="0">
              <a:solidFill>
                <a:srgbClr val="FFFF00"/>
              </a:solidFill>
            </a:endParaRPr>
          </a:p>
        </p:txBody>
      </p:sp>
      <p:pic>
        <p:nvPicPr>
          <p:cNvPr id="15" name="14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2000240"/>
            <a:ext cx="5834296" cy="2286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15 CuadroTexto"/>
          <p:cNvSpPr txBox="1"/>
          <p:nvPr/>
        </p:nvSpPr>
        <p:spPr>
          <a:xfrm>
            <a:off x="1625089" y="4714884"/>
            <a:ext cx="4814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dirty="0" smtClean="0">
                <a:solidFill>
                  <a:srgbClr val="FFFF00"/>
                </a:solidFill>
              </a:rPr>
              <a:t>Más exitosas:	Uva – Palta - Arándano</a:t>
            </a:r>
            <a:endParaRPr lang="es-AR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8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7" name="Picture 2" descr="http://www.banderas.pro/banderas/bandera-peru-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0316" y="369081"/>
            <a:ext cx="1194351" cy="818984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380045" y="48790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Explosión de cultivos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85786" y="1510369"/>
            <a:ext cx="675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Temperaturas parejas, ausencia de heladas, golpes de calor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28728" y="2558614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Ausencia enfermedades,  pero presencia de plagas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09759" y="2035394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Agua:  escasez, calidad</a:t>
            </a:r>
            <a:endParaRPr lang="es-AR" sz="180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58600" y="3112612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>
                    <a:lumMod val="95000"/>
                  </a:schemeClr>
                </a:solidFill>
              </a:rPr>
              <a:t>Disponibilidad de mano de obra barata</a:t>
            </a:r>
            <a:endParaRPr lang="es-AR" sz="1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42910" y="976051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No hay problemas de financiación</a:t>
            </a:r>
            <a:endParaRPr lang="es-AR" sz="180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958975" y="3685104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Facilidad de apertura de mercados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937155" y="4786322"/>
            <a:ext cx="4352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rgbClr val="FFFF00"/>
                </a:solidFill>
              </a:rPr>
              <a:t>Destinos:	50%  Europa</a:t>
            </a:r>
          </a:p>
          <a:p>
            <a:r>
              <a:rPr lang="es-AR" sz="1800" dirty="0" smtClean="0">
                <a:solidFill>
                  <a:srgbClr val="FFFF00"/>
                </a:solidFill>
              </a:rPr>
              <a:t>		32%   EEUU / Canadá</a:t>
            </a:r>
          </a:p>
          <a:p>
            <a:r>
              <a:rPr lang="es-AR" sz="1800" dirty="0" smtClean="0">
                <a:solidFill>
                  <a:srgbClr val="FFFF00"/>
                </a:solidFill>
              </a:rPr>
              <a:t>		   5%  Asia</a:t>
            </a:r>
            <a:endParaRPr lang="es-AR" sz="1800" dirty="0">
              <a:solidFill>
                <a:srgbClr val="FFFF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395954" y="4239102"/>
            <a:ext cx="4817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dirty="0" smtClean="0">
                <a:solidFill>
                  <a:schemeClr val="bg1"/>
                </a:solidFill>
              </a:rPr>
              <a:t>Exportación concentrada – </a:t>
            </a:r>
            <a:r>
              <a:rPr lang="es-AR" sz="1800" b="0" dirty="0" smtClean="0">
                <a:solidFill>
                  <a:schemeClr val="bg1"/>
                </a:solidFill>
              </a:rPr>
              <a:t>1ª 42%, 2º 26%</a:t>
            </a:r>
            <a:endParaRPr lang="es-AR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03461" y="5888032"/>
            <a:ext cx="6483339" cy="357193"/>
          </a:xfrm>
        </p:spPr>
        <p:txBody>
          <a:bodyPr/>
          <a:lstStyle/>
          <a:p>
            <a:r>
              <a:rPr lang="es-ES" sz="1600" dirty="0">
                <a:solidFill>
                  <a:srgbClr val="CCFFFF"/>
                </a:solidFill>
                <a:hlinkClick r:id="rId3"/>
              </a:rPr>
              <a:t>www.top-info.com.ar</a:t>
            </a:r>
            <a:r>
              <a:rPr lang="es-ES" sz="1600" dirty="0">
                <a:solidFill>
                  <a:srgbClr val="CCFFFF"/>
                </a:solidFill>
              </a:rPr>
              <a:t> </a:t>
            </a:r>
            <a:r>
              <a:rPr lang="es-ES" sz="1600" dirty="0" smtClean="0">
                <a:solidFill>
                  <a:srgbClr val="CCFFFF"/>
                </a:solidFill>
              </a:rPr>
              <a:t>        marketing@top-info.com.ar</a:t>
            </a:r>
            <a:endParaRPr lang="es-ES" sz="1600" dirty="0">
              <a:solidFill>
                <a:srgbClr val="CCFFFF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FB2-4A5A-4355-BB9E-F652B3561241}" type="slidenum">
              <a:rPr lang="es-ES"/>
              <a:pPr/>
              <a:t>9</a:t>
            </a:fld>
            <a:endParaRPr lang="es-ES"/>
          </a:p>
        </p:txBody>
      </p:sp>
      <p:pic>
        <p:nvPicPr>
          <p:cNvPr id="144388" name="Picture 4" descr="MARCA_DEFINIT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897563"/>
            <a:ext cx="1708150" cy="763587"/>
          </a:xfrm>
          <a:prstGeom prst="rect">
            <a:avLst/>
          </a:prstGeom>
          <a:noFill/>
        </p:spPr>
      </p:pic>
      <p:pic>
        <p:nvPicPr>
          <p:cNvPr id="10" name="9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2143116"/>
            <a:ext cx="66437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www.banderas.pro/banderas/bandera-peru-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0316" y="369081"/>
            <a:ext cx="1194351" cy="8189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8624</TotalTime>
  <Words>684</Words>
  <Application>Microsoft PowerPoint</Application>
  <PresentationFormat>Presentación en pantalla (4:3)</PresentationFormat>
  <Paragraphs>238</Paragraphs>
  <Slides>23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Diseño predeterminado</vt:lpstr>
      <vt:lpstr>Países Australes:   Características de su fruticultura  Importancia del arándano</vt:lpstr>
      <vt:lpstr> 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Company>TOP INFO MARKETING S.A.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FRUTAS PROCESADAS</dc:title>
  <dc:creator>Nicolas</dc:creator>
  <cp:lastModifiedBy>Betina</cp:lastModifiedBy>
  <cp:revision>1190</cp:revision>
  <dcterms:created xsi:type="dcterms:W3CDTF">2001-11-16T17:06:13Z</dcterms:created>
  <dcterms:modified xsi:type="dcterms:W3CDTF">2017-08-15T00:08:45Z</dcterms:modified>
</cp:coreProperties>
</file>