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68" r:id="rId5"/>
    <p:sldId id="258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75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0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A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Hoja1!$B$5</c:f>
              <c:strCache>
                <c:ptCount val="1"/>
                <c:pt idx="0">
                  <c:v>Colombia</c:v>
                </c:pt>
              </c:strCache>
            </c:strRef>
          </c:tx>
          <c:marker>
            <c:symbol val="none"/>
          </c:marker>
          <c:cat>
            <c:numRef>
              <c:f>Hoja1!$A$6:$A$9</c:f>
              <c:numCache>
                <c:formatCode>General</c:formatCode>
                <c:ptCount val="4"/>
                <c:pt idx="0">
                  <c:v>2002</c:v>
                </c:pt>
                <c:pt idx="1">
                  <c:v>2008</c:v>
                </c:pt>
                <c:pt idx="2">
                  <c:v>2010</c:v>
                </c:pt>
                <c:pt idx="3">
                  <c:v>2015</c:v>
                </c:pt>
              </c:numCache>
            </c:numRef>
          </c:cat>
          <c:val>
            <c:numRef>
              <c:f>Hoja1!$B$6:$B$9</c:f>
              <c:numCache>
                <c:formatCode>General</c:formatCode>
                <c:ptCount val="4"/>
                <c:pt idx="0">
                  <c:v>25000</c:v>
                </c:pt>
                <c:pt idx="1">
                  <c:v>45000</c:v>
                </c:pt>
                <c:pt idx="2">
                  <c:v>50000</c:v>
                </c:pt>
                <c:pt idx="3">
                  <c:v>80000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Hoja1!$C$5</c:f>
              <c:strCache>
                <c:ptCount val="1"/>
                <c:pt idx="0">
                  <c:v>Argentina</c:v>
                </c:pt>
              </c:strCache>
            </c:strRef>
          </c:tx>
          <c:marker>
            <c:symbol val="none"/>
          </c:marker>
          <c:cat>
            <c:numRef>
              <c:f>Hoja1!$A$6:$A$9</c:f>
              <c:numCache>
                <c:formatCode>General</c:formatCode>
                <c:ptCount val="4"/>
                <c:pt idx="0">
                  <c:v>2002</c:v>
                </c:pt>
                <c:pt idx="1">
                  <c:v>2008</c:v>
                </c:pt>
                <c:pt idx="2">
                  <c:v>2010</c:v>
                </c:pt>
                <c:pt idx="3">
                  <c:v>2015</c:v>
                </c:pt>
              </c:numCache>
            </c:numRef>
          </c:cat>
          <c:val>
            <c:numRef>
              <c:f>Hoja1!$C$6:$C$9</c:f>
              <c:numCache>
                <c:formatCode>General</c:formatCode>
                <c:ptCount val="4"/>
                <c:pt idx="0">
                  <c:v>51260</c:v>
                </c:pt>
                <c:pt idx="1">
                  <c:v>71300</c:v>
                </c:pt>
                <c:pt idx="2">
                  <c:v>69330</c:v>
                </c:pt>
                <c:pt idx="3">
                  <c:v>75500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3057920"/>
        <c:axId val="155116672"/>
      </c:lineChart>
      <c:catAx>
        <c:axId val="153057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5116672"/>
        <c:crosses val="autoZero"/>
        <c:auto val="1"/>
        <c:lblAlgn val="ctr"/>
        <c:lblOffset val="100"/>
        <c:noMultiLvlLbl val="0"/>
      </c:catAx>
      <c:valAx>
        <c:axId val="155116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30579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269247594050754"/>
          <c:y val="0.44925864396151716"/>
          <c:w val="0.17730752405949257"/>
          <c:h val="0.2417841241742365"/>
        </c:manualLayout>
      </c:layout>
      <c:overlay val="0"/>
      <c:txPr>
        <a:bodyPr/>
        <a:lstStyle/>
        <a:p>
          <a:pPr>
            <a:defRPr sz="1800"/>
          </a:pPr>
          <a:endParaRPr lang="es-AR"/>
        </a:p>
      </c:txPr>
    </c:legend>
    <c:plotVisOnly val="0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A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34951881014872"/>
          <c:y val="7.4548702245552642E-2"/>
          <c:w val="0.67380271216097987"/>
          <c:h val="0.65737277631962676"/>
        </c:manualLayout>
      </c:layout>
      <c:lineChart>
        <c:grouping val="standard"/>
        <c:varyColors val="0"/>
        <c:ser>
          <c:idx val="0"/>
          <c:order val="0"/>
          <c:tx>
            <c:strRef>
              <c:f>Hoja1!$A$28</c:f>
              <c:strCache>
                <c:ptCount val="1"/>
                <c:pt idx="0">
                  <c:v>Numero de esporas</c:v>
                </c:pt>
              </c:strCache>
            </c:strRef>
          </c:tx>
          <c:marker>
            <c:symbol val="none"/>
          </c:marker>
          <c:cat>
            <c:strRef>
              <c:f>Hoja1!$B$29:$B$33</c:f>
              <c:strCache>
                <c:ptCount val="5"/>
                <c:pt idx="0">
                  <c:v>Nativo</c:v>
                </c:pt>
                <c:pt idx="1">
                  <c:v>Dia 2, Aplicación</c:v>
                </c:pt>
                <c:pt idx="2">
                  <c:v> Dia 9</c:v>
                </c:pt>
                <c:pt idx="3">
                  <c:v> Dia 16</c:v>
                </c:pt>
                <c:pt idx="4">
                  <c:v> Dia 23</c:v>
                </c:pt>
              </c:strCache>
            </c:strRef>
          </c:cat>
          <c:val>
            <c:numRef>
              <c:f>Hoja1!$A$29:$A$33</c:f>
              <c:numCache>
                <c:formatCode>General</c:formatCode>
                <c:ptCount val="5"/>
                <c:pt idx="0">
                  <c:v>5000</c:v>
                </c:pt>
                <c:pt idx="1">
                  <c:v>100000</c:v>
                </c:pt>
                <c:pt idx="2">
                  <c:v>80000</c:v>
                </c:pt>
                <c:pt idx="3">
                  <c:v>60000</c:v>
                </c:pt>
                <c:pt idx="4">
                  <c:v>40000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3796224"/>
        <c:axId val="227963264"/>
      </c:lineChart>
      <c:catAx>
        <c:axId val="223796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27963264"/>
        <c:crosses val="autoZero"/>
        <c:auto val="1"/>
        <c:lblAlgn val="ctr"/>
        <c:lblOffset val="100"/>
        <c:noMultiLvlLbl val="0"/>
      </c:catAx>
      <c:valAx>
        <c:axId val="227963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237962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4081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309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0823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96146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51995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65181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477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84694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99547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3955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52506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59000">
              <a:schemeClr val="bg2">
                <a:lumMod val="60000"/>
                <a:lumOff val="4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F68F9-8BF2-4E80-A414-63A9329F5DF8}" type="datetimeFigureOut">
              <a:rPr lang="es-AR" smtClean="0"/>
              <a:t>12/8/2017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3ECD2-BB55-4DCE-A722-31F4D7A1760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548591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51520" y="332656"/>
            <a:ext cx="3600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 smtClean="0">
                <a:solidFill>
                  <a:schemeClr val="tx1"/>
                </a:solidFill>
              </a:rPr>
              <a:t>Mi Familia  </a:t>
            </a:r>
          </a:p>
          <a:p>
            <a:r>
              <a:rPr lang="es-AR" dirty="0" smtClean="0">
                <a:solidFill>
                  <a:schemeClr val="tx1"/>
                </a:solidFill>
              </a:rPr>
              <a:t>y quien les habla</a:t>
            </a:r>
          </a:p>
          <a:p>
            <a:r>
              <a:rPr lang="es-AR" dirty="0" smtClean="0">
                <a:solidFill>
                  <a:schemeClr val="tx1"/>
                </a:solidFill>
              </a:rPr>
              <a:t>Ing. Agr. Angelinetti Bernardo </a:t>
            </a:r>
            <a:endParaRPr lang="es-AR" dirty="0" smtClean="0">
              <a:solidFill>
                <a:schemeClr val="tx1"/>
              </a:solidFill>
            </a:endParaRPr>
          </a:p>
        </p:txBody>
      </p:sp>
      <p:pic>
        <p:nvPicPr>
          <p:cNvPr id="7171" name="Picture 3" descr="C:\Users\beto\Documents\presentacion en jornadas y exposiciones\IMG-20170812-WA0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484784"/>
            <a:ext cx="812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535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37"/>
    </mc:Choice>
    <mc:Fallback>
      <p:transition spd="slow" advTm="1303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Hectáreas Certificadas de Orgánicos</a:t>
            </a:r>
            <a:endParaRPr lang="es-AR" dirty="0"/>
          </a:p>
        </p:txBody>
      </p:sp>
      <p:graphicFrame>
        <p:nvGraphicFramePr>
          <p:cNvPr id="4" name="1 Gráfic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752647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6071127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82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07"/>
    </mc:Choice>
    <mc:Fallback>
      <p:transition spd="slow" advTm="6000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Quienes usan estos productos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AR" sz="3400" dirty="0" smtClean="0"/>
              <a:t>Los productores que exportan y que necesitan no tener residualidad en sus cosechas</a:t>
            </a:r>
          </a:p>
          <a:p>
            <a:r>
              <a:rPr lang="es-AR" sz="3400" dirty="0" smtClean="0"/>
              <a:t>Aquellos que al no poder controlar una plaga con químicos recurren a los Biológicos</a:t>
            </a:r>
          </a:p>
          <a:p>
            <a:r>
              <a:rPr lang="es-AR" sz="3400" dirty="0" smtClean="0"/>
              <a:t>Y los que ven en estos productos una forma de trabajo, perdurable en el tiempo</a:t>
            </a:r>
            <a:endParaRPr lang="es-AR" sz="3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734825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342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465"/>
    </mc:Choice>
    <mc:Fallback>
      <p:transition spd="slow" advTm="4946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08112"/>
          </a:xfrm>
        </p:spPr>
        <p:txBody>
          <a:bodyPr/>
          <a:lstStyle/>
          <a:p>
            <a:r>
              <a:rPr lang="es-AR" u="sng" dirty="0" smtClean="0"/>
              <a:t>Acción de los </a:t>
            </a:r>
            <a:r>
              <a:rPr lang="es-AR" u="sng" dirty="0" err="1" smtClean="0"/>
              <a:t>Entomopatógenos</a:t>
            </a:r>
            <a:endParaRPr lang="es-AR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Contacto </a:t>
            </a:r>
          </a:p>
          <a:p>
            <a:endParaRPr lang="es-AR" dirty="0"/>
          </a:p>
          <a:p>
            <a:endParaRPr lang="es-AR" dirty="0" smtClean="0"/>
          </a:p>
          <a:p>
            <a:pPr marL="0" indent="0">
              <a:buNone/>
            </a:pPr>
            <a:endParaRPr lang="es-AR" dirty="0"/>
          </a:p>
          <a:p>
            <a:endParaRPr lang="es-AR" dirty="0" smtClean="0"/>
          </a:p>
          <a:p>
            <a:r>
              <a:rPr lang="es-AR" dirty="0" smtClean="0"/>
              <a:t>Residual</a:t>
            </a:r>
            <a:endParaRPr lang="es-A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52736"/>
            <a:ext cx="33718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7060605"/>
              </p:ext>
            </p:extLst>
          </p:nvPr>
        </p:nvGraphicFramePr>
        <p:xfrm>
          <a:off x="2555776" y="3717032"/>
          <a:ext cx="5935980" cy="2918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255" y="6099678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935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087"/>
    </mc:Choice>
    <mc:Fallback>
      <p:transition spd="slow" advTm="3608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AR" dirty="0" smtClean="0"/>
              <a:t>2014: sin Tratamiento</a:t>
            </a:r>
            <a:br>
              <a:rPr lang="es-AR" dirty="0" smtClean="0"/>
            </a:br>
            <a:r>
              <a:rPr lang="es-AR" dirty="0" smtClean="0"/>
              <a:t>2015: Tratamiento Biológico  Residual</a:t>
            </a:r>
            <a:endParaRPr lang="es-AR" dirty="0"/>
          </a:p>
        </p:txBody>
      </p:sp>
      <p:pic>
        <p:nvPicPr>
          <p:cNvPr id="4" name="3 Marcador de contenido" descr="C:\Users\beto\Pictures\campo la noche Bio 2015\comparativa sclerotinia 2014 vs 2015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208911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338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142"/>
    </mc:Choice>
    <mc:Fallback>
      <p:transition spd="slow" advTm="3914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err="1" smtClean="0"/>
              <a:t>Exportacion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LMR: límites de residuos máximo</a:t>
            </a:r>
          </a:p>
          <a:p>
            <a:r>
              <a:rPr lang="es-AR" dirty="0" smtClean="0"/>
              <a:t>Análisis</a:t>
            </a:r>
          </a:p>
          <a:p>
            <a:r>
              <a:rPr lang="es-AR" dirty="0" smtClean="0"/>
              <a:t>Hasta cuando aplicar, tiempo de carencia.</a:t>
            </a:r>
          </a:p>
          <a:p>
            <a:r>
              <a:rPr lang="es-AR" dirty="0" smtClean="0"/>
              <a:t>Cero toxicidad a humanos, peces y animales vertebrados.</a:t>
            </a:r>
          </a:p>
          <a:p>
            <a:r>
              <a:rPr lang="es-AR" dirty="0" smtClean="0"/>
              <a:t>Métodos de aplicación: avión, pulverizadora, mochila, etc.</a:t>
            </a:r>
          </a:p>
          <a:p>
            <a:endParaRPr lang="es-A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734825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988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103"/>
    </mc:Choice>
    <mc:Fallback>
      <p:transition spd="slow" advTm="5510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u="sng" dirty="0" smtClean="0"/>
              <a:t>Nuevas Tecnologías</a:t>
            </a:r>
            <a:endParaRPr lang="es-AR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dirty="0" smtClean="0"/>
              <a:t>Endófitos</a:t>
            </a:r>
          </a:p>
          <a:p>
            <a:endParaRPr lang="es-AR" dirty="0"/>
          </a:p>
        </p:txBody>
      </p:sp>
      <p:pic>
        <p:nvPicPr>
          <p:cNvPr id="5122" name="Picture 2" descr="C:\Users\beto\Documents\Noviello\plantinera simonetti\2016-06-17 15.51.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3168352" cy="349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2808312" cy="422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734825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2183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363"/>
    </mc:Choice>
    <mc:Fallback>
      <p:transition spd="slow" advTm="50363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5443200" cy="27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AR" sz="8800" dirty="0" smtClean="0">
                <a:solidFill>
                  <a:srgbClr val="FFC000"/>
                </a:solidFill>
              </a:rPr>
              <a:t>Muchas Gracias</a:t>
            </a:r>
            <a:endParaRPr lang="es-AR" sz="8800" dirty="0">
              <a:solidFill>
                <a:srgbClr val="FFC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734825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074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1"/>
    </mc:Choice>
    <mc:Fallback>
      <p:transition spd="slow" advTm="182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2475706"/>
          </a:xfrm>
        </p:spPr>
        <p:txBody>
          <a:bodyPr/>
          <a:lstStyle/>
          <a:p>
            <a:r>
              <a:rPr lang="es-AR" dirty="0" smtClean="0">
                <a:solidFill>
                  <a:schemeClr val="tx1">
                    <a:lumMod val="95000"/>
                  </a:schemeClr>
                </a:solidFill>
              </a:rPr>
              <a:t>Control con </a:t>
            </a:r>
            <a:r>
              <a:rPr lang="es-AR" dirty="0" err="1" smtClean="0">
                <a:solidFill>
                  <a:schemeClr val="tx1">
                    <a:lumMod val="95000"/>
                  </a:schemeClr>
                </a:solidFill>
              </a:rPr>
              <a:t>Entomopatógenos</a:t>
            </a:r>
            <a:r>
              <a:rPr lang="es-AR" dirty="0" smtClean="0">
                <a:solidFill>
                  <a:schemeClr val="tx1">
                    <a:lumMod val="95000"/>
                  </a:schemeClr>
                </a:solidFill>
              </a:rPr>
              <a:t> de Hongos e Insectos</a:t>
            </a:r>
            <a:endParaRPr lang="es-AR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dirty="0" smtClean="0">
                <a:solidFill>
                  <a:schemeClr val="tx1"/>
                </a:solidFill>
              </a:rPr>
              <a:t>Ing. Agr. Angelinetti Bernardo</a:t>
            </a:r>
          </a:p>
          <a:p>
            <a:endParaRPr lang="es-AR" dirty="0" smtClean="0"/>
          </a:p>
          <a:p>
            <a:endParaRPr lang="es-A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879" y="5373216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914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88"/>
    </mc:Choice>
    <mc:Fallback>
      <p:transition spd="slow" advTm="868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5576" y="548680"/>
            <a:ext cx="770485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200" b="1" u="sng" dirty="0" smtClean="0"/>
              <a:t>Biocontroladores:</a:t>
            </a:r>
            <a:r>
              <a:rPr lang="es-ES" sz="3200" b="1" dirty="0" smtClean="0"/>
              <a:t> </a:t>
            </a:r>
            <a:r>
              <a:rPr lang="es-AR" sz="3200" dirty="0"/>
              <a:t>Es un método natural a base de organismos </a:t>
            </a:r>
            <a:r>
              <a:rPr lang="es-AR" sz="3200" dirty="0" smtClean="0"/>
              <a:t>vivos que </a:t>
            </a:r>
            <a:r>
              <a:rPr lang="es-AR" sz="3200" dirty="0"/>
              <a:t>tienen la capacidad de reducir las poblaciones de una </a:t>
            </a:r>
            <a:r>
              <a:rPr lang="es-AR" sz="3200" dirty="0" smtClean="0"/>
              <a:t>plaga.</a:t>
            </a:r>
          </a:p>
          <a:p>
            <a:r>
              <a:rPr lang="es-ES" sz="3200" dirty="0"/>
              <a:t>D</a:t>
            </a:r>
            <a:r>
              <a:rPr lang="es-ES" sz="3200" dirty="0" smtClean="0"/>
              <a:t>ivididos </a:t>
            </a:r>
            <a:r>
              <a:rPr lang="es-ES" sz="3200" dirty="0"/>
              <a:t>en:  </a:t>
            </a:r>
            <a:r>
              <a:rPr lang="es-ES" sz="3200" dirty="0" err="1" smtClean="0"/>
              <a:t>entomopatógenos</a:t>
            </a:r>
            <a:r>
              <a:rPr lang="es-ES" sz="3200" dirty="0" smtClean="0"/>
              <a:t>, </a:t>
            </a:r>
            <a:r>
              <a:rPr lang="es-ES" sz="3200" dirty="0"/>
              <a:t>parasitoides y depredadores</a:t>
            </a:r>
            <a:r>
              <a:rPr lang="es-ES" sz="3200" dirty="0" smtClean="0"/>
              <a:t>.</a:t>
            </a:r>
          </a:p>
          <a:p>
            <a:endParaRPr lang="es-ES" sz="3200" b="1" dirty="0"/>
          </a:p>
          <a:p>
            <a:endParaRPr lang="es-AR" sz="3200" b="1" dirty="0"/>
          </a:p>
          <a:p>
            <a:pPr lvl="0"/>
            <a:r>
              <a:rPr lang="es-ES" sz="3200" b="1" u="sng" dirty="0" err="1" smtClean="0"/>
              <a:t>Entomopatógenos</a:t>
            </a:r>
            <a:r>
              <a:rPr lang="es-ES" sz="3200" b="1" u="sng" strike="noStrike" dirty="0" smtClean="0">
                <a:effectLst/>
              </a:rPr>
              <a:t>: </a:t>
            </a:r>
            <a:r>
              <a:rPr lang="es-ES" sz="3200" u="none" strike="noStrike" dirty="0" smtClean="0">
                <a:effectLst/>
              </a:rPr>
              <a:t>se trata de enfermedades de los insectos causadas por bacterias, hongos, virus, protozoos y </a:t>
            </a:r>
            <a:r>
              <a:rPr lang="es-ES" sz="3200" u="none" strike="noStrike" dirty="0" err="1" smtClean="0">
                <a:effectLst/>
              </a:rPr>
              <a:t>nemátodos</a:t>
            </a:r>
            <a:r>
              <a:rPr lang="es-ES" sz="3200" u="none" strike="noStrike" dirty="0" smtClean="0">
                <a:effectLst/>
              </a:rPr>
              <a:t>.</a:t>
            </a:r>
          </a:p>
          <a:p>
            <a:pPr lvl="0"/>
            <a:endParaRPr lang="es-AR" sz="2000" u="none" strike="noStrike" dirty="0">
              <a:effectLst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000804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1906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146"/>
    </mc:Choice>
    <mc:Fallback>
      <p:transition spd="slow" advTm="4214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 Marcador de contenid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7176" y="188640"/>
            <a:ext cx="8250237" cy="60108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805" y="6021288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429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487"/>
    </mc:Choice>
    <mc:Fallback>
      <p:transition spd="slow" advTm="4848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964488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373216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13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548"/>
    </mc:Choice>
    <mc:Fallback>
      <p:transition spd="slow" advTm="3554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Reproducción de una Bacteria</a:t>
            </a:r>
            <a:endParaRPr lang="es-AR" dirty="0"/>
          </a:p>
        </p:txBody>
      </p:sp>
      <p:pic>
        <p:nvPicPr>
          <p:cNvPr id="4" name="Picture 2" descr="Como se reproducen las bacterias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12302"/>
            <a:ext cx="6840760" cy="454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021288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05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242"/>
    </mc:Choice>
    <mc:Fallback>
      <p:transition spd="slow" advTm="2224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39552" y="476672"/>
            <a:ext cx="82089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3600" b="1" dirty="0" smtClean="0">
                <a:solidFill>
                  <a:schemeClr val="tx2">
                    <a:lumMod val="10000"/>
                  </a:schemeClr>
                </a:solidFill>
                <a:effectLst/>
              </a:rPr>
              <a:t>Características de un </a:t>
            </a:r>
            <a:r>
              <a:rPr lang="es-AR" sz="3600" b="1" dirty="0" err="1" smtClean="0">
                <a:solidFill>
                  <a:schemeClr val="tx2">
                    <a:lumMod val="10000"/>
                  </a:schemeClr>
                </a:solidFill>
                <a:effectLst/>
              </a:rPr>
              <a:t>Entomopatógeno</a:t>
            </a:r>
            <a:r>
              <a:rPr lang="es-AR" sz="3600" b="1" dirty="0" smtClean="0">
                <a:solidFill>
                  <a:schemeClr val="tx2">
                    <a:lumMod val="10000"/>
                  </a:schemeClr>
                </a:solidFill>
                <a:effectLst/>
              </a:rPr>
              <a:t> para ser efectivo en el control de Plagas</a:t>
            </a:r>
          </a:p>
          <a:p>
            <a:r>
              <a:rPr lang="es-AR" dirty="0" smtClean="0">
                <a:effectLst/>
              </a:rPr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A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Que sea Nativo de nuestro </a:t>
            </a:r>
            <a:r>
              <a:rPr lang="es-AR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país</a:t>
            </a:r>
            <a:endParaRPr lang="es-AR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A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Agresividad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A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Controlador </a:t>
            </a:r>
            <a:r>
              <a:rPr lang="es-AR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del </a:t>
            </a:r>
            <a:r>
              <a:rPr lang="es-A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mayor </a:t>
            </a:r>
            <a:r>
              <a:rPr lang="es-AR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número </a:t>
            </a:r>
            <a:r>
              <a:rPr lang="es-A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 plagas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A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Calidad del </a:t>
            </a:r>
            <a:r>
              <a:rPr lang="es-AR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producto </a:t>
            </a:r>
            <a:r>
              <a:rPr lang="es-AR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que le llega al </a:t>
            </a:r>
            <a:r>
              <a:rPr lang="es-AR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productor.</a:t>
            </a:r>
            <a:endParaRPr lang="es-AR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661248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9185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466"/>
    </mc:Choice>
    <mc:Fallback>
      <p:transition spd="slow" advTm="16346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827584" y="332656"/>
            <a:ext cx="7488832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es-AR" sz="3200" dirty="0" smtClean="0"/>
              <a:t>Tipos de productos: </a:t>
            </a:r>
            <a:r>
              <a:rPr lang="es-AR" sz="3200" dirty="0" err="1" smtClean="0"/>
              <a:t>BioInsecticidas</a:t>
            </a:r>
            <a:r>
              <a:rPr lang="es-AR" sz="3200" dirty="0" smtClean="0"/>
              <a:t>, </a:t>
            </a:r>
            <a:r>
              <a:rPr lang="es-AR" sz="3200" dirty="0" err="1" smtClean="0"/>
              <a:t>Biofunguicidas</a:t>
            </a:r>
            <a:r>
              <a:rPr lang="es-AR" sz="3200" dirty="0" smtClean="0"/>
              <a:t>, </a:t>
            </a:r>
            <a:r>
              <a:rPr lang="es-AR" sz="3200" dirty="0" err="1" smtClean="0"/>
              <a:t>Biobactericidas</a:t>
            </a:r>
            <a:r>
              <a:rPr lang="es-AR" sz="3200" dirty="0" smtClean="0"/>
              <a:t> y Enraizadores y Fijadores de Nitrógeno.</a:t>
            </a:r>
          </a:p>
          <a:p>
            <a:pPr lvl="0"/>
            <a:endParaRPr lang="es-AR" sz="3200" dirty="0" smtClean="0"/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es-AR" sz="3200" dirty="0" smtClean="0"/>
              <a:t>Espectro </a:t>
            </a:r>
            <a:r>
              <a:rPr lang="es-AR" sz="3200" dirty="0"/>
              <a:t>de </a:t>
            </a:r>
            <a:r>
              <a:rPr lang="es-AR" sz="3200" dirty="0" smtClean="0"/>
              <a:t>acción Biológicos  </a:t>
            </a:r>
            <a:r>
              <a:rPr lang="es-AR" sz="3200" dirty="0"/>
              <a:t>vs. </a:t>
            </a:r>
            <a:r>
              <a:rPr lang="es-AR" sz="3200" dirty="0" err="1" smtClean="0"/>
              <a:t>Agroq</a:t>
            </a:r>
            <a:r>
              <a:rPr lang="es-AR" sz="3200" dirty="0" smtClean="0"/>
              <a:t>.</a:t>
            </a:r>
            <a:endParaRPr lang="es-AR" sz="3200" dirty="0"/>
          </a:p>
          <a:p>
            <a:r>
              <a:rPr lang="es-AR" sz="3200" dirty="0"/>
              <a:t> 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es-AR" sz="3200" dirty="0"/>
              <a:t>Curvas de supervivencia de las esporas</a:t>
            </a:r>
          </a:p>
          <a:p>
            <a:r>
              <a:rPr lang="es-AR" sz="3200" dirty="0"/>
              <a:t> </a:t>
            </a:r>
          </a:p>
          <a:p>
            <a:pPr marL="457200" lvl="0" indent="-457200">
              <a:buFont typeface="Wingdings" panose="05000000000000000000" pitchFamily="2" charset="2"/>
              <a:buChar char="v"/>
            </a:pPr>
            <a:r>
              <a:rPr lang="es-AR" sz="3200" dirty="0" smtClean="0"/>
              <a:t>Presentación </a:t>
            </a:r>
            <a:r>
              <a:rPr lang="es-AR" sz="3200" dirty="0"/>
              <a:t>de productos </a:t>
            </a:r>
            <a:r>
              <a:rPr lang="es-AR" sz="3200" dirty="0" smtClean="0"/>
              <a:t>Sólidos </a:t>
            </a:r>
            <a:r>
              <a:rPr lang="es-AR" sz="3200" dirty="0"/>
              <a:t>o </a:t>
            </a:r>
            <a:r>
              <a:rPr lang="es-AR" sz="3200" dirty="0" smtClean="0"/>
              <a:t>Líquidos</a:t>
            </a:r>
          </a:p>
          <a:p>
            <a:pPr lvl="0"/>
            <a:endParaRPr lang="es-AR" sz="3200" dirty="0"/>
          </a:p>
          <a:p>
            <a:pPr lvl="0"/>
            <a:endParaRPr lang="es-AR" sz="3200" dirty="0"/>
          </a:p>
          <a:p>
            <a:pPr lvl="0"/>
            <a:endParaRPr lang="es-AR" sz="3200" dirty="0" smtClean="0"/>
          </a:p>
          <a:p>
            <a:pPr lvl="0"/>
            <a:endParaRPr lang="es-AR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661248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11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382"/>
    </mc:Choice>
    <mc:Fallback>
      <p:transition spd="slow" advTm="18038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Historia y Actualidad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b="1" u="sng" dirty="0" smtClean="0"/>
              <a:t>Cuba</a:t>
            </a:r>
            <a:r>
              <a:rPr lang="es-AR" dirty="0" smtClean="0"/>
              <a:t>: desarrollo esta tecnología después del bloqueo de USA.</a:t>
            </a:r>
          </a:p>
          <a:p>
            <a:r>
              <a:rPr lang="es-AR" dirty="0" smtClean="0"/>
              <a:t>Hoy con </a:t>
            </a:r>
            <a:r>
              <a:rPr lang="es-AR" dirty="0" err="1" smtClean="0"/>
              <a:t>Biocontrolan</a:t>
            </a:r>
            <a:r>
              <a:rPr lang="es-AR" dirty="0" smtClean="0"/>
              <a:t> mas de 1 </a:t>
            </a:r>
            <a:r>
              <a:rPr lang="es-AR" dirty="0" err="1" smtClean="0"/>
              <a:t>millon</a:t>
            </a:r>
            <a:r>
              <a:rPr lang="es-AR" dirty="0" smtClean="0"/>
              <a:t> de hectáreas</a:t>
            </a:r>
          </a:p>
          <a:p>
            <a:r>
              <a:rPr lang="es-AR" dirty="0" smtClean="0"/>
              <a:t>Poseen 132 centros de reproducción CREE</a:t>
            </a:r>
          </a:p>
          <a:p>
            <a:r>
              <a:rPr lang="es-AR" dirty="0" smtClean="0"/>
              <a:t>Y 4 plantas de reproducción en líquido</a:t>
            </a:r>
            <a:endParaRPr lang="es-AR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AR" b="1" u="sng" dirty="0" smtClean="0"/>
              <a:t>Colombia</a:t>
            </a:r>
            <a:r>
              <a:rPr lang="es-AR" dirty="0" smtClean="0"/>
              <a:t>: posee una política exportadora desde el estado.</a:t>
            </a:r>
          </a:p>
          <a:p>
            <a:r>
              <a:rPr lang="es-AR" dirty="0" smtClean="0"/>
              <a:t>Facilidad de registrar empresas y productos.</a:t>
            </a:r>
          </a:p>
          <a:p>
            <a:r>
              <a:rPr lang="es-AR" dirty="0" smtClean="0"/>
              <a:t>Hoy en día poseen 200 empresas y 800 productos registrados.</a:t>
            </a:r>
          </a:p>
          <a:p>
            <a:r>
              <a:rPr lang="es-AR" dirty="0" smtClean="0"/>
              <a:t>Duplico en los </a:t>
            </a:r>
            <a:r>
              <a:rPr lang="es-AR" dirty="0"/>
              <a:t>ú</a:t>
            </a:r>
            <a:r>
              <a:rPr lang="es-AR" dirty="0" smtClean="0"/>
              <a:t>ltimos 5 años su exportación de Productos Orgánicos</a:t>
            </a:r>
            <a:endParaRPr lang="es-A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949280"/>
            <a:ext cx="2596745" cy="72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8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529"/>
    </mc:Choice>
    <mc:Fallback>
      <p:transition spd="slow" advTm="14552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300</Words>
  <Application>Microsoft Office PowerPoint</Application>
  <PresentationFormat>Presentación en pantalla (4:3)</PresentationFormat>
  <Paragraphs>58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Control con Entomopatógenos de Hongos e Insectos</vt:lpstr>
      <vt:lpstr>Presentación de PowerPoint</vt:lpstr>
      <vt:lpstr>Presentación de PowerPoint</vt:lpstr>
      <vt:lpstr>Presentación de PowerPoint</vt:lpstr>
      <vt:lpstr>Reproducción de una Bacteria</vt:lpstr>
      <vt:lpstr>Presentación de PowerPoint</vt:lpstr>
      <vt:lpstr>Presentación de PowerPoint</vt:lpstr>
      <vt:lpstr>Historia y Actualidad</vt:lpstr>
      <vt:lpstr>Hectáreas Certificadas de Orgánicos</vt:lpstr>
      <vt:lpstr>Quienes usan estos productos</vt:lpstr>
      <vt:lpstr>Acción de los Entomopatógenos</vt:lpstr>
      <vt:lpstr>2014: sin Tratamiento 2015: Tratamiento Biológico  Residual</vt:lpstr>
      <vt:lpstr>Exportacion</vt:lpstr>
      <vt:lpstr>Nuevas Tecnologías</vt:lpstr>
      <vt:lpstr>Muchas Gracias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 con Entomopatógenos de Hongos e Insectos</dc:title>
  <dc:creator>beto</dc:creator>
  <cp:lastModifiedBy>beto</cp:lastModifiedBy>
  <cp:revision>21</cp:revision>
  <dcterms:created xsi:type="dcterms:W3CDTF">2017-08-12T14:00:16Z</dcterms:created>
  <dcterms:modified xsi:type="dcterms:W3CDTF">2017-08-13T14:43:08Z</dcterms:modified>
</cp:coreProperties>
</file>