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335" r:id="rId6"/>
    <p:sldId id="345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356" r:id="rId15"/>
    <p:sldId id="357" r:id="rId16"/>
    <p:sldId id="268" r:id="rId17"/>
    <p:sldId id="269" r:id="rId18"/>
    <p:sldId id="270" r:id="rId19"/>
    <p:sldId id="271" r:id="rId20"/>
    <p:sldId id="272" r:id="rId21"/>
    <p:sldId id="273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300" r:id="rId31"/>
    <p:sldId id="301" r:id="rId32"/>
    <p:sldId id="298" r:id="rId33"/>
    <p:sldId id="360" r:id="rId34"/>
    <p:sldId id="295" r:id="rId35"/>
    <p:sldId id="302" r:id="rId36"/>
    <p:sldId id="303" r:id="rId37"/>
    <p:sldId id="305" r:id="rId38"/>
    <p:sldId id="361" r:id="rId39"/>
    <p:sldId id="297" r:id="rId40"/>
    <p:sldId id="346" r:id="rId41"/>
    <p:sldId id="347" r:id="rId42"/>
    <p:sldId id="352" r:id="rId43"/>
    <p:sldId id="353" r:id="rId44"/>
    <p:sldId id="354" r:id="rId45"/>
    <p:sldId id="307" r:id="rId46"/>
    <p:sldId id="359" r:id="rId47"/>
    <p:sldId id="308" r:id="rId48"/>
    <p:sldId id="348" r:id="rId49"/>
    <p:sldId id="349" r:id="rId50"/>
    <p:sldId id="350" r:id="rId51"/>
    <p:sldId id="351" r:id="rId52"/>
    <p:sldId id="299" r:id="rId53"/>
    <p:sldId id="343" r:id="rId54"/>
    <p:sldId id="344" r:id="rId55"/>
    <p:sldId id="355" r:id="rId56"/>
    <p:sldId id="333" r:id="rId57"/>
    <p:sldId id="362" r:id="rId58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4F38B-CC5A-4303-BD02-8815AEF00C90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4CF6F-2375-4EC8-AC87-7B73BFA6F1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9014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FA039C57-6703-46BE-8E7F-8E25E9A6E66D}" type="slidenum">
              <a:rPr lang="es-ES" altLang="en-US">
                <a:latin typeface="Times New Roman" panose="02020603050405020304" pitchFamily="18" charset="0"/>
              </a:rPr>
              <a:pPr eaLnBrk="1" hangingPunct="1"/>
              <a:t>2</a:t>
            </a:fld>
            <a:endParaRPr lang="es-ES" altLang="en-US">
              <a:latin typeface="Times New Roman" panose="02020603050405020304" pitchFamily="18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83903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60470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90569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8683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es-ES" noProof="0" smtClean="0"/>
          </a:p>
        </p:txBody>
      </p:sp>
      <p:sp>
        <p:nvSpPr>
          <p:cNvPr id="4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2EA4F-E9EC-4736-AC38-246CDC2365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69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702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5647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0225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5143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5529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03764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7541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8678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A4B93-0FF8-4BE4-A309-FECD678EC41D}" type="datetimeFigureOut">
              <a:rPr lang="es-CL" smtClean="0"/>
              <a:t>11-08-2017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0EE8A-6A0D-4A9E-B221-7DDDE75603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0459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Subtítulo"/>
          <p:cNvSpPr>
            <a:spLocks noGrp="1"/>
          </p:cNvSpPr>
          <p:nvPr>
            <p:ph type="subTitle" idx="1"/>
          </p:nvPr>
        </p:nvSpPr>
        <p:spPr>
          <a:xfrm>
            <a:off x="1371600" y="5132784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Jorge B. Retamales, Ing. Agr., M.S., </a:t>
            </a:r>
            <a:r>
              <a:rPr lang="es-CL" dirty="0" err="1" smtClean="0">
                <a:solidFill>
                  <a:schemeClr val="bg1"/>
                </a:solidFill>
              </a:rPr>
              <a:t>Ph</a:t>
            </a:r>
            <a:r>
              <a:rPr lang="es-CL" dirty="0" smtClean="0">
                <a:solidFill>
                  <a:schemeClr val="bg1"/>
                </a:solidFill>
              </a:rPr>
              <a:t>. D.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Profesor Titular, Universidad de Talca, Chile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Email: jretamal@utalca.cl</a:t>
            </a:r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755576" y="224700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200" dirty="0" smtClean="0">
                <a:solidFill>
                  <a:srgbClr val="FFFF00"/>
                </a:solidFill>
              </a:rPr>
              <a:t>CULTIVO PROTEGIDO EN ARANDANOS: Mallas </a:t>
            </a:r>
            <a:r>
              <a:rPr lang="es-CL" sz="3200" dirty="0" err="1" smtClean="0">
                <a:solidFill>
                  <a:srgbClr val="FFFF00"/>
                </a:solidFill>
              </a:rPr>
              <a:t>fotoselectivas</a:t>
            </a:r>
            <a:r>
              <a:rPr lang="es-CL" sz="3200" dirty="0" smtClean="0">
                <a:solidFill>
                  <a:srgbClr val="FFFF00"/>
                </a:solidFill>
              </a:rPr>
              <a:t> (sombreadoras) y túneles</a:t>
            </a:r>
            <a:endParaRPr lang="es-CL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294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1 Título"/>
          <p:cNvSpPr>
            <a:spLocks noGrp="1"/>
          </p:cNvSpPr>
          <p:nvPr>
            <p:ph type="ctrTitle" idx="4294967295"/>
          </p:nvPr>
        </p:nvSpPr>
        <p:spPr>
          <a:xfrm>
            <a:off x="-324544" y="0"/>
            <a:ext cx="9468544" cy="147002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ES" sz="4000" b="1" dirty="0" smtClean="0">
                <a:solidFill>
                  <a:srgbClr val="FFC000"/>
                </a:solidFill>
                <a:ea typeface="ＭＳ Ｐゴシック" pitchFamily="1" charset="-128"/>
              </a:rPr>
              <a:t>¿Que cambios producen las mallas?</a:t>
            </a:r>
            <a:endParaRPr lang="en-US" sz="4000" b="1" dirty="0" smtClean="0">
              <a:solidFill>
                <a:srgbClr val="FFC000"/>
              </a:solidFill>
              <a:ea typeface="ＭＳ Ｐゴシック" pitchFamily="1" charset="-128"/>
            </a:endParaRPr>
          </a:p>
        </p:txBody>
      </p:sp>
      <p:pic>
        <p:nvPicPr>
          <p:cNvPr id="49155" name="5 Imagen" descr="Gener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00" b="18500"/>
          <a:stretch>
            <a:fillRect/>
          </a:stretch>
        </p:blipFill>
        <p:spPr bwMode="auto">
          <a:xfrm>
            <a:off x="0" y="2060575"/>
            <a:ext cx="91440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5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4" y="-171400"/>
            <a:ext cx="8893176" cy="6813376"/>
          </a:xfrm>
        </p:spPr>
        <p:txBody>
          <a:bodyPr>
            <a:normAutofit fontScale="85000" lnSpcReduction="20000"/>
          </a:bodyPr>
          <a:lstStyle/>
          <a:p>
            <a:pPr algn="just" eaLnBrk="1" hangingPunct="1">
              <a:lnSpc>
                <a:spcPct val="80000"/>
              </a:lnSpc>
            </a:pPr>
            <a:endParaRPr lang="es-CL" altLang="es-CL" sz="900" dirty="0" smtClean="0">
              <a:solidFill>
                <a:schemeClr val="accent2"/>
              </a:solidFill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s-CL" altLang="es-CL" sz="4000" dirty="0" smtClean="0">
              <a:solidFill>
                <a:srgbClr val="FFC000"/>
              </a:solidFill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s-CL" altLang="es-CL" sz="4000" dirty="0" smtClean="0">
                <a:solidFill>
                  <a:srgbClr val="FFC000"/>
                </a:solidFill>
                <a:ea typeface="ＭＳ Ｐゴシック" pitchFamily="34" charset="-128"/>
              </a:rPr>
              <a:t>Mallas sombreadoras afectan 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s-CL" altLang="es-CL" sz="4000" dirty="0" smtClean="0">
              <a:solidFill>
                <a:schemeClr val="hlink"/>
              </a:solidFill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s-CL" altLang="es-CL" sz="4000" dirty="0" smtClean="0">
              <a:solidFill>
                <a:schemeClr val="hlink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Intensidad/calidad de luz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err="1" smtClean="0">
                <a:solidFill>
                  <a:srgbClr val="FFFF00"/>
                </a:solidFill>
                <a:ea typeface="ＭＳ Ｐゴシック" pitchFamily="34" charset="-128"/>
              </a:rPr>
              <a:t>T°del</a:t>
            </a: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 suelo, el aire y de las plantas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b="1" dirty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Velocidad del viento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b="1" dirty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Desarrollo del follaje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  <a:buFont typeface="Tahoma" pitchFamily="34" charset="0"/>
              <a:buNone/>
            </a:pPr>
            <a:endParaRPr lang="es-MX" altLang="es-CL" sz="1000" b="1" dirty="0" smtClean="0">
              <a:solidFill>
                <a:schemeClr val="hlink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Formación de carbohidratos (Fotosíntesis)</a:t>
            </a:r>
          </a:p>
          <a:p>
            <a:pPr lvl="1" algn="just" eaLnBrk="1" hangingPunct="1">
              <a:lnSpc>
                <a:spcPct val="80000"/>
              </a:lnSpc>
              <a:buFont typeface="Tahoma" pitchFamily="34" charset="0"/>
              <a:buNone/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Crecimiento y calidad de frutos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Rendimiento 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es-MX" altLang="es-CL" sz="1000" b="1" dirty="0" smtClean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Inducción floral (formación de flores)</a:t>
            </a:r>
          </a:p>
          <a:p>
            <a:pPr lvl="1" algn="just" eaLnBrk="1" hangingPunct="1">
              <a:lnSpc>
                <a:spcPct val="80000"/>
              </a:lnSpc>
            </a:pPr>
            <a:endParaRPr lang="es-MX" altLang="es-CL" b="1" dirty="0">
              <a:solidFill>
                <a:srgbClr val="FFFF00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rgbClr val="FFFF00"/>
                </a:solidFill>
                <a:ea typeface="ＭＳ Ｐゴシック" pitchFamily="34" charset="-128"/>
              </a:rPr>
              <a:t>Plagas y enfermedades?</a:t>
            </a:r>
            <a:endParaRPr lang="es-ES" altLang="es-CL" b="1" dirty="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13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5" descr="D:\Fotos y Figuras\Fotos\Tesis\Fotos USA\Arandanos\100_6291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25" y="44450"/>
            <a:ext cx="5041900" cy="3779838"/>
          </a:xfrm>
          <a:noFill/>
        </p:spPr>
      </p:pic>
      <p:pic>
        <p:nvPicPr>
          <p:cNvPr id="50179" name="Picture 14" descr="D:\Fotos y Figuras\Fotos\Tesis\Fotos USA\Arandanos\PICT03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430588"/>
            <a:ext cx="4643437" cy="348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2658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8" y="292100"/>
            <a:ext cx="8893175" cy="1384300"/>
          </a:xfrm>
        </p:spPr>
        <p:txBody>
          <a:bodyPr/>
          <a:lstStyle/>
          <a:p>
            <a:pPr>
              <a:defRPr/>
            </a:pPr>
            <a:r>
              <a:rPr lang="es-ES" altLang="es-CL" sz="4000" b="1" dirty="0" smtClean="0">
                <a:solidFill>
                  <a:srgbClr val="FFC000"/>
                </a:solidFill>
                <a:effectLst/>
              </a:rPr>
              <a:t>Mallas: Efectos en calidad de </a:t>
            </a:r>
            <a:r>
              <a:rPr lang="es-ES" altLang="es-CL" sz="4000" b="1" dirty="0">
                <a:solidFill>
                  <a:srgbClr val="FFC000"/>
                </a:solidFill>
                <a:effectLst/>
              </a:rPr>
              <a:t>radiación</a:t>
            </a:r>
          </a:p>
        </p:txBody>
      </p:sp>
      <p:graphicFrame>
        <p:nvGraphicFramePr>
          <p:cNvPr id="52227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557338"/>
          <a:ext cx="7596188" cy="471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Gráfico" r:id="rId3" imgW="6019800" imgH="4000500" progId="Excel.Sheet.8">
                  <p:embed/>
                </p:oleObj>
              </mc:Choice>
              <mc:Fallback>
                <p:oleObj name="Gráfico" r:id="rId3" imgW="6019800" imgH="400050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57338"/>
                        <a:ext cx="7596188" cy="471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Oval 6"/>
          <p:cNvSpPr>
            <a:spLocks noChangeArrowheads="1"/>
          </p:cNvSpPr>
          <p:nvPr/>
        </p:nvSpPr>
        <p:spPr bwMode="auto">
          <a:xfrm>
            <a:off x="1117600" y="4365625"/>
            <a:ext cx="1150938" cy="1296988"/>
          </a:xfrm>
          <a:prstGeom prst="ellipse">
            <a:avLst/>
          </a:prstGeom>
          <a:noFill/>
          <a:ln w="47625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4106" name="Oval 7"/>
          <p:cNvSpPr>
            <a:spLocks noChangeArrowheads="1"/>
          </p:cNvSpPr>
          <p:nvPr/>
        </p:nvSpPr>
        <p:spPr bwMode="auto">
          <a:xfrm>
            <a:off x="1619250" y="1989138"/>
            <a:ext cx="3240088" cy="2952750"/>
          </a:xfrm>
          <a:prstGeom prst="ellipse">
            <a:avLst/>
          </a:prstGeom>
          <a:noFill/>
          <a:ln w="47625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pic>
        <p:nvPicPr>
          <p:cNvPr id="52230" name="Picture 8" descr="Espectr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6057900"/>
            <a:ext cx="55451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1" name="Rectangle 9"/>
          <p:cNvSpPr>
            <a:spLocks noChangeArrowheads="1"/>
          </p:cNvSpPr>
          <p:nvPr/>
        </p:nvSpPr>
        <p:spPr bwMode="auto">
          <a:xfrm>
            <a:off x="71438" y="5734050"/>
            <a:ext cx="755650" cy="11239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52232" name="Rectangle 10"/>
          <p:cNvSpPr>
            <a:spLocks noChangeArrowheads="1"/>
          </p:cNvSpPr>
          <p:nvPr/>
        </p:nvSpPr>
        <p:spPr bwMode="auto">
          <a:xfrm>
            <a:off x="6121400" y="5876925"/>
            <a:ext cx="1403350" cy="9810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52233" name="Text Box 10"/>
          <p:cNvSpPr txBox="1">
            <a:spLocks noChangeArrowheads="1"/>
          </p:cNvSpPr>
          <p:nvPr/>
        </p:nvSpPr>
        <p:spPr bwMode="auto">
          <a:xfrm>
            <a:off x="1979613" y="5942013"/>
            <a:ext cx="2952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CL" sz="1800">
                <a:solidFill>
                  <a:srgbClr val="CC3399"/>
                </a:solidFill>
                <a:latin typeface="Tahoma" pitchFamily="34" charset="0"/>
              </a:rPr>
              <a:t>-------Radiación PAR-------</a:t>
            </a:r>
          </a:p>
        </p:txBody>
      </p:sp>
    </p:spTree>
    <p:extLst>
      <p:ext uri="{BB962C8B-B14F-4D97-AF65-F5344CB8AC3E}">
        <p14:creationId xmlns:p14="http://schemas.microsoft.com/office/powerpoint/2010/main" val="214387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animBg="1"/>
      <p:bldP spid="41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93590"/>
            <a:ext cx="7830885" cy="399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51520" y="260648"/>
            <a:ext cx="8748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Cambio en composición de la radiación dentro de la copa de frutales. Bastias </a:t>
            </a:r>
            <a:r>
              <a:rPr lang="es-CL" sz="3200" dirty="0" smtClean="0">
                <a:solidFill>
                  <a:srgbClr val="FFC000"/>
                </a:solidFill>
              </a:rPr>
              <a:t>y </a:t>
            </a:r>
            <a:r>
              <a:rPr lang="es-CL" sz="3200" dirty="0" err="1" smtClean="0">
                <a:solidFill>
                  <a:srgbClr val="FFC000"/>
                </a:solidFill>
              </a:rPr>
              <a:t>Corelli-Grapadelli</a:t>
            </a:r>
            <a:r>
              <a:rPr lang="es-CL" sz="3200" dirty="0" smtClean="0">
                <a:solidFill>
                  <a:srgbClr val="FFC000"/>
                </a:solidFill>
              </a:rPr>
              <a:t>, 2012</a:t>
            </a:r>
            <a:endParaRPr lang="es-CL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446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34408"/>
            <a:ext cx="6582295" cy="489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67544" y="188640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Efecto de la colocación de plásticos </a:t>
            </a:r>
            <a:r>
              <a:rPr lang="es-CL" sz="3200" dirty="0" err="1" smtClean="0">
                <a:solidFill>
                  <a:srgbClr val="FFC000"/>
                </a:solidFill>
              </a:rPr>
              <a:t>reflectivos</a:t>
            </a:r>
            <a:r>
              <a:rPr lang="es-CL" sz="3200" dirty="0" smtClean="0">
                <a:solidFill>
                  <a:srgbClr val="FFC000"/>
                </a:solidFill>
              </a:rPr>
              <a:t> en piso de huertos. Bastias </a:t>
            </a:r>
            <a:r>
              <a:rPr lang="es-CL" sz="3200" dirty="0" smtClean="0">
                <a:solidFill>
                  <a:srgbClr val="FFC000"/>
                </a:solidFill>
              </a:rPr>
              <a:t>y </a:t>
            </a:r>
            <a:r>
              <a:rPr lang="es-CL" sz="3200" dirty="0" err="1" smtClean="0">
                <a:solidFill>
                  <a:srgbClr val="FFC000"/>
                </a:solidFill>
              </a:rPr>
              <a:t>Corelli-Grapadelli</a:t>
            </a:r>
            <a:r>
              <a:rPr lang="es-CL" sz="3200" dirty="0" smtClean="0">
                <a:solidFill>
                  <a:srgbClr val="FFC000"/>
                </a:solidFill>
              </a:rPr>
              <a:t>, 2012</a:t>
            </a:r>
            <a:endParaRPr lang="es-CL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559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Título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4300">
                <a:solidFill>
                  <a:srgbClr val="FFC000"/>
                </a:solidFill>
                <a:latin typeface="Arial" charset="0"/>
              </a:rPr>
              <a:t>Que cambios hay a nivel de hoja?</a:t>
            </a:r>
            <a:endParaRPr lang="en-US" altLang="es-CL" sz="430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53251" name="Picture 2" descr="D:\Fotos y Figuras\Fotos\Tesis\Fotos USA\Arandanos\PICT03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22701" r="10626" b="13251"/>
          <a:stretch>
            <a:fillRect/>
          </a:stretch>
        </p:blipFill>
        <p:spPr bwMode="auto">
          <a:xfrm>
            <a:off x="0" y="1557338"/>
            <a:ext cx="914400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5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508500"/>
            <a:ext cx="15922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5 Rectángulo"/>
          <p:cNvSpPr>
            <a:spLocks noChangeArrowheads="1"/>
          </p:cNvSpPr>
          <p:nvPr/>
        </p:nvSpPr>
        <p:spPr bwMode="auto">
          <a:xfrm>
            <a:off x="287338" y="0"/>
            <a:ext cx="88931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3600">
                <a:latin typeface="Arial" charset="0"/>
                <a:cs typeface="Times New Roman" pitchFamily="18" charset="0"/>
              </a:rPr>
              <a:t>    </a:t>
            </a:r>
            <a:r>
              <a:rPr lang="es-ES" altLang="es-CL" sz="3600">
                <a:solidFill>
                  <a:srgbClr val="FFC000"/>
                </a:solidFill>
                <a:latin typeface="Arial" charset="0"/>
                <a:cs typeface="Times New Roman" pitchFamily="18" charset="0"/>
              </a:rPr>
              <a:t>Temperatura foliar bajo 3 colores de mallas a 4 intensidades de sombra: USA </a:t>
            </a:r>
          </a:p>
        </p:txBody>
      </p:sp>
      <p:pic>
        <p:nvPicPr>
          <p:cNvPr id="153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2"/>
          <a:stretch>
            <a:fillRect/>
          </a:stretch>
        </p:blipFill>
        <p:spPr bwMode="auto">
          <a:xfrm>
            <a:off x="395288" y="1701800"/>
            <a:ext cx="685482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11 Grupo"/>
          <p:cNvGrpSpPr/>
          <p:nvPr/>
        </p:nvGrpSpPr>
        <p:grpSpPr>
          <a:xfrm>
            <a:off x="4572000" y="1844824"/>
            <a:ext cx="1080120" cy="2817604"/>
            <a:chOff x="4572000" y="1844824"/>
            <a:chExt cx="1080120" cy="2817604"/>
          </a:xfrm>
          <a:effectLst>
            <a:outerShdw blurRad="50800" dist="50800" dir="5400000" algn="ctr" rotWithShape="0">
              <a:schemeClr val="tx1">
                <a:alpha val="55000"/>
              </a:schemeClr>
            </a:outerShdw>
          </a:effectLst>
        </p:grpSpPr>
        <p:sp>
          <p:nvSpPr>
            <p:cNvPr id="10" name="9 Elipse"/>
            <p:cNvSpPr/>
            <p:nvPr/>
          </p:nvSpPr>
          <p:spPr>
            <a:xfrm>
              <a:off x="4572000" y="1844824"/>
              <a:ext cx="1080120" cy="2376264"/>
            </a:xfrm>
            <a:prstGeom prst="ellipse">
              <a:avLst/>
            </a:prstGeom>
            <a:noFill/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4716016" y="4293096"/>
              <a:ext cx="864096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dirty="0">
                  <a:solidFill>
                    <a:srgbClr val="339933"/>
                  </a:solidFill>
                </a:rPr>
                <a:t>25 %</a:t>
              </a:r>
              <a:endParaRPr lang="en-US" dirty="0">
                <a:solidFill>
                  <a:srgbClr val="339933"/>
                </a:solidFill>
              </a:endParaRPr>
            </a:p>
          </p:txBody>
        </p:sp>
      </p:grpSp>
      <p:grpSp>
        <p:nvGrpSpPr>
          <p:cNvPr id="3" name="12 Grupo"/>
          <p:cNvGrpSpPr/>
          <p:nvPr/>
        </p:nvGrpSpPr>
        <p:grpSpPr>
          <a:xfrm>
            <a:off x="2987824" y="1878483"/>
            <a:ext cx="1080120" cy="4451437"/>
            <a:chOff x="4572000" y="1541389"/>
            <a:chExt cx="1080120" cy="2679699"/>
          </a:xfrm>
          <a:effectLst>
            <a:outerShdw blurRad="50800" dist="50800" dir="5400000" algn="ctr" rotWithShape="0">
              <a:schemeClr val="tx1">
                <a:alpha val="55000"/>
              </a:schemeClr>
            </a:outerShdw>
          </a:effectLst>
        </p:grpSpPr>
        <p:sp>
          <p:nvSpPr>
            <p:cNvPr id="14" name="13 Elipse"/>
            <p:cNvSpPr/>
            <p:nvPr/>
          </p:nvSpPr>
          <p:spPr>
            <a:xfrm>
              <a:off x="4572000" y="1844824"/>
              <a:ext cx="1080120" cy="2376264"/>
            </a:xfrm>
            <a:prstGeom prst="ellipse">
              <a:avLst/>
            </a:prstGeom>
            <a:noFill/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+mj-lt"/>
                <a:cs typeface="Aharoni" panose="02010803020104030203" pitchFamily="2" charset="-79"/>
              </a:endParaRP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4716016" y="1541389"/>
              <a:ext cx="864096" cy="222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dirty="0" smtClean="0">
                  <a:solidFill>
                    <a:srgbClr val="339933"/>
                  </a:solidFill>
                  <a:latin typeface="+mj-lt"/>
                  <a:cs typeface="Aharoni" panose="02010803020104030203" pitchFamily="2" charset="-79"/>
                </a:rPr>
                <a:t>50%</a:t>
              </a:r>
              <a:endParaRPr lang="en-US" dirty="0">
                <a:solidFill>
                  <a:srgbClr val="339933"/>
                </a:solidFill>
                <a:latin typeface="+mj-lt"/>
                <a:cs typeface="Aharoni" panose="02010803020104030203" pitchFamily="2" charset="-79"/>
              </a:endParaRPr>
            </a:p>
          </p:txBody>
        </p:sp>
      </p:grpSp>
      <p:grpSp>
        <p:nvGrpSpPr>
          <p:cNvPr id="4" name="15 Grupo"/>
          <p:cNvGrpSpPr/>
          <p:nvPr/>
        </p:nvGrpSpPr>
        <p:grpSpPr>
          <a:xfrm>
            <a:off x="1258044" y="3018483"/>
            <a:ext cx="1728193" cy="2880320"/>
            <a:chOff x="4572000" y="1541390"/>
            <a:chExt cx="1080120" cy="2679698"/>
          </a:xfrm>
          <a:effectLst>
            <a:outerShdw blurRad="50800" dist="50800" dir="5400000" algn="ctr" rotWithShape="0">
              <a:schemeClr val="tx1">
                <a:alpha val="55000"/>
              </a:schemeClr>
            </a:outerShdw>
          </a:effectLst>
        </p:grpSpPr>
        <p:sp>
          <p:nvSpPr>
            <p:cNvPr id="17" name="16 Elipse"/>
            <p:cNvSpPr/>
            <p:nvPr/>
          </p:nvSpPr>
          <p:spPr>
            <a:xfrm>
              <a:off x="4572000" y="1844824"/>
              <a:ext cx="1080120" cy="2376264"/>
            </a:xfrm>
            <a:prstGeom prst="ellipse">
              <a:avLst/>
            </a:prstGeom>
            <a:noFill/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4932040" y="1541390"/>
              <a:ext cx="441049" cy="3436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b="1" dirty="0">
                  <a:solidFill>
                    <a:srgbClr val="339933"/>
                  </a:solidFill>
                </a:rPr>
                <a:t>75 %</a:t>
              </a:r>
              <a:endParaRPr lang="en-US" b="1" dirty="0">
                <a:solidFill>
                  <a:srgbClr val="339933"/>
                </a:solidFill>
              </a:endParaRPr>
            </a:p>
          </p:txBody>
        </p:sp>
      </p:grpSp>
      <p:cxnSp>
        <p:nvCxnSpPr>
          <p:cNvPr id="22" name="21 Conector recto"/>
          <p:cNvCxnSpPr/>
          <p:nvPr/>
        </p:nvCxnSpPr>
        <p:spPr>
          <a:xfrm>
            <a:off x="1547813" y="4437063"/>
            <a:ext cx="1511300" cy="287337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flipV="1">
            <a:off x="3132138" y="3429000"/>
            <a:ext cx="1800225" cy="12954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71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6 CuadroTexto"/>
          <p:cNvSpPr txBox="1">
            <a:spLocks noChangeArrowheads="1"/>
          </p:cNvSpPr>
          <p:nvPr/>
        </p:nvSpPr>
        <p:spPr bwMode="auto">
          <a:xfrm rot="-5400000">
            <a:off x="-31750" y="2919413"/>
            <a:ext cx="3240087" cy="36988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Tahoma" pitchFamily="34" charset="0"/>
            </a:endParaRPr>
          </a:p>
        </p:txBody>
      </p:sp>
      <p:sp>
        <p:nvSpPr>
          <p:cNvPr id="55299" name="3 CuadroTexto"/>
          <p:cNvSpPr txBox="1">
            <a:spLocks noChangeArrowheads="1"/>
          </p:cNvSpPr>
          <p:nvPr/>
        </p:nvSpPr>
        <p:spPr bwMode="auto">
          <a:xfrm flipV="1">
            <a:off x="1403350" y="5229225"/>
            <a:ext cx="6697663" cy="3778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Tahoma" pitchFamily="34" charset="0"/>
            </a:endParaRPr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3892" y="0"/>
            <a:ext cx="8964612" cy="13843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s-ES" sz="3600" b="1" dirty="0" smtClean="0">
                <a:solidFill>
                  <a:srgbClr val="FFC000"/>
                </a:solidFill>
                <a:effectLst/>
                <a:ea typeface="ＭＳ Ｐゴシック" pitchFamily="1" charset="-128"/>
              </a:rPr>
              <a:t>Efecto de sombra en ángulo foliar</a:t>
            </a:r>
            <a:br>
              <a:rPr lang="es-ES" sz="3600" b="1" dirty="0" smtClean="0">
                <a:solidFill>
                  <a:srgbClr val="FFC000"/>
                </a:solidFill>
                <a:effectLst/>
                <a:ea typeface="ＭＳ Ｐゴシック" pitchFamily="1" charset="-128"/>
              </a:rPr>
            </a:br>
            <a:r>
              <a:rPr lang="es-ES" sz="3600" b="1" dirty="0" smtClean="0">
                <a:solidFill>
                  <a:srgbClr val="FFC000"/>
                </a:solidFill>
                <a:effectLst/>
                <a:ea typeface="ＭＳ Ｐゴシック" pitchFamily="1" charset="-128"/>
              </a:rPr>
              <a:t>Fuente: Cobo, Del Pozo y Retamales, 2010</a:t>
            </a:r>
          </a:p>
        </p:txBody>
      </p:sp>
      <p:pic>
        <p:nvPicPr>
          <p:cNvPr id="55301" name="1 Imagen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1268413"/>
            <a:ext cx="7561262" cy="4951412"/>
          </a:xfrm>
          <a:noFill/>
        </p:spPr>
      </p:pic>
      <p:sp>
        <p:nvSpPr>
          <p:cNvPr id="55302" name="1 CuadroTexto"/>
          <p:cNvSpPr txBox="1">
            <a:spLocks noChangeArrowheads="1"/>
          </p:cNvSpPr>
          <p:nvPr/>
        </p:nvSpPr>
        <p:spPr bwMode="auto">
          <a:xfrm>
            <a:off x="7451725" y="3284538"/>
            <a:ext cx="504825" cy="58578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CL" altLang="es-CL" sz="3200" b="1">
                <a:solidFill>
                  <a:srgbClr val="FFC000"/>
                </a:solidFill>
                <a:latin typeface="Tahoma" pitchFamily="34" charset="0"/>
              </a:rPr>
              <a:t>*</a:t>
            </a:r>
          </a:p>
        </p:txBody>
      </p:sp>
      <p:sp>
        <p:nvSpPr>
          <p:cNvPr id="55303" name="6 CuadroTexto"/>
          <p:cNvSpPr txBox="1">
            <a:spLocks noChangeArrowheads="1"/>
          </p:cNvSpPr>
          <p:nvPr/>
        </p:nvSpPr>
        <p:spPr bwMode="auto">
          <a:xfrm>
            <a:off x="3492500" y="5653088"/>
            <a:ext cx="503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CL" altLang="es-CL" sz="3200" b="1">
                <a:solidFill>
                  <a:srgbClr val="FFC000"/>
                </a:solidFill>
                <a:latin typeface="Tahoma" pitchFamily="34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692916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761493"/>
              </p:ext>
            </p:extLst>
          </p:nvPr>
        </p:nvGraphicFramePr>
        <p:xfrm>
          <a:off x="1908175" y="908050"/>
          <a:ext cx="4895850" cy="5852160"/>
        </p:xfrm>
        <a:graphic>
          <a:graphicData uri="http://schemas.openxmlformats.org/drawingml/2006/table">
            <a:tbl>
              <a:tblPr/>
              <a:tblGrid>
                <a:gridCol w="1439956"/>
                <a:gridCol w="1168408"/>
                <a:gridCol w="1063523"/>
                <a:gridCol w="1223963"/>
              </a:tblGrid>
              <a:tr h="548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Tratamiento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s-ES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x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46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Control       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55.1</a:t>
                      </a:r>
                      <a:r>
                        <a:rPr kumimoji="0" lang="es-E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y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 a</a:t>
                      </a:r>
                      <a:r>
                        <a:rPr kumimoji="0" lang="es-E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z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56.2  a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55.3  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Blanco 25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56.8  ab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58.6  bc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57.9  bc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Rojo 25        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56.6  ab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55.6  a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57.9  bc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Negro 25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56.9  abc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57.5  ab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57.4  b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Blanco 50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58.8  bcd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59.9  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59.5  bcd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Rojo 50  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56.0  a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59.9  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59.1  bcd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Negro 50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57.3  abc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59.7  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61.1  de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Blanco 75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60.0  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62.3  ef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59.7  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Rojo 75      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60.0  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61.6  de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59.1  bcd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Negro 75      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59.1  cd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63.9  f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62.2  e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Significancia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***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***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cs typeface="Times New Roman" pitchFamily="18" charset="0"/>
                        </a:rPr>
                        <a:t>***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cs typeface="Times New Roman" pitchFamily="18" charset="0"/>
                      </a:endParaRPr>
                    </a:p>
                  </a:txBody>
                  <a:tcPr marL="35273" marR="35273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75" name="Rectangle 1"/>
          <p:cNvSpPr>
            <a:spLocks noChangeArrowheads="1"/>
          </p:cNvSpPr>
          <p:nvPr/>
        </p:nvSpPr>
        <p:spPr bwMode="auto">
          <a:xfrm>
            <a:off x="430213" y="111125"/>
            <a:ext cx="82454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2400">
                <a:solidFill>
                  <a:srgbClr val="FFC000"/>
                </a:solidFill>
                <a:latin typeface="Arial" charset="0"/>
                <a:cs typeface="Times New Roman" pitchFamily="18" charset="0"/>
              </a:rPr>
              <a:t>Cambios en contenido de clorofila (unidades SPAD) en </a:t>
            </a:r>
            <a:r>
              <a:rPr lang="es-ES" altLang="es-CL" sz="2400" b="1">
                <a:solidFill>
                  <a:srgbClr val="FFC000"/>
                </a:solidFill>
                <a:latin typeface="Arial" charset="0"/>
                <a:cs typeface="Times New Roman" pitchFamily="18" charset="0"/>
              </a:rPr>
              <a:t>días después de instaladas las mallas </a:t>
            </a:r>
            <a:r>
              <a:rPr lang="es-ES" altLang="es-CL" sz="2400">
                <a:solidFill>
                  <a:srgbClr val="FFC000"/>
                </a:solidFill>
                <a:latin typeface="Arial" charset="0"/>
                <a:cs typeface="Times New Roman" pitchFamily="18" charset="0"/>
              </a:rPr>
              <a:t>en USA</a:t>
            </a:r>
            <a:r>
              <a:rPr lang="es-ES" altLang="es-CL" sz="2400">
                <a:solidFill>
                  <a:srgbClr val="FFC000"/>
                </a:solidFill>
                <a:latin typeface="Arial" charset="0"/>
              </a:rPr>
              <a:t> </a:t>
            </a:r>
          </a:p>
        </p:txBody>
      </p:sp>
      <p:pic>
        <p:nvPicPr>
          <p:cNvPr id="56377" name="Picture 77" descr="D:\Fotos y Figuras\Fotos\SP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284538"/>
            <a:ext cx="13684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24 Grupo"/>
          <p:cNvGrpSpPr>
            <a:grpSpLocks/>
          </p:cNvGrpSpPr>
          <p:nvPr/>
        </p:nvGrpSpPr>
        <p:grpSpPr bwMode="auto">
          <a:xfrm>
            <a:off x="5508625" y="1989138"/>
            <a:ext cx="1079500" cy="4319587"/>
            <a:chOff x="5292080" y="1484784"/>
            <a:chExt cx="936104" cy="4103266"/>
          </a:xfrm>
        </p:grpSpPr>
        <p:sp>
          <p:nvSpPr>
            <p:cNvPr id="6" name="5 Rectángulo"/>
            <p:cNvSpPr/>
            <p:nvPr/>
          </p:nvSpPr>
          <p:spPr>
            <a:xfrm>
              <a:off x="5292080" y="2031716"/>
              <a:ext cx="936104" cy="3556334"/>
            </a:xfrm>
            <a:prstGeom prst="rect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5292080" y="1484784"/>
              <a:ext cx="936104" cy="546932"/>
            </a:xfrm>
            <a:prstGeom prst="rect">
              <a:avLst/>
            </a:prstGeom>
            <a:solidFill>
              <a:srgbClr val="339933">
                <a:alpha val="32000"/>
              </a:srgbClr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21 Grupo"/>
          <p:cNvGrpSpPr>
            <a:grpSpLocks/>
          </p:cNvGrpSpPr>
          <p:nvPr/>
        </p:nvGrpSpPr>
        <p:grpSpPr bwMode="auto">
          <a:xfrm>
            <a:off x="3348038" y="1989137"/>
            <a:ext cx="1007938" cy="4319587"/>
            <a:chOff x="3491880" y="1484784"/>
            <a:chExt cx="936104" cy="4247678"/>
          </a:xfrm>
        </p:grpSpPr>
        <p:sp>
          <p:nvSpPr>
            <p:cNvPr id="19" name="18 Rectángulo"/>
            <p:cNvSpPr/>
            <p:nvPr/>
          </p:nvSpPr>
          <p:spPr>
            <a:xfrm>
              <a:off x="3491880" y="4364189"/>
              <a:ext cx="936104" cy="1368273"/>
            </a:xfrm>
            <a:prstGeom prst="rect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3491880" y="3500685"/>
              <a:ext cx="936104" cy="863504"/>
            </a:xfrm>
            <a:prstGeom prst="rect">
              <a:avLst/>
            </a:prstGeom>
            <a:solidFill>
              <a:srgbClr val="339933">
                <a:alpha val="32000"/>
              </a:srgbClr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3491880" y="3068933"/>
              <a:ext cx="936104" cy="431752"/>
            </a:xfrm>
            <a:prstGeom prst="rect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3491880" y="1484784"/>
              <a:ext cx="936104" cy="1584149"/>
            </a:xfrm>
            <a:prstGeom prst="rect">
              <a:avLst/>
            </a:prstGeom>
            <a:solidFill>
              <a:srgbClr val="339933">
                <a:alpha val="32000"/>
              </a:srgbClr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5" name="23 Grupo"/>
          <p:cNvGrpSpPr>
            <a:grpSpLocks/>
          </p:cNvGrpSpPr>
          <p:nvPr/>
        </p:nvGrpSpPr>
        <p:grpSpPr bwMode="auto">
          <a:xfrm>
            <a:off x="4498975" y="1989138"/>
            <a:ext cx="1009650" cy="4319586"/>
            <a:chOff x="4427984" y="1484784"/>
            <a:chExt cx="864096" cy="4172671"/>
          </a:xfrm>
        </p:grpSpPr>
        <p:sp>
          <p:nvSpPr>
            <p:cNvPr id="13" name="12 Rectángulo"/>
            <p:cNvSpPr/>
            <p:nvPr/>
          </p:nvSpPr>
          <p:spPr>
            <a:xfrm>
              <a:off x="4427984" y="2875673"/>
              <a:ext cx="864096" cy="2781782"/>
            </a:xfrm>
            <a:prstGeom prst="rect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4427984" y="2458561"/>
              <a:ext cx="864096" cy="417114"/>
            </a:xfrm>
            <a:prstGeom prst="rect">
              <a:avLst/>
            </a:prstGeom>
            <a:solidFill>
              <a:srgbClr val="339933">
                <a:alpha val="32000"/>
              </a:srgbClr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4427984" y="2040967"/>
              <a:ext cx="864096" cy="417593"/>
            </a:xfrm>
            <a:prstGeom prst="rect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4427984" y="1484784"/>
              <a:ext cx="864096" cy="556183"/>
            </a:xfrm>
            <a:prstGeom prst="rect">
              <a:avLst/>
            </a:prstGeom>
            <a:solidFill>
              <a:srgbClr val="339933">
                <a:alpha val="32000"/>
              </a:srgbClr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135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80293" y="215260"/>
            <a:ext cx="7986932" cy="6492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3600" b="1" dirty="0">
                <a:solidFill>
                  <a:srgbClr val="FFC000"/>
                </a:solidFill>
              </a:rPr>
              <a:t>Factores que inciden en </a:t>
            </a:r>
            <a:r>
              <a:rPr lang="es-ES" sz="3600" b="1" dirty="0" smtClean="0">
                <a:solidFill>
                  <a:srgbClr val="FFC000"/>
                </a:solidFill>
              </a:rPr>
              <a:t>funcionamiento de planta </a:t>
            </a:r>
            <a:r>
              <a:rPr lang="es-ES" sz="3600" b="1" dirty="0">
                <a:solidFill>
                  <a:srgbClr val="FFC000"/>
                </a:solidFill>
              </a:rPr>
              <a:t>de arándano</a:t>
            </a:r>
          </a:p>
        </p:txBody>
      </p:sp>
      <p:sp>
        <p:nvSpPr>
          <p:cNvPr id="21507" name="Freeform 4"/>
          <p:cNvSpPr>
            <a:spLocks/>
          </p:cNvSpPr>
          <p:nvPr/>
        </p:nvSpPr>
        <p:spPr bwMode="auto">
          <a:xfrm>
            <a:off x="3383757" y="2060575"/>
            <a:ext cx="1674019" cy="3671888"/>
          </a:xfrm>
          <a:custGeom>
            <a:avLst/>
            <a:gdLst>
              <a:gd name="T0" fmla="*/ 2147483647 w 1459"/>
              <a:gd name="T1" fmla="*/ 2147483647 h 1194"/>
              <a:gd name="T2" fmla="*/ 2147483647 w 1459"/>
              <a:gd name="T3" fmla="*/ 2147483647 h 1194"/>
              <a:gd name="T4" fmla="*/ 2147483647 w 1459"/>
              <a:gd name="T5" fmla="*/ 2147483647 h 1194"/>
              <a:gd name="T6" fmla="*/ 2147483647 w 1459"/>
              <a:gd name="T7" fmla="*/ 2147483647 h 1194"/>
              <a:gd name="T8" fmla="*/ 2147483647 w 1459"/>
              <a:gd name="T9" fmla="*/ 2147483647 h 1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9"/>
              <a:gd name="T16" fmla="*/ 0 h 1194"/>
              <a:gd name="T17" fmla="*/ 1459 w 1459"/>
              <a:gd name="T18" fmla="*/ 1194 h 11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9" h="1194">
                <a:moveTo>
                  <a:pt x="151" y="968"/>
                </a:moveTo>
                <a:cubicBezTo>
                  <a:pt x="23" y="817"/>
                  <a:pt x="0" y="287"/>
                  <a:pt x="197" y="151"/>
                </a:cubicBezTo>
                <a:cubicBezTo>
                  <a:pt x="394" y="15"/>
                  <a:pt x="1203" y="0"/>
                  <a:pt x="1331" y="151"/>
                </a:cubicBezTo>
                <a:cubicBezTo>
                  <a:pt x="1459" y="302"/>
                  <a:pt x="1165" y="922"/>
                  <a:pt x="968" y="1058"/>
                </a:cubicBezTo>
                <a:cubicBezTo>
                  <a:pt x="771" y="1194"/>
                  <a:pt x="279" y="1119"/>
                  <a:pt x="151" y="968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08" name="Freeform 5"/>
          <p:cNvSpPr>
            <a:spLocks/>
          </p:cNvSpPr>
          <p:nvPr/>
        </p:nvSpPr>
        <p:spPr bwMode="auto">
          <a:xfrm>
            <a:off x="3330178" y="3789365"/>
            <a:ext cx="1557338" cy="2892425"/>
          </a:xfrm>
          <a:custGeom>
            <a:avLst/>
            <a:gdLst>
              <a:gd name="T0" fmla="*/ 2147483647 w 1308"/>
              <a:gd name="T1" fmla="*/ 0 h 1822"/>
              <a:gd name="T2" fmla="*/ 2147483647 w 1308"/>
              <a:gd name="T3" fmla="*/ 2147483647 h 1822"/>
              <a:gd name="T4" fmla="*/ 2147483647 w 1308"/>
              <a:gd name="T5" fmla="*/ 2147483647 h 1822"/>
              <a:gd name="T6" fmla="*/ 2147483647 w 1308"/>
              <a:gd name="T7" fmla="*/ 2147483647 h 1822"/>
              <a:gd name="T8" fmla="*/ 2147483647 w 1308"/>
              <a:gd name="T9" fmla="*/ 2147483647 h 1822"/>
              <a:gd name="T10" fmla="*/ 2147483647 w 1308"/>
              <a:gd name="T11" fmla="*/ 2147483647 h 1822"/>
              <a:gd name="T12" fmla="*/ 2147483647 w 1308"/>
              <a:gd name="T13" fmla="*/ 2147483647 h 1822"/>
              <a:gd name="T14" fmla="*/ 2147483647 w 1308"/>
              <a:gd name="T15" fmla="*/ 2147483647 h 1822"/>
              <a:gd name="T16" fmla="*/ 2147483647 w 1308"/>
              <a:gd name="T17" fmla="*/ 2147483647 h 1822"/>
              <a:gd name="T18" fmla="*/ 2147483647 w 1308"/>
              <a:gd name="T19" fmla="*/ 2147483647 h 1822"/>
              <a:gd name="T20" fmla="*/ 2147483647 w 1308"/>
              <a:gd name="T21" fmla="*/ 2147483647 h 1822"/>
              <a:gd name="T22" fmla="*/ 2147483647 w 1308"/>
              <a:gd name="T23" fmla="*/ 2147483647 h 18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08"/>
              <a:gd name="T37" fmla="*/ 0 h 1822"/>
              <a:gd name="T38" fmla="*/ 1308 w 1308"/>
              <a:gd name="T39" fmla="*/ 1822 h 18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08" h="1822">
                <a:moveTo>
                  <a:pt x="476" y="0"/>
                </a:moveTo>
                <a:cubicBezTo>
                  <a:pt x="513" y="510"/>
                  <a:pt x="551" y="1021"/>
                  <a:pt x="476" y="1270"/>
                </a:cubicBezTo>
                <a:cubicBezTo>
                  <a:pt x="401" y="1519"/>
                  <a:pt x="0" y="1489"/>
                  <a:pt x="23" y="1497"/>
                </a:cubicBezTo>
                <a:cubicBezTo>
                  <a:pt x="46" y="1505"/>
                  <a:pt x="484" y="1293"/>
                  <a:pt x="612" y="1316"/>
                </a:cubicBezTo>
                <a:cubicBezTo>
                  <a:pt x="740" y="1339"/>
                  <a:pt x="741" y="1558"/>
                  <a:pt x="794" y="1633"/>
                </a:cubicBezTo>
                <a:cubicBezTo>
                  <a:pt x="847" y="1708"/>
                  <a:pt x="945" y="1822"/>
                  <a:pt x="930" y="1769"/>
                </a:cubicBezTo>
                <a:cubicBezTo>
                  <a:pt x="915" y="1716"/>
                  <a:pt x="688" y="1339"/>
                  <a:pt x="703" y="1316"/>
                </a:cubicBezTo>
                <a:cubicBezTo>
                  <a:pt x="718" y="1293"/>
                  <a:pt x="998" y="1641"/>
                  <a:pt x="1021" y="1633"/>
                </a:cubicBezTo>
                <a:cubicBezTo>
                  <a:pt x="1044" y="1625"/>
                  <a:pt x="794" y="1255"/>
                  <a:pt x="839" y="1270"/>
                </a:cubicBezTo>
                <a:cubicBezTo>
                  <a:pt x="884" y="1285"/>
                  <a:pt x="1278" y="1724"/>
                  <a:pt x="1293" y="1724"/>
                </a:cubicBezTo>
                <a:cubicBezTo>
                  <a:pt x="1308" y="1724"/>
                  <a:pt x="1028" y="1353"/>
                  <a:pt x="930" y="1270"/>
                </a:cubicBezTo>
                <a:cubicBezTo>
                  <a:pt x="832" y="1187"/>
                  <a:pt x="741" y="1232"/>
                  <a:pt x="703" y="122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Freeform 6"/>
          <p:cNvSpPr>
            <a:spLocks/>
          </p:cNvSpPr>
          <p:nvPr/>
        </p:nvSpPr>
        <p:spPr bwMode="auto">
          <a:xfrm>
            <a:off x="3915966" y="3176590"/>
            <a:ext cx="332184" cy="2617787"/>
          </a:xfrm>
          <a:custGeom>
            <a:avLst/>
            <a:gdLst>
              <a:gd name="T0" fmla="*/ 2147483647 w 279"/>
              <a:gd name="T1" fmla="*/ 2147483647 h 1649"/>
              <a:gd name="T2" fmla="*/ 2147483647 w 279"/>
              <a:gd name="T3" fmla="*/ 2147483647 h 1649"/>
              <a:gd name="T4" fmla="*/ 2147483647 w 279"/>
              <a:gd name="T5" fmla="*/ 2147483647 h 1649"/>
              <a:gd name="T6" fmla="*/ 2147483647 w 279"/>
              <a:gd name="T7" fmla="*/ 2147483647 h 1649"/>
              <a:gd name="T8" fmla="*/ 2147483647 w 279"/>
              <a:gd name="T9" fmla="*/ 2147483647 h 1649"/>
              <a:gd name="T10" fmla="*/ 2147483647 w 279"/>
              <a:gd name="T11" fmla="*/ 2147483647 h 1649"/>
              <a:gd name="T12" fmla="*/ 2147483647 w 279"/>
              <a:gd name="T13" fmla="*/ 2147483647 h 1649"/>
              <a:gd name="T14" fmla="*/ 2147483647 w 279"/>
              <a:gd name="T15" fmla="*/ 2147483647 h 1649"/>
              <a:gd name="T16" fmla="*/ 2147483647 w 279"/>
              <a:gd name="T17" fmla="*/ 2147483647 h 1649"/>
              <a:gd name="T18" fmla="*/ 2147483647 w 279"/>
              <a:gd name="T19" fmla="*/ 2147483647 h 16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9"/>
              <a:gd name="T31" fmla="*/ 0 h 1649"/>
              <a:gd name="T32" fmla="*/ 279 w 279"/>
              <a:gd name="T33" fmla="*/ 1649 h 16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9" h="1649">
                <a:moveTo>
                  <a:pt x="279" y="1611"/>
                </a:moveTo>
                <a:cubicBezTo>
                  <a:pt x="279" y="1649"/>
                  <a:pt x="151" y="507"/>
                  <a:pt x="143" y="431"/>
                </a:cubicBezTo>
                <a:cubicBezTo>
                  <a:pt x="135" y="355"/>
                  <a:pt x="233" y="1157"/>
                  <a:pt x="233" y="1157"/>
                </a:cubicBezTo>
                <a:cubicBezTo>
                  <a:pt x="233" y="1157"/>
                  <a:pt x="150" y="544"/>
                  <a:pt x="143" y="431"/>
                </a:cubicBezTo>
                <a:cubicBezTo>
                  <a:pt x="136" y="318"/>
                  <a:pt x="211" y="484"/>
                  <a:pt x="188" y="477"/>
                </a:cubicBezTo>
                <a:cubicBezTo>
                  <a:pt x="165" y="470"/>
                  <a:pt x="14" y="401"/>
                  <a:pt x="7" y="386"/>
                </a:cubicBezTo>
                <a:cubicBezTo>
                  <a:pt x="0" y="371"/>
                  <a:pt x="113" y="379"/>
                  <a:pt x="143" y="386"/>
                </a:cubicBezTo>
                <a:cubicBezTo>
                  <a:pt x="173" y="393"/>
                  <a:pt x="188" y="461"/>
                  <a:pt x="188" y="431"/>
                </a:cubicBezTo>
                <a:cubicBezTo>
                  <a:pt x="188" y="401"/>
                  <a:pt x="128" y="0"/>
                  <a:pt x="143" y="204"/>
                </a:cubicBezTo>
                <a:cubicBezTo>
                  <a:pt x="158" y="408"/>
                  <a:pt x="279" y="1573"/>
                  <a:pt x="279" y="161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rgbClr val="66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994538" y="3276330"/>
            <a:ext cx="161927" cy="198351"/>
          </a:xfrm>
          <a:prstGeom prst="ellipse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cxnSp>
        <p:nvCxnSpPr>
          <p:cNvPr id="21511" name="AutoShape 8"/>
          <p:cNvCxnSpPr>
            <a:cxnSpLocks noChangeShapeType="1"/>
          </p:cNvCxnSpPr>
          <p:nvPr/>
        </p:nvCxnSpPr>
        <p:spPr bwMode="auto">
          <a:xfrm>
            <a:off x="4950619" y="3068638"/>
            <a:ext cx="53579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2" name="Freeform 9"/>
          <p:cNvSpPr>
            <a:spLocks/>
          </p:cNvSpPr>
          <p:nvPr/>
        </p:nvSpPr>
        <p:spPr bwMode="auto">
          <a:xfrm>
            <a:off x="1656161" y="5711827"/>
            <a:ext cx="4698206" cy="238125"/>
          </a:xfrm>
          <a:custGeom>
            <a:avLst/>
            <a:gdLst>
              <a:gd name="T0" fmla="*/ 0 w 3946"/>
              <a:gd name="T1" fmla="*/ 2147483647 h 150"/>
              <a:gd name="T2" fmla="*/ 2147483647 w 3946"/>
              <a:gd name="T3" fmla="*/ 2147483647 h 150"/>
              <a:gd name="T4" fmla="*/ 2147483647 w 3946"/>
              <a:gd name="T5" fmla="*/ 2147483647 h 150"/>
              <a:gd name="T6" fmla="*/ 2147483647 w 3946"/>
              <a:gd name="T7" fmla="*/ 2147483647 h 150"/>
              <a:gd name="T8" fmla="*/ 2147483647 w 3946"/>
              <a:gd name="T9" fmla="*/ 2147483647 h 150"/>
              <a:gd name="T10" fmla="*/ 2147483647 w 3946"/>
              <a:gd name="T11" fmla="*/ 2147483647 h 150"/>
              <a:gd name="T12" fmla="*/ 2147483647 w 3946"/>
              <a:gd name="T13" fmla="*/ 2147483647 h 150"/>
              <a:gd name="T14" fmla="*/ 2147483647 w 3946"/>
              <a:gd name="T15" fmla="*/ 2147483647 h 150"/>
              <a:gd name="T16" fmla="*/ 2147483647 w 3946"/>
              <a:gd name="T17" fmla="*/ 2147483647 h 1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946"/>
              <a:gd name="T28" fmla="*/ 0 h 150"/>
              <a:gd name="T29" fmla="*/ 3946 w 3946"/>
              <a:gd name="T30" fmla="*/ 150 h 1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946" h="150">
                <a:moveTo>
                  <a:pt x="0" y="52"/>
                </a:moveTo>
                <a:cubicBezTo>
                  <a:pt x="215" y="79"/>
                  <a:pt x="431" y="106"/>
                  <a:pt x="635" y="98"/>
                </a:cubicBezTo>
                <a:cubicBezTo>
                  <a:pt x="839" y="90"/>
                  <a:pt x="1065" y="0"/>
                  <a:pt x="1224" y="7"/>
                </a:cubicBezTo>
                <a:cubicBezTo>
                  <a:pt x="1383" y="14"/>
                  <a:pt x="1428" y="143"/>
                  <a:pt x="1587" y="143"/>
                </a:cubicBezTo>
                <a:cubicBezTo>
                  <a:pt x="1746" y="143"/>
                  <a:pt x="2003" y="14"/>
                  <a:pt x="2177" y="7"/>
                </a:cubicBezTo>
                <a:cubicBezTo>
                  <a:pt x="2351" y="0"/>
                  <a:pt x="2479" y="83"/>
                  <a:pt x="2630" y="98"/>
                </a:cubicBezTo>
                <a:cubicBezTo>
                  <a:pt x="2781" y="113"/>
                  <a:pt x="2933" y="91"/>
                  <a:pt x="3084" y="98"/>
                </a:cubicBezTo>
                <a:cubicBezTo>
                  <a:pt x="3235" y="105"/>
                  <a:pt x="3394" y="136"/>
                  <a:pt x="3538" y="143"/>
                </a:cubicBezTo>
                <a:cubicBezTo>
                  <a:pt x="3682" y="150"/>
                  <a:pt x="3878" y="136"/>
                  <a:pt x="3946" y="14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29967" y="6165304"/>
            <a:ext cx="2430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/>
              <a:t>Oferta del suelo: Agua + Nutrientes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/>
        </p:nvSpPr>
        <p:spPr bwMode="auto">
          <a:xfrm>
            <a:off x="5706666" y="5949950"/>
            <a:ext cx="27537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>
                <a:solidFill>
                  <a:srgbClr val="FFFF00"/>
                </a:solidFill>
              </a:rPr>
              <a:t>Cond. de suelo: </a:t>
            </a:r>
            <a:r>
              <a:rPr lang="es-ES" altLang="en-US" dirty="0" err="1">
                <a:solidFill>
                  <a:srgbClr val="FFFF00"/>
                </a:solidFill>
              </a:rPr>
              <a:t>Tº</a:t>
            </a:r>
            <a:r>
              <a:rPr lang="es-ES" altLang="en-US" dirty="0">
                <a:solidFill>
                  <a:srgbClr val="FFFF00"/>
                </a:solidFill>
              </a:rPr>
              <a:t>, textura, M. </a:t>
            </a:r>
            <a:r>
              <a:rPr lang="es-ES" altLang="en-US" dirty="0" err="1">
                <a:solidFill>
                  <a:srgbClr val="FFFF00"/>
                </a:solidFill>
              </a:rPr>
              <a:t>Org</a:t>
            </a:r>
            <a:r>
              <a:rPr lang="es-ES" altLang="en-US" dirty="0">
                <a:solidFill>
                  <a:srgbClr val="FFFF00"/>
                </a:solidFill>
              </a:rPr>
              <a:t>., gases, microorganismos…..</a:t>
            </a:r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251520" y="5830888"/>
            <a:ext cx="27716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>
                <a:solidFill>
                  <a:srgbClr val="FF6600"/>
                </a:solidFill>
              </a:rPr>
              <a:t>Sistema radical: tamaño, actividad, duración</a:t>
            </a:r>
          </a:p>
        </p:txBody>
      </p: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2896792" y="1700215"/>
            <a:ext cx="540544" cy="6492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7" name="Line 14"/>
          <p:cNvSpPr>
            <a:spLocks noChangeShapeType="1"/>
          </p:cNvSpPr>
          <p:nvPr/>
        </p:nvSpPr>
        <p:spPr bwMode="auto">
          <a:xfrm>
            <a:off x="4499992" y="1484315"/>
            <a:ext cx="0" cy="6492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8" name="Line 15"/>
          <p:cNvSpPr>
            <a:spLocks noChangeShapeType="1"/>
          </p:cNvSpPr>
          <p:nvPr/>
        </p:nvSpPr>
        <p:spPr bwMode="auto">
          <a:xfrm flipH="1">
            <a:off x="4805635" y="1628602"/>
            <a:ext cx="702469" cy="5762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9" name="Line 17"/>
          <p:cNvSpPr>
            <a:spLocks noChangeShapeType="1"/>
          </p:cNvSpPr>
          <p:nvPr/>
        </p:nvSpPr>
        <p:spPr bwMode="auto">
          <a:xfrm flipH="1">
            <a:off x="4842273" y="2205038"/>
            <a:ext cx="864394" cy="5762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Line 18"/>
          <p:cNvSpPr>
            <a:spLocks noChangeShapeType="1"/>
          </p:cNvSpPr>
          <p:nvPr/>
        </p:nvSpPr>
        <p:spPr bwMode="auto">
          <a:xfrm>
            <a:off x="2986484" y="2888567"/>
            <a:ext cx="433388" cy="25309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Line 20"/>
          <p:cNvSpPr>
            <a:spLocks noChangeShapeType="1"/>
          </p:cNvSpPr>
          <p:nvPr/>
        </p:nvSpPr>
        <p:spPr bwMode="auto">
          <a:xfrm>
            <a:off x="4915169" y="3088310"/>
            <a:ext cx="323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2" name="Text Box 21"/>
          <p:cNvSpPr txBox="1">
            <a:spLocks noChangeArrowheads="1"/>
          </p:cNvSpPr>
          <p:nvPr/>
        </p:nvSpPr>
        <p:spPr bwMode="auto">
          <a:xfrm>
            <a:off x="1187624" y="2377521"/>
            <a:ext cx="18355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 smtClean="0"/>
              <a:t>Bióticos: pájaros, pestes, enfermedades</a:t>
            </a:r>
            <a:endParaRPr lang="es-ES" altLang="en-US" dirty="0"/>
          </a:p>
        </p:txBody>
      </p:sp>
      <p:sp>
        <p:nvSpPr>
          <p:cNvPr id="21523" name="Text Box 22"/>
          <p:cNvSpPr txBox="1">
            <a:spLocks noChangeArrowheads="1"/>
          </p:cNvSpPr>
          <p:nvPr/>
        </p:nvSpPr>
        <p:spPr bwMode="auto">
          <a:xfrm>
            <a:off x="1601391" y="1484315"/>
            <a:ext cx="12965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/>
              <a:t>Radiación</a:t>
            </a:r>
          </a:p>
        </p:txBody>
      </p:sp>
      <p:sp>
        <p:nvSpPr>
          <p:cNvPr id="21524" name="Text Box 23"/>
          <p:cNvSpPr txBox="1">
            <a:spLocks noChangeArrowheads="1"/>
          </p:cNvSpPr>
          <p:nvPr/>
        </p:nvSpPr>
        <p:spPr bwMode="auto">
          <a:xfrm>
            <a:off x="3167064" y="1052735"/>
            <a:ext cx="15668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 smtClean="0"/>
              <a:t>Temperatura, </a:t>
            </a:r>
            <a:r>
              <a:rPr lang="es-ES" altLang="en-US" dirty="0"/>
              <a:t>H. Relativa</a:t>
            </a:r>
          </a:p>
        </p:txBody>
      </p:sp>
      <p:sp>
        <p:nvSpPr>
          <p:cNvPr id="21525" name="Text Box 24"/>
          <p:cNvSpPr txBox="1">
            <a:spLocks noChangeArrowheads="1"/>
          </p:cNvSpPr>
          <p:nvPr/>
        </p:nvSpPr>
        <p:spPr bwMode="auto">
          <a:xfrm>
            <a:off x="5219700" y="1196977"/>
            <a:ext cx="14049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/>
              <a:t>Viento</a:t>
            </a:r>
          </a:p>
        </p:txBody>
      </p:sp>
      <p:sp>
        <p:nvSpPr>
          <p:cNvPr id="21526" name="Text Box 25"/>
          <p:cNvSpPr txBox="1">
            <a:spLocks noChangeArrowheads="1"/>
          </p:cNvSpPr>
          <p:nvPr/>
        </p:nvSpPr>
        <p:spPr bwMode="auto">
          <a:xfrm>
            <a:off x="4301951" y="5877272"/>
            <a:ext cx="1350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>
                <a:solidFill>
                  <a:srgbClr val="FFFFB3"/>
                </a:solidFill>
              </a:rPr>
              <a:t>Absorción</a:t>
            </a:r>
          </a:p>
        </p:txBody>
      </p:sp>
      <p:sp>
        <p:nvSpPr>
          <p:cNvPr id="21527" name="Text Box 26"/>
          <p:cNvSpPr txBox="1">
            <a:spLocks noChangeArrowheads="1"/>
          </p:cNvSpPr>
          <p:nvPr/>
        </p:nvSpPr>
        <p:spPr bwMode="auto">
          <a:xfrm>
            <a:off x="3506412" y="2565402"/>
            <a:ext cx="14976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/>
              <a:t>Distribución</a:t>
            </a:r>
            <a:r>
              <a:rPr lang="es-ES" altLang="en-US" dirty="0">
                <a:solidFill>
                  <a:srgbClr val="FF9933"/>
                </a:solidFill>
              </a:rPr>
              <a:t> </a:t>
            </a:r>
            <a:r>
              <a:rPr lang="es-ES" altLang="en-US" dirty="0"/>
              <a:t>Materia Seca</a:t>
            </a:r>
          </a:p>
        </p:txBody>
      </p:sp>
      <p:sp>
        <p:nvSpPr>
          <p:cNvPr id="21528" name="Text Box 27"/>
          <p:cNvSpPr txBox="1">
            <a:spLocks noChangeArrowheads="1"/>
          </p:cNvSpPr>
          <p:nvPr/>
        </p:nvSpPr>
        <p:spPr bwMode="auto">
          <a:xfrm>
            <a:off x="5219701" y="2782263"/>
            <a:ext cx="15120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 smtClean="0">
                <a:solidFill>
                  <a:schemeClr val="bg1"/>
                </a:solidFill>
              </a:rPr>
              <a:t>Caída de </a:t>
            </a:r>
            <a:r>
              <a:rPr lang="es-ES" altLang="en-US" dirty="0">
                <a:solidFill>
                  <a:schemeClr val="bg1"/>
                </a:solidFill>
              </a:rPr>
              <a:t>Flores, frutos, etc.</a:t>
            </a:r>
          </a:p>
        </p:txBody>
      </p:sp>
      <p:sp>
        <p:nvSpPr>
          <p:cNvPr id="21529" name="Text Box 28"/>
          <p:cNvSpPr txBox="1">
            <a:spLocks noChangeArrowheads="1"/>
          </p:cNvSpPr>
          <p:nvPr/>
        </p:nvSpPr>
        <p:spPr bwMode="auto">
          <a:xfrm>
            <a:off x="2681288" y="4149727"/>
            <a:ext cx="13501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dirty="0">
                <a:solidFill>
                  <a:srgbClr val="FFFF00"/>
                </a:solidFill>
              </a:rPr>
              <a:t>Transporte</a:t>
            </a:r>
          </a:p>
          <a:p>
            <a:pPr eaLnBrk="1" hangingPunct="1">
              <a:spcBef>
                <a:spcPct val="50000"/>
              </a:spcBef>
            </a:pPr>
            <a:endParaRPr lang="es-ES" altLang="en-US" dirty="0">
              <a:solidFill>
                <a:srgbClr val="FFFF00"/>
              </a:solidFill>
            </a:endParaRPr>
          </a:p>
        </p:txBody>
      </p:sp>
      <p:sp>
        <p:nvSpPr>
          <p:cNvPr id="21530" name="Line 30"/>
          <p:cNvSpPr>
            <a:spLocks noChangeShapeType="1"/>
          </p:cNvSpPr>
          <p:nvPr/>
        </p:nvSpPr>
        <p:spPr bwMode="auto">
          <a:xfrm>
            <a:off x="3924300" y="3429000"/>
            <a:ext cx="161925" cy="23764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Text Box 32"/>
          <p:cNvSpPr txBox="1">
            <a:spLocks noChangeArrowheads="1"/>
          </p:cNvSpPr>
          <p:nvPr/>
        </p:nvSpPr>
        <p:spPr bwMode="auto">
          <a:xfrm>
            <a:off x="5691188" y="2008190"/>
            <a:ext cx="787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s-ES" altLang="en-US"/>
              <a:t>Gases</a:t>
            </a:r>
          </a:p>
        </p:txBody>
      </p:sp>
      <p:sp>
        <p:nvSpPr>
          <p:cNvPr id="21532" name="Line 33"/>
          <p:cNvSpPr>
            <a:spLocks noChangeShapeType="1"/>
          </p:cNvSpPr>
          <p:nvPr/>
        </p:nvSpPr>
        <p:spPr bwMode="auto">
          <a:xfrm flipH="1" flipV="1">
            <a:off x="3977880" y="3573463"/>
            <a:ext cx="216694" cy="22336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4828720" y="3299940"/>
            <a:ext cx="161927" cy="198351"/>
          </a:xfrm>
          <a:prstGeom prst="ellipse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cxnSp>
        <p:nvCxnSpPr>
          <p:cNvPr id="30" name="AutoShape 8"/>
          <p:cNvCxnSpPr>
            <a:cxnSpLocks noChangeShapeType="1"/>
            <a:stCxn id="21521" idx="0"/>
          </p:cNvCxnSpPr>
          <p:nvPr/>
        </p:nvCxnSpPr>
        <p:spPr bwMode="auto">
          <a:xfrm>
            <a:off x="4915169" y="3088311"/>
            <a:ext cx="19803" cy="23271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344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44450"/>
            <a:ext cx="8343900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2 CuadroTexto"/>
          <p:cNvSpPr txBox="1">
            <a:spLocks noChangeArrowheads="1"/>
          </p:cNvSpPr>
          <p:nvPr/>
        </p:nvSpPr>
        <p:spPr bwMode="auto">
          <a:xfrm>
            <a:off x="250825" y="5877272"/>
            <a:ext cx="89296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2400" dirty="0">
                <a:solidFill>
                  <a:srgbClr val="FFFF00"/>
                </a:solidFill>
                <a:latin typeface="Tahoma" pitchFamily="34" charset="0"/>
              </a:rPr>
              <a:t>Efecto de sombra (%) en grosor foliar de arándanos: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2400" dirty="0">
                <a:solidFill>
                  <a:srgbClr val="FFFF00"/>
                </a:solidFill>
                <a:latin typeface="Tahoma" pitchFamily="34" charset="0"/>
              </a:rPr>
              <a:t>A=31%, B=60%, C=73%, D= 83%; Kim et al., 2011</a:t>
            </a:r>
          </a:p>
        </p:txBody>
      </p:sp>
    </p:spTree>
    <p:extLst>
      <p:ext uri="{BB962C8B-B14F-4D97-AF65-F5344CB8AC3E}">
        <p14:creationId xmlns:p14="http://schemas.microsoft.com/office/powerpoint/2010/main" val="139249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268413"/>
            <a:ext cx="6697663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628775"/>
            <a:ext cx="27654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1 CuadroTexto"/>
          <p:cNvSpPr txBox="1">
            <a:spLocks noChangeArrowheads="1"/>
          </p:cNvSpPr>
          <p:nvPr/>
        </p:nvSpPr>
        <p:spPr bwMode="auto">
          <a:xfrm>
            <a:off x="34925" y="260350"/>
            <a:ext cx="9102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CL" altLang="es-CL" sz="2800">
                <a:solidFill>
                  <a:srgbClr val="FFC000"/>
                </a:solidFill>
                <a:latin typeface="Tahoma" pitchFamily="34" charset="0"/>
              </a:rPr>
              <a:t>Densidad de estomas y luz disponible (% pleno sol) en diversos sectores de arándanos adultos cv. Brigitta</a:t>
            </a:r>
          </a:p>
        </p:txBody>
      </p:sp>
      <p:sp>
        <p:nvSpPr>
          <p:cNvPr id="58373" name="3 CuadroTexto"/>
          <p:cNvSpPr txBox="1">
            <a:spLocks noChangeArrowheads="1"/>
          </p:cNvSpPr>
          <p:nvPr/>
        </p:nvSpPr>
        <p:spPr bwMode="auto">
          <a:xfrm>
            <a:off x="1547813" y="6165850"/>
            <a:ext cx="58324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CL" altLang="es-CL" sz="2800" dirty="0">
                <a:solidFill>
                  <a:srgbClr val="FFFF00"/>
                </a:solidFill>
                <a:latin typeface="Tahoma" pitchFamily="34" charset="0"/>
              </a:rPr>
              <a:t>Fuente: Sotelo y Retamales, </a:t>
            </a:r>
            <a:r>
              <a:rPr lang="es-CL" altLang="es-CL" sz="2800" dirty="0" smtClean="0">
                <a:solidFill>
                  <a:srgbClr val="FFFF00"/>
                </a:solidFill>
                <a:latin typeface="Tahoma" pitchFamily="34" charset="0"/>
              </a:rPr>
              <a:t>2017</a:t>
            </a:r>
            <a:endParaRPr lang="es-CL" altLang="es-CL" sz="2800" dirty="0">
              <a:solidFill>
                <a:srgbClr val="FFFF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2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3 Marcador de texto"/>
          <p:cNvSpPr>
            <a:spLocks noGrp="1"/>
          </p:cNvSpPr>
          <p:nvPr>
            <p:ph type="body" sz="half" idx="4294967295"/>
          </p:nvPr>
        </p:nvSpPr>
        <p:spPr>
          <a:xfrm>
            <a:off x="142875" y="142875"/>
            <a:ext cx="4213225" cy="22066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s-ES" altLang="es-CL" sz="2800" smtClean="0">
                <a:solidFill>
                  <a:srgbClr val="FFC000"/>
                </a:solidFill>
                <a:ea typeface="ＭＳ Ｐゴシック" pitchFamily="34" charset="-128"/>
              </a:rPr>
              <a:t>Tasa de fotosíntesis respecto a intensidad de radiación (%PAR) en USA</a:t>
            </a:r>
          </a:p>
        </p:txBody>
      </p:sp>
      <p:sp>
        <p:nvSpPr>
          <p:cNvPr id="60419" name="5 Rectángulo"/>
          <p:cNvSpPr>
            <a:spLocks noChangeArrowheads="1"/>
          </p:cNvSpPr>
          <p:nvPr/>
        </p:nvSpPr>
        <p:spPr bwMode="auto">
          <a:xfrm>
            <a:off x="179388" y="5805488"/>
            <a:ext cx="37449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9063" indent="-119063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8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s-ES" altLang="es-CL" sz="1800" b="1" dirty="0" smtClean="0">
                <a:solidFill>
                  <a:srgbClr val="FFFF00"/>
                </a:solidFill>
                <a:latin typeface="Arial" charset="0"/>
              </a:rPr>
              <a:t> Medición </a:t>
            </a:r>
            <a:r>
              <a:rPr lang="es-ES" altLang="es-CL" sz="1800" b="1" dirty="0">
                <a:solidFill>
                  <a:srgbClr val="FFFF00"/>
                </a:solidFill>
                <a:latin typeface="Arial" charset="0"/>
              </a:rPr>
              <a:t>dos semanas antes de cosecha con intensidad de luz ambiente.</a:t>
            </a:r>
          </a:p>
        </p:txBody>
      </p:sp>
      <p:pic>
        <p:nvPicPr>
          <p:cNvPr id="604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" r="3627"/>
          <a:stretch>
            <a:fillRect/>
          </a:stretch>
        </p:blipFill>
        <p:spPr bwMode="auto">
          <a:xfrm>
            <a:off x="4284663" y="404813"/>
            <a:ext cx="4824412" cy="643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6732588" y="404813"/>
            <a:ext cx="2232025" cy="5616575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60422" name="Object 3"/>
          <p:cNvGraphicFramePr>
            <a:graphicFrameLocks noChangeAspect="1"/>
          </p:cNvGraphicFramePr>
          <p:nvPr/>
        </p:nvGraphicFramePr>
        <p:xfrm>
          <a:off x="4356100" y="3284538"/>
          <a:ext cx="4751388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r:id="rId4" imgW="7314286" imgH="5485714" progId="">
                  <p:embed/>
                </p:oleObj>
              </mc:Choice>
              <mc:Fallback>
                <p:oleObj r:id="rId4" imgW="7314286" imgH="548571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284538"/>
                        <a:ext cx="4751388" cy="279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084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0" y="0"/>
            <a:ext cx="9144000" cy="147002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s-ES" sz="4300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Resumen: Que cambios hay </a:t>
            </a:r>
          </a:p>
          <a:p>
            <a:pPr algn="ctr" eaLnBrk="0" hangingPunct="0">
              <a:defRPr/>
            </a:pPr>
            <a:r>
              <a:rPr lang="es-ES" sz="4300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a nivel de hoja?</a:t>
            </a:r>
            <a:endParaRPr lang="en-US" sz="4300" kern="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79512" y="1628775"/>
            <a:ext cx="8964612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14350" indent="-5143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885950" indent="-51435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s-ES" altLang="es-CL" sz="3200" dirty="0">
                <a:solidFill>
                  <a:srgbClr val="FFFF00"/>
                </a:solidFill>
                <a:latin typeface="Arial" charset="0"/>
              </a:rPr>
              <a:t>La sombra baja la temperatura foliar </a:t>
            </a: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L" sz="32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3200" dirty="0">
                <a:solidFill>
                  <a:srgbClr val="FFFF00"/>
                </a:solidFill>
                <a:latin typeface="Arial" charset="0"/>
              </a:rPr>
              <a:t>2. La sombra cambia el ángulo foliar</a:t>
            </a:r>
          </a:p>
          <a:p>
            <a:pPr lvl="3">
              <a:spcBef>
                <a:spcPct val="0"/>
              </a:spcBef>
              <a:buClrTx/>
              <a:buFont typeface="Arial" charset="0"/>
              <a:buNone/>
            </a:pPr>
            <a:endParaRPr lang="es-ES" altLang="es-CL" sz="24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3200" dirty="0">
                <a:solidFill>
                  <a:srgbClr val="FFFF00"/>
                </a:solidFill>
                <a:latin typeface="Arial" charset="0"/>
              </a:rPr>
              <a:t>3. Menor tasa de fotosíntesis bajo 50 %PAR</a:t>
            </a: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L" sz="28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3200" dirty="0">
                <a:solidFill>
                  <a:srgbClr val="FFFF00"/>
                </a:solidFill>
                <a:latin typeface="Arial" charset="0"/>
              </a:rPr>
              <a:t>4. Claros y rápidos cambios en Clorofila</a:t>
            </a: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L" sz="28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3200" dirty="0">
                <a:solidFill>
                  <a:srgbClr val="FFFF00"/>
                </a:solidFill>
                <a:latin typeface="Arial" charset="0"/>
              </a:rPr>
              <a:t>5. Densidad estomas  se reduce </a:t>
            </a:r>
            <a:r>
              <a:rPr lang="es-ES" altLang="es-CL" sz="3200" dirty="0" smtClean="0">
                <a:solidFill>
                  <a:srgbClr val="FFFF00"/>
                </a:solidFill>
                <a:latin typeface="Arial" charset="0"/>
              </a:rPr>
              <a:t>con &lt; 50%PAR</a:t>
            </a:r>
            <a:endParaRPr lang="en-US" altLang="es-CL" sz="32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L" sz="3200" dirty="0">
              <a:solidFill>
                <a:srgbClr val="C0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n-US" altLang="es-CL" sz="3200" dirty="0">
              <a:solidFill>
                <a:srgbClr val="C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3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Título"/>
          <p:cNvSpPr txBox="1">
            <a:spLocks/>
          </p:cNvSpPr>
          <p:nvPr/>
        </p:nvSpPr>
        <p:spPr bwMode="auto">
          <a:xfrm>
            <a:off x="0" y="374799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4000" dirty="0">
                <a:solidFill>
                  <a:srgbClr val="FFC000"/>
                </a:solidFill>
                <a:latin typeface="Arial" charset="0"/>
              </a:rPr>
              <a:t>Que cambios hay a nivel productivo?</a:t>
            </a:r>
            <a:endParaRPr lang="en-US" altLang="es-CL" sz="4000" dirty="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62467" name="Picture 2" descr="D:\Fotos y Figuras\Fotos\Tesis\Fotos USA\Arandanos\Imagen 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27950"/>
          <a:stretch>
            <a:fillRect/>
          </a:stretch>
        </p:blipFill>
        <p:spPr bwMode="auto">
          <a:xfrm>
            <a:off x="0" y="1484313"/>
            <a:ext cx="91440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88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3200400" y="1316038"/>
          <a:ext cx="5372100" cy="422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SPW 10.0 Graph" r:id="rId3" imgW="5372100" imgH="4228186" progId="SigmaPlotGraphicObject.9">
                  <p:embed/>
                </p:oleObj>
              </mc:Choice>
              <mc:Fallback>
                <p:oleObj name="SPW 10.0 Graph" r:id="rId3" imgW="5372100" imgH="4228186" progId="SigmaPlotGraphicObject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316038"/>
                        <a:ext cx="5372100" cy="422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1" name="Rectangle 6"/>
          <p:cNvSpPr txBox="1">
            <a:spLocks noChangeArrowheads="1"/>
          </p:cNvSpPr>
          <p:nvPr/>
        </p:nvSpPr>
        <p:spPr bwMode="auto">
          <a:xfrm>
            <a:off x="0" y="268064"/>
            <a:ext cx="914400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4000">
                <a:solidFill>
                  <a:srgbClr val="FFFF00"/>
                </a:solidFill>
                <a:latin typeface="Calibri" pitchFamily="34" charset="0"/>
              </a:rPr>
              <a:t>USA: Retorno floral temporada siguiente</a:t>
            </a:r>
          </a:p>
        </p:txBody>
      </p:sp>
      <p:grpSp>
        <p:nvGrpSpPr>
          <p:cNvPr id="63492" name="17 Grupo"/>
          <p:cNvGrpSpPr>
            <a:grpSpLocks/>
          </p:cNvGrpSpPr>
          <p:nvPr/>
        </p:nvGrpSpPr>
        <p:grpSpPr bwMode="auto">
          <a:xfrm>
            <a:off x="3671888" y="2214563"/>
            <a:ext cx="142875" cy="714375"/>
            <a:chOff x="2357422" y="2214554"/>
            <a:chExt cx="142876" cy="714380"/>
          </a:xfrm>
        </p:grpSpPr>
        <p:grpSp>
          <p:nvGrpSpPr>
            <p:cNvPr id="63495" name="10 Grupo"/>
            <p:cNvGrpSpPr>
              <a:grpSpLocks/>
            </p:cNvGrpSpPr>
            <p:nvPr/>
          </p:nvGrpSpPr>
          <p:grpSpPr bwMode="auto">
            <a:xfrm>
              <a:off x="2357422" y="2214554"/>
              <a:ext cx="142876" cy="714380"/>
              <a:chOff x="2357422" y="2214554"/>
              <a:chExt cx="142876" cy="714380"/>
            </a:xfrm>
          </p:grpSpPr>
          <p:sp>
            <p:nvSpPr>
              <p:cNvPr id="4" name="3 Elipse"/>
              <p:cNvSpPr/>
              <p:nvPr/>
            </p:nvSpPr>
            <p:spPr>
              <a:xfrm>
                <a:off x="2357422" y="2500306"/>
                <a:ext cx="142876" cy="142876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cxnSp>
            <p:nvCxnSpPr>
              <p:cNvPr id="6" name="5 Conector recto"/>
              <p:cNvCxnSpPr/>
              <p:nvPr/>
            </p:nvCxnSpPr>
            <p:spPr>
              <a:xfrm rot="5400000">
                <a:off x="2286778" y="2785264"/>
                <a:ext cx="285752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7 Conector recto"/>
              <p:cNvCxnSpPr/>
              <p:nvPr/>
            </p:nvCxnSpPr>
            <p:spPr>
              <a:xfrm rot="5400000">
                <a:off x="2286778" y="2356636"/>
                <a:ext cx="285752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14 Conector recto"/>
            <p:cNvCxnSpPr/>
            <p:nvPr/>
          </p:nvCxnSpPr>
          <p:spPr>
            <a:xfrm>
              <a:off x="2357422" y="2214554"/>
              <a:ext cx="142876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>
              <a:off x="2357422" y="2927346"/>
              <a:ext cx="14287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18 Rectángulo"/>
          <p:cNvSpPr/>
          <p:nvPr/>
        </p:nvSpPr>
        <p:spPr>
          <a:xfrm>
            <a:off x="3419475" y="2214563"/>
            <a:ext cx="5038725" cy="714375"/>
          </a:xfrm>
          <a:prstGeom prst="rect">
            <a:avLst/>
          </a:prstGeom>
          <a:solidFill>
            <a:schemeClr val="accent1">
              <a:alpha val="6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6349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071563"/>
            <a:ext cx="27178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12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0" y="0"/>
            <a:ext cx="9144000" cy="147002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s-ES" sz="4300" b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Que cambios hay a nivel productivo?</a:t>
            </a:r>
            <a:endParaRPr lang="en-US" sz="4300" b="1" kern="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0" y="1557338"/>
            <a:ext cx="8964613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14350" indent="-5143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885950" indent="-51435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s-ES" altLang="es-CL" sz="3200">
                <a:solidFill>
                  <a:srgbClr val="FFFF00"/>
                </a:solidFill>
                <a:latin typeface="Arial" charset="0"/>
              </a:rPr>
              <a:t>Retorno floral</a:t>
            </a:r>
          </a:p>
          <a:p>
            <a:pPr lvl="3">
              <a:spcBef>
                <a:spcPct val="0"/>
              </a:spcBef>
              <a:buClrTx/>
              <a:buFont typeface="Arial" charset="0"/>
              <a:buChar char="•"/>
            </a:pPr>
            <a:r>
              <a:rPr lang="es-ES" altLang="es-CL" sz="2400">
                <a:solidFill>
                  <a:srgbClr val="FFFF00"/>
                </a:solidFill>
                <a:latin typeface="Arial" charset="0"/>
              </a:rPr>
              <a:t>USA: Disminución yemas por caña bajo 50 %PAR</a:t>
            </a:r>
          </a:p>
          <a:p>
            <a:pPr lvl="3">
              <a:spcBef>
                <a:spcPct val="0"/>
              </a:spcBef>
              <a:buClrTx/>
              <a:buFont typeface="Arial" charset="0"/>
              <a:buNone/>
            </a:pPr>
            <a:endParaRPr lang="es-ES" altLang="es-CL" sz="24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s-ES" altLang="es-CL" sz="3200">
                <a:solidFill>
                  <a:srgbClr val="FFFF00"/>
                </a:solidFill>
                <a:latin typeface="Arial" charset="0"/>
              </a:rPr>
              <a:t>Adelanto de la floración </a:t>
            </a: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L" sz="24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s-ES" altLang="es-CL" sz="3200">
                <a:solidFill>
                  <a:srgbClr val="FFFF00"/>
                </a:solidFill>
                <a:latin typeface="Arial" charset="0"/>
              </a:rPr>
              <a:t>Retrasos de las cosechas hasta 13 días</a:t>
            </a:r>
            <a:endParaRPr lang="es-ES" altLang="es-CL" sz="2400">
              <a:solidFill>
                <a:srgbClr val="FFFF00"/>
              </a:solidFill>
              <a:latin typeface="Arial" charset="0"/>
            </a:endParaRPr>
          </a:p>
          <a:p>
            <a:pPr lvl="3">
              <a:spcBef>
                <a:spcPct val="0"/>
              </a:spcBef>
              <a:buClrTx/>
              <a:buFont typeface="Arial" charset="0"/>
              <a:buChar char="•"/>
            </a:pPr>
            <a:r>
              <a:rPr lang="es-ES" altLang="es-CL" sz="2400">
                <a:solidFill>
                  <a:srgbClr val="FFFF00"/>
                </a:solidFill>
                <a:latin typeface="Arial" charset="0"/>
              </a:rPr>
              <a:t>Disminución de sólidos solubles</a:t>
            </a:r>
          </a:p>
          <a:p>
            <a:pPr lvl="3">
              <a:spcBef>
                <a:spcPct val="0"/>
              </a:spcBef>
              <a:buClrTx/>
              <a:buFont typeface="Arial" charset="0"/>
              <a:buChar char="•"/>
            </a:pPr>
            <a:r>
              <a:rPr lang="es-ES" altLang="es-CL" sz="2400">
                <a:solidFill>
                  <a:srgbClr val="FFFF00"/>
                </a:solidFill>
                <a:latin typeface="Arial" charset="0"/>
              </a:rPr>
              <a:t>Aumento del contenido de agua en el fruto</a:t>
            </a:r>
          </a:p>
          <a:p>
            <a:pPr lvl="3">
              <a:spcBef>
                <a:spcPct val="0"/>
              </a:spcBef>
              <a:buClrTx/>
              <a:buFont typeface="Arial" charset="0"/>
              <a:buChar char="•"/>
            </a:pPr>
            <a:r>
              <a:rPr lang="es-ES" altLang="es-CL" sz="2400">
                <a:solidFill>
                  <a:srgbClr val="FFFF00"/>
                </a:solidFill>
                <a:latin typeface="Arial" charset="0"/>
              </a:rPr>
              <a:t>Aumento del peso de fruto</a:t>
            </a:r>
          </a:p>
          <a:p>
            <a:pPr lvl="3">
              <a:spcBef>
                <a:spcPct val="0"/>
              </a:spcBef>
              <a:buClrTx/>
              <a:buFont typeface="Arial" charset="0"/>
              <a:buChar char="•"/>
            </a:pPr>
            <a:endParaRPr lang="es-ES" altLang="es-CL" sz="24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s-ES" altLang="es-CL" sz="3200">
                <a:solidFill>
                  <a:srgbClr val="FFFF00"/>
                </a:solidFill>
                <a:latin typeface="Arial" charset="0"/>
              </a:rPr>
              <a:t>Menor retorno floral bajo 50 %PAR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611188" y="836613"/>
            <a:ext cx="2520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CL" sz="4000">
                <a:solidFill>
                  <a:srgbClr val="FF6600"/>
                </a:solidFill>
                <a:latin typeface="Tahoma" pitchFamily="34" charset="0"/>
              </a:rPr>
              <a:t>USA:</a:t>
            </a:r>
            <a:r>
              <a:rPr lang="es-ES" altLang="es-CL" sz="4000">
                <a:latin typeface="Tahom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232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1634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5123170"/>
              </p:ext>
            </p:extLst>
          </p:nvPr>
        </p:nvGraphicFramePr>
        <p:xfrm>
          <a:off x="0" y="1600200"/>
          <a:ext cx="9144000" cy="5070864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Tratamiento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Año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(kg/planta)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Año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(kg/planta)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Diferencia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(% vs Control)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Control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3,79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6,71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-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Negro 50 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3,70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4,95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-18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Gris 35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6,05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8,43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+38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Rojo 50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6,98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8,90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+51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Blanco 50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7,22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9,76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ahoma" pitchFamily="34" charset="0"/>
                          <a:ea typeface="ＭＳ Ｐゴシック" pitchFamily="1" charset="-128"/>
                        </a:rPr>
                        <a:t>+62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ahoma" pitchFamily="34" charset="0"/>
                        <a:ea typeface="ＭＳ Ｐゴシック" pitchFamily="1" charset="-128"/>
                      </a:endParaRP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1674" name="Rectangle 42"/>
          <p:cNvSpPr>
            <a:spLocks noChangeArrowheads="1"/>
          </p:cNvSpPr>
          <p:nvPr/>
        </p:nvSpPr>
        <p:spPr bwMode="auto">
          <a:xfrm>
            <a:off x="179388" y="130175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s-MX" sz="32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es-MX" sz="3200" b="1" dirty="0">
                <a:solidFill>
                  <a:srgbClr val="FF9900"/>
                </a:solidFill>
              </a:rPr>
              <a:t>Efecto de mallas sobre rendimiento en dos temporadas 03/04 y 04/05 cv. Berkeley. Linares</a:t>
            </a:r>
            <a:endParaRPr lang="es-ES" sz="32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9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92100"/>
            <a:ext cx="8507412" cy="13843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s-ES" altLang="es-CL" sz="4000" b="1" dirty="0">
                <a:solidFill>
                  <a:srgbClr val="FFC000"/>
                </a:solidFill>
                <a:effectLst/>
                <a:ea typeface="ＭＳ Ｐゴシック" pitchFamily="34" charset="-128"/>
              </a:rPr>
              <a:t>C</a:t>
            </a:r>
            <a:r>
              <a:rPr lang="es-ES" altLang="es-CL" sz="4000" b="1" dirty="0" smtClean="0">
                <a:solidFill>
                  <a:srgbClr val="FFC000"/>
                </a:solidFill>
                <a:effectLst/>
                <a:ea typeface="ＭＳ Ｐゴシック" pitchFamily="34" charset="-128"/>
              </a:rPr>
              <a:t>ambios hay a nivel productivo?</a:t>
            </a:r>
            <a:r>
              <a:rPr lang="en-US" altLang="es-CL" sz="4000" b="1" dirty="0" smtClean="0">
                <a:solidFill>
                  <a:srgbClr val="FFC000"/>
                </a:solidFill>
                <a:effectLst/>
                <a:ea typeface="ＭＳ Ｐゴシック" pitchFamily="34" charset="-128"/>
              </a:rPr>
              <a:t/>
            </a:r>
            <a:br>
              <a:rPr lang="en-US" altLang="es-CL" sz="4000" b="1" dirty="0" smtClean="0">
                <a:solidFill>
                  <a:srgbClr val="FFC000"/>
                </a:solidFill>
                <a:effectLst/>
                <a:ea typeface="ＭＳ Ｐゴシック" pitchFamily="34" charset="-128"/>
              </a:rPr>
            </a:br>
            <a:endParaRPr lang="es-ES" altLang="es-CL" sz="4000" b="1" dirty="0" smtClean="0">
              <a:solidFill>
                <a:srgbClr val="FFC000"/>
              </a:solidFill>
              <a:effectLst/>
              <a:ea typeface="ＭＳ Ｐゴシック" pitchFamily="34" charset="-128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s-ES" altLang="es-CL" dirty="0" smtClean="0">
                <a:solidFill>
                  <a:srgbClr val="FFFF00"/>
                </a:solidFill>
                <a:ea typeface="ＭＳ Ｐゴシック" pitchFamily="34" charset="-128"/>
              </a:rPr>
              <a:t>Mayor rendimiento (38-62%), excepto mallas negras 50%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s-ES" altLang="es-CL" dirty="0" smtClean="0">
                <a:solidFill>
                  <a:srgbClr val="FFFF00"/>
                </a:solidFill>
                <a:ea typeface="ＭＳ Ｐゴシック" pitchFamily="34" charset="-128"/>
              </a:rPr>
              <a:t>Mallas no alteraron sólidos solubles ni peso del fruto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s-ES" altLang="es-CL" dirty="0" smtClean="0">
                <a:solidFill>
                  <a:srgbClr val="FFFF00"/>
                </a:solidFill>
                <a:ea typeface="ＭＳ Ｐゴシック" pitchFamily="34" charset="-128"/>
              </a:rPr>
              <a:t>Mayor rendimiento sería por menor caída de frutos después de cuaja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s-ES" altLang="es-CL" dirty="0" smtClean="0">
                <a:solidFill>
                  <a:srgbClr val="FFFF00"/>
                </a:solidFill>
                <a:ea typeface="ＭＳ Ｐゴシック" pitchFamily="34" charset="-128"/>
              </a:rPr>
              <a:t>Mallas no alterarían retorno floral</a:t>
            </a:r>
          </a:p>
          <a:p>
            <a:pPr marL="609600" indent="-609600" eaLnBrk="1" hangingPunct="1">
              <a:buFontTx/>
              <a:buAutoNum type="arabicPeriod"/>
            </a:pPr>
            <a:endParaRPr lang="es-ES" altLang="es-CL" dirty="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539750" y="1196975"/>
            <a:ext cx="2376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CL" sz="4000" b="1">
                <a:solidFill>
                  <a:srgbClr val="FF0000"/>
                </a:solidFill>
                <a:latin typeface="Tahoma" pitchFamily="34" charset="0"/>
              </a:rPr>
              <a:t>Chile</a:t>
            </a:r>
          </a:p>
        </p:txBody>
      </p:sp>
    </p:spTree>
    <p:extLst>
      <p:ext uri="{BB962C8B-B14F-4D97-AF65-F5344CB8AC3E}">
        <p14:creationId xmlns:p14="http://schemas.microsoft.com/office/powerpoint/2010/main" val="2419413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59072" y="908721"/>
            <a:ext cx="10261600" cy="5544616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lnSpc>
                <a:spcPct val="80000"/>
              </a:lnSpc>
            </a:pPr>
            <a:endParaRPr lang="es-CL" altLang="es-CL" sz="900" dirty="0" smtClean="0">
              <a:solidFill>
                <a:schemeClr val="accent2"/>
              </a:solidFill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s-CL" altLang="es-CL" sz="4400" dirty="0" smtClean="0">
                <a:solidFill>
                  <a:srgbClr val="FFC000"/>
                </a:solidFill>
                <a:ea typeface="ＭＳ Ｐゴシック" pitchFamily="34" charset="-128"/>
              </a:rPr>
              <a:t>Conclusiones: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s-CL" altLang="es-CL" sz="1800" dirty="0" smtClean="0">
              <a:solidFill>
                <a:schemeClr val="hlink"/>
              </a:solidFill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s-CL" altLang="es-CL" sz="3600" dirty="0" smtClean="0">
                <a:solidFill>
                  <a:srgbClr val="FFFF00"/>
                </a:solidFill>
                <a:ea typeface="ＭＳ Ｐゴシック" pitchFamily="34" charset="-128"/>
              </a:rPr>
              <a:t>Mallas sombreadoras afectan: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CL" altLang="es-CL" sz="360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Intensidad/calidad luz: calidad &gt; efecto malla roja</a:t>
            </a:r>
          </a:p>
          <a:p>
            <a:pPr lvl="1" eaLnBrk="1" hangingPunct="1">
              <a:lnSpc>
                <a:spcPct val="80000"/>
              </a:lnSpc>
              <a:buFont typeface="Tahoma" pitchFamily="34" charset="0"/>
              <a:buNone/>
            </a:pPr>
            <a:endParaRPr lang="es-MX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Fotosíntesis: se reduce con &gt; 50% sombra</a:t>
            </a:r>
          </a:p>
          <a:p>
            <a:pPr lvl="1" eaLnBrk="1" hangingPunct="1">
              <a:lnSpc>
                <a:spcPct val="80000"/>
              </a:lnSpc>
              <a:buFont typeface="Tahoma" pitchFamily="34" charset="0"/>
              <a:buNone/>
            </a:pPr>
            <a:endParaRPr lang="es-MX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Desarrollo del follaje: grosor, estomas, ángulo</a:t>
            </a:r>
          </a:p>
          <a:p>
            <a:pPr lvl="1" eaLnBrk="1" hangingPunct="1">
              <a:lnSpc>
                <a:spcPct val="80000"/>
              </a:lnSpc>
            </a:pPr>
            <a:endParaRPr lang="es-MX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Sombra retarda crecimiento de frutos: &lt; </a:t>
            </a:r>
            <a:r>
              <a:rPr lang="es-MX" altLang="es-CL" b="1" dirty="0" err="1" smtClean="0">
                <a:solidFill>
                  <a:schemeClr val="bg1"/>
                </a:solidFill>
                <a:ea typeface="ＭＳ Ｐゴシック" pitchFamily="34" charset="-128"/>
              </a:rPr>
              <a:t>T°del</a:t>
            </a: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  aire</a:t>
            </a:r>
          </a:p>
          <a:p>
            <a:pPr lvl="1" eaLnBrk="1" hangingPunct="1">
              <a:lnSpc>
                <a:spcPct val="80000"/>
              </a:lnSpc>
            </a:pPr>
            <a:endParaRPr lang="es-MX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Rendimiento: aumento (Chile); disminución (USA)</a:t>
            </a:r>
          </a:p>
          <a:p>
            <a:pPr lvl="1" eaLnBrk="1" hangingPunct="1">
              <a:lnSpc>
                <a:spcPct val="80000"/>
              </a:lnSpc>
            </a:pPr>
            <a:endParaRPr lang="es-MX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altLang="es-CL" b="1" dirty="0" smtClean="0">
                <a:solidFill>
                  <a:schemeClr val="bg1"/>
                </a:solidFill>
                <a:ea typeface="ＭＳ Ｐゴシック" pitchFamily="34" charset="-128"/>
              </a:rPr>
              <a:t>Inducción flor: con &gt; 50% sombra &lt; inducción</a:t>
            </a:r>
            <a:endParaRPr lang="es-ES" altLang="es-CL" b="1" dirty="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492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96816" y="260350"/>
            <a:ext cx="7797018" cy="1384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>
                <a:solidFill>
                  <a:srgbClr val="FFC000"/>
                </a:solidFill>
              </a:rPr>
              <a:t>Definición</a:t>
            </a:r>
            <a:r>
              <a:rPr lang="en-US" dirty="0">
                <a:solidFill>
                  <a:srgbClr val="FFC000"/>
                </a:solidFill>
              </a:rPr>
              <a:t> de </a:t>
            </a:r>
            <a:r>
              <a:rPr lang="en-US" dirty="0" err="1" smtClean="0">
                <a:solidFill>
                  <a:srgbClr val="FFC000"/>
                </a:solidFill>
              </a:rPr>
              <a:t>Fruticultura</a:t>
            </a:r>
            <a:r>
              <a:rPr lang="en-US" dirty="0" smtClean="0">
                <a:solidFill>
                  <a:srgbClr val="FFC000"/>
                </a:solidFill>
              </a:rPr>
              <a:t> (</a:t>
            </a:r>
            <a:r>
              <a:rPr lang="en-US" dirty="0" err="1" smtClean="0">
                <a:solidFill>
                  <a:srgbClr val="FFC000"/>
                </a:solidFill>
              </a:rPr>
              <a:t>arandanicultura</a:t>
            </a:r>
            <a:r>
              <a:rPr lang="en-US" dirty="0" smtClean="0">
                <a:solidFill>
                  <a:srgbClr val="FFC000"/>
                </a:solidFill>
              </a:rPr>
              <a:t>):</a:t>
            </a:r>
            <a:endParaRPr lang="es-ES" dirty="0">
              <a:solidFill>
                <a:srgbClr val="FFC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549" y="1855788"/>
            <a:ext cx="7952891" cy="4237508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None/>
              <a:defRPr/>
            </a:pPr>
            <a:r>
              <a:rPr lang="en-US" b="1" dirty="0"/>
              <a:t>   </a:t>
            </a:r>
            <a:r>
              <a:rPr lang="en-US" b="1" dirty="0" err="1">
                <a:solidFill>
                  <a:srgbClr val="FFFF00"/>
                </a:solidFill>
              </a:rPr>
              <a:t>Actividad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Humana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(1)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destinada</a:t>
            </a:r>
            <a:r>
              <a:rPr lang="en-US" dirty="0">
                <a:solidFill>
                  <a:schemeClr val="bg1"/>
                </a:solidFill>
              </a:rPr>
              <a:t> a</a:t>
            </a:r>
            <a:r>
              <a:rPr lang="en-US" dirty="0">
                <a:solidFill>
                  <a:srgbClr val="FFFF00"/>
                </a:solidFill>
              </a:rPr>
              <a:t> 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FontTx/>
              <a:buNone/>
              <a:defRPr/>
            </a:pPr>
            <a:r>
              <a:rPr lang="en-US" sz="3800" b="1" dirty="0">
                <a:solidFill>
                  <a:srgbClr val="FFFF00"/>
                </a:solidFill>
              </a:rPr>
              <a:t> </a:t>
            </a:r>
            <a:r>
              <a:rPr lang="en-US" sz="3800" b="1" dirty="0" smtClean="0">
                <a:solidFill>
                  <a:srgbClr val="FFFF00"/>
                </a:solidFill>
              </a:rPr>
              <a:t>  </a:t>
            </a:r>
            <a:r>
              <a:rPr lang="en-US" sz="3800" b="1" dirty="0" err="1" smtClean="0">
                <a:solidFill>
                  <a:schemeClr val="accent6"/>
                </a:solidFill>
              </a:rPr>
              <a:t>minimizar</a:t>
            </a:r>
            <a:r>
              <a:rPr lang="en-US" sz="3800" b="1" dirty="0" smtClean="0">
                <a:solidFill>
                  <a:schemeClr val="accent6"/>
                </a:solidFill>
              </a:rPr>
              <a:t> </a:t>
            </a:r>
            <a:r>
              <a:rPr lang="en-US" sz="3800" b="1" dirty="0" err="1">
                <a:solidFill>
                  <a:schemeClr val="accent6"/>
                </a:solidFill>
              </a:rPr>
              <a:t>condiciones</a:t>
            </a:r>
            <a:r>
              <a:rPr lang="en-US" sz="3800" dirty="0">
                <a:solidFill>
                  <a:schemeClr val="accent6"/>
                </a:solidFill>
              </a:rPr>
              <a:t> </a:t>
            </a:r>
            <a:r>
              <a:rPr lang="en-US" sz="3800" b="1" dirty="0">
                <a:solidFill>
                  <a:schemeClr val="accent6"/>
                </a:solidFill>
              </a:rPr>
              <a:t>de</a:t>
            </a:r>
            <a:r>
              <a:rPr lang="en-US" sz="3800" dirty="0">
                <a:solidFill>
                  <a:schemeClr val="accent6"/>
                </a:solidFill>
              </a:rPr>
              <a:t> </a:t>
            </a:r>
            <a:r>
              <a:rPr lang="en-US" sz="3800" b="1" dirty="0" err="1">
                <a:solidFill>
                  <a:schemeClr val="accent6"/>
                </a:solidFill>
              </a:rPr>
              <a:t>estrés</a:t>
            </a:r>
            <a:r>
              <a:rPr lang="en-US" sz="3800" b="1" dirty="0">
                <a:solidFill>
                  <a:schemeClr val="accent6"/>
                </a:solidFill>
              </a:rPr>
              <a:t> (2)</a:t>
            </a:r>
            <a:endParaRPr lang="en-US" sz="3800" dirty="0">
              <a:solidFill>
                <a:schemeClr val="accent6"/>
              </a:solidFill>
            </a:endParaRPr>
          </a:p>
          <a:p>
            <a:pPr>
              <a:buFontTx/>
              <a:buNone/>
              <a:defRPr/>
            </a:pPr>
            <a:r>
              <a:rPr lang="en-US" dirty="0">
                <a:solidFill>
                  <a:srgbClr val="FFFF00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plantas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perennes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cultivadas</a:t>
            </a:r>
            <a:r>
              <a:rPr lang="en-US" b="1" dirty="0">
                <a:solidFill>
                  <a:srgbClr val="FFFF00"/>
                </a:solidFill>
              </a:rPr>
              <a:t> (3</a:t>
            </a:r>
            <a:r>
              <a:rPr lang="en-US" b="1" dirty="0" smtClean="0">
                <a:solidFill>
                  <a:srgbClr val="FFFF00"/>
                </a:solidFill>
              </a:rPr>
              <a:t>) 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 fin </a:t>
            </a:r>
            <a:r>
              <a:rPr lang="en-US" dirty="0">
                <a:solidFill>
                  <a:schemeClr val="bg1"/>
                </a:solidFill>
              </a:rPr>
              <a:t>que </a:t>
            </a:r>
            <a:r>
              <a:rPr lang="en-US" dirty="0" err="1">
                <a:solidFill>
                  <a:schemeClr val="bg1"/>
                </a:solidFill>
              </a:rPr>
              <a:t>ellas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puedan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acercarse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su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máximo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potencial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genético</a:t>
            </a:r>
            <a:r>
              <a:rPr lang="en-US" b="1" dirty="0">
                <a:solidFill>
                  <a:srgbClr val="FFFF00"/>
                </a:solidFill>
              </a:rPr>
              <a:t> para </a:t>
            </a:r>
            <a:r>
              <a:rPr lang="en-US" b="1" dirty="0" err="1">
                <a:solidFill>
                  <a:srgbClr val="FFFF00"/>
                </a:solidFill>
              </a:rPr>
              <a:t>transformar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energía</a:t>
            </a:r>
            <a:r>
              <a:rPr lang="en-US" b="1" dirty="0">
                <a:solidFill>
                  <a:srgbClr val="FFFF00"/>
                </a:solidFill>
              </a:rPr>
              <a:t> solar (4)</a:t>
            </a:r>
          </a:p>
          <a:p>
            <a:pPr>
              <a:buFontTx/>
              <a:buNone/>
              <a:defRPr/>
            </a:pPr>
            <a:r>
              <a:rPr lang="en-US" b="1" dirty="0">
                <a:solidFill>
                  <a:srgbClr val="FFFF00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la </a:t>
            </a:r>
            <a:r>
              <a:rPr lang="en-US" b="1" dirty="0" err="1">
                <a:solidFill>
                  <a:srgbClr val="FFFF00"/>
                </a:solidFill>
              </a:rPr>
              <a:t>producción</a:t>
            </a:r>
            <a:r>
              <a:rPr lang="en-US" b="1" dirty="0">
                <a:solidFill>
                  <a:srgbClr val="FFFF00"/>
                </a:solidFill>
              </a:rPr>
              <a:t> de </a:t>
            </a:r>
            <a:r>
              <a:rPr lang="en-US" b="1" dirty="0" err="1">
                <a:solidFill>
                  <a:srgbClr val="FFFF00"/>
                </a:solidFill>
              </a:rPr>
              <a:t>fruta</a:t>
            </a:r>
            <a:r>
              <a:rPr lang="en-US" b="1" dirty="0">
                <a:solidFill>
                  <a:srgbClr val="FFFF00"/>
                </a:solidFill>
              </a:rPr>
              <a:t> (5</a:t>
            </a:r>
            <a:r>
              <a:rPr lang="en-US" b="1" dirty="0" smtClean="0">
                <a:solidFill>
                  <a:srgbClr val="FFFF00"/>
                </a:solidFill>
              </a:rPr>
              <a:t>)</a:t>
            </a:r>
          </a:p>
          <a:p>
            <a:pPr>
              <a:buFontTx/>
              <a:buNone/>
              <a:defRPr/>
            </a:pPr>
            <a:endParaRPr lang="en-US" b="1" dirty="0">
              <a:solidFill>
                <a:srgbClr val="FFFF00"/>
              </a:solidFill>
            </a:endParaRPr>
          </a:p>
          <a:p>
            <a:pPr>
              <a:buFontTx/>
              <a:buNone/>
              <a:defRPr/>
            </a:pPr>
            <a:r>
              <a:rPr lang="en-US" b="1" dirty="0" smtClean="0">
                <a:solidFill>
                  <a:srgbClr val="FFFF00"/>
                </a:solidFill>
              </a:rPr>
              <a:t>Nota: ese “</a:t>
            </a:r>
            <a:r>
              <a:rPr lang="en-US" b="1" dirty="0" err="1" smtClean="0">
                <a:solidFill>
                  <a:srgbClr val="FFFF00"/>
                </a:solidFill>
              </a:rPr>
              <a:t>minimizar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condiciones</a:t>
            </a:r>
            <a:r>
              <a:rPr lang="en-US" b="1" dirty="0" smtClean="0">
                <a:solidFill>
                  <a:srgbClr val="FFFF00"/>
                </a:solidFill>
              </a:rPr>
              <a:t> de </a:t>
            </a:r>
            <a:r>
              <a:rPr lang="en-US" b="1" dirty="0" err="1" smtClean="0">
                <a:solidFill>
                  <a:srgbClr val="FFFF00"/>
                </a:solidFill>
              </a:rPr>
              <a:t>estrés</a:t>
            </a:r>
            <a:r>
              <a:rPr lang="en-US" b="1" dirty="0" smtClean="0">
                <a:solidFill>
                  <a:srgbClr val="FFFF00"/>
                </a:solidFill>
              </a:rPr>
              <a:t>” </a:t>
            </a:r>
            <a:r>
              <a:rPr lang="en-US" b="1" dirty="0" err="1" smtClean="0">
                <a:solidFill>
                  <a:srgbClr val="FFFF00"/>
                </a:solidFill>
              </a:rPr>
              <a:t>depende</a:t>
            </a:r>
            <a:r>
              <a:rPr lang="en-US" b="1" dirty="0" smtClean="0">
                <a:solidFill>
                  <a:srgbClr val="FFFF00"/>
                </a:solidFill>
              </a:rPr>
              <a:t> en parte de la </a:t>
            </a:r>
            <a:r>
              <a:rPr lang="en-US" b="1" dirty="0" err="1" smtClean="0">
                <a:solidFill>
                  <a:srgbClr val="FFFF00"/>
                </a:solidFill>
              </a:rPr>
              <a:t>elección</a:t>
            </a:r>
            <a:r>
              <a:rPr lang="en-US" b="1" dirty="0" smtClean="0">
                <a:solidFill>
                  <a:srgbClr val="FFFF00"/>
                </a:solidFill>
              </a:rPr>
              <a:t> del </a:t>
            </a:r>
            <a:r>
              <a:rPr lang="en-US" b="1" dirty="0" err="1" smtClean="0">
                <a:solidFill>
                  <a:srgbClr val="FFFF00"/>
                </a:solidFill>
              </a:rPr>
              <a:t>sitio</a:t>
            </a:r>
            <a:r>
              <a:rPr lang="en-US" b="1" dirty="0" smtClean="0">
                <a:solidFill>
                  <a:srgbClr val="FFFF00"/>
                </a:solidFill>
              </a:rPr>
              <a:t> a plantar, de la(s) </a:t>
            </a:r>
            <a:r>
              <a:rPr lang="en-US" b="1" dirty="0" err="1" smtClean="0">
                <a:solidFill>
                  <a:srgbClr val="FFFF00"/>
                </a:solidFill>
              </a:rPr>
              <a:t>variedad</a:t>
            </a:r>
            <a:r>
              <a:rPr lang="en-US" b="1" dirty="0" smtClean="0">
                <a:solidFill>
                  <a:srgbClr val="FFFF00"/>
                </a:solidFill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</a:rPr>
              <a:t>es</a:t>
            </a:r>
            <a:r>
              <a:rPr lang="en-US" b="1" dirty="0" smtClean="0">
                <a:solidFill>
                  <a:srgbClr val="FFFF00"/>
                </a:solidFill>
              </a:rPr>
              <a:t>) </a:t>
            </a:r>
            <a:r>
              <a:rPr lang="en-US" b="1" dirty="0" err="1" smtClean="0">
                <a:solidFill>
                  <a:srgbClr val="FFFF00"/>
                </a:solidFill>
              </a:rPr>
              <a:t>elegida</a:t>
            </a:r>
            <a:r>
              <a:rPr lang="en-US" b="1" dirty="0" smtClean="0">
                <a:solidFill>
                  <a:srgbClr val="FFFF00"/>
                </a:solidFill>
              </a:rPr>
              <a:t>(s) y de los </a:t>
            </a:r>
            <a:r>
              <a:rPr lang="en-US" b="1" dirty="0" err="1" smtClean="0">
                <a:solidFill>
                  <a:srgbClr val="FFFF00"/>
                </a:solidFill>
              </a:rPr>
              <a:t>manejos</a:t>
            </a:r>
            <a:r>
              <a:rPr lang="en-US" b="1" dirty="0" smtClean="0">
                <a:solidFill>
                  <a:srgbClr val="FFFF00"/>
                </a:solidFill>
              </a:rPr>
              <a:t> en el </a:t>
            </a:r>
            <a:r>
              <a:rPr lang="en-US" b="1" dirty="0" err="1" smtClean="0">
                <a:solidFill>
                  <a:srgbClr val="FFFF00"/>
                </a:solidFill>
              </a:rPr>
              <a:t>huerto</a:t>
            </a:r>
            <a:r>
              <a:rPr lang="en-US" b="1" dirty="0" smtClean="0">
                <a:solidFill>
                  <a:srgbClr val="FFFF00"/>
                </a:solidFill>
              </a:rPr>
              <a:t> para </a:t>
            </a:r>
            <a:r>
              <a:rPr lang="en-US" b="1" dirty="0" err="1" smtClean="0">
                <a:solidFill>
                  <a:srgbClr val="FFFF00"/>
                </a:solidFill>
              </a:rPr>
              <a:t>evitar</a:t>
            </a:r>
            <a:r>
              <a:rPr lang="en-US" b="1" dirty="0" smtClean="0">
                <a:solidFill>
                  <a:srgbClr val="FFFF00"/>
                </a:solidFill>
              </a:rPr>
              <a:t> que se </a:t>
            </a:r>
            <a:r>
              <a:rPr lang="en-US" b="1" dirty="0" err="1" smtClean="0">
                <a:solidFill>
                  <a:srgbClr val="FFFF00"/>
                </a:solidFill>
              </a:rPr>
              <a:t>produzca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estrés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es-E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6138951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58" y="2708920"/>
            <a:ext cx="439074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2339752" y="2077764"/>
            <a:ext cx="792088" cy="6311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1 CuadroTexto"/>
          <p:cNvSpPr txBox="1"/>
          <p:nvPr/>
        </p:nvSpPr>
        <p:spPr>
          <a:xfrm>
            <a:off x="107503" y="5157192"/>
            <a:ext cx="4466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>
                <a:solidFill>
                  <a:srgbClr val="FFFF00"/>
                </a:solidFill>
              </a:rPr>
              <a:t>Que queremos mostrar aquí?</a:t>
            </a:r>
            <a:endParaRPr lang="es-CL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7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1508720"/>
            <a:ext cx="66484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23528" y="40466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Almería (España): 30.000 </a:t>
            </a:r>
            <a:r>
              <a:rPr lang="es-CL" sz="3200" dirty="0" err="1" smtClean="0">
                <a:solidFill>
                  <a:srgbClr val="FFC000"/>
                </a:solidFill>
              </a:rPr>
              <a:t>há</a:t>
            </a:r>
            <a:r>
              <a:rPr lang="es-CL" sz="3200" dirty="0" smtClean="0">
                <a:solidFill>
                  <a:srgbClr val="FFC000"/>
                </a:solidFill>
              </a:rPr>
              <a:t> bajo plástico (2015)</a:t>
            </a:r>
            <a:endParaRPr lang="es-CL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1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Túneles: ventajas y desventajas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1560" y="980728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 smtClean="0">
                <a:solidFill>
                  <a:srgbClr val="FFFF00"/>
                </a:solidFill>
              </a:rPr>
              <a:t>VENTAJAS</a:t>
            </a:r>
            <a:endParaRPr lang="es-CL" sz="32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1.Extiende </a:t>
            </a:r>
            <a:r>
              <a:rPr lang="en-US" sz="2800" dirty="0" err="1" smtClean="0">
                <a:solidFill>
                  <a:schemeClr val="bg1"/>
                </a:solidFill>
              </a:rPr>
              <a:t>disponibilidad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fruta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en-US" sz="2800" dirty="0" err="1" smtClean="0">
                <a:solidFill>
                  <a:schemeClr val="bg1"/>
                </a:solidFill>
              </a:rPr>
              <a:t>provee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volumenes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predecibles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fruta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cuando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los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precios</a:t>
            </a:r>
            <a:r>
              <a:rPr lang="en-US" sz="2800" dirty="0" smtClean="0">
                <a:solidFill>
                  <a:schemeClr val="bg1"/>
                </a:solidFill>
              </a:rPr>
              <a:t> son altos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2. </a:t>
            </a:r>
            <a:r>
              <a:rPr lang="en-US" sz="2800" dirty="0" smtClean="0">
                <a:solidFill>
                  <a:srgbClr val="FFFF00"/>
                </a:solidFill>
              </a:rPr>
              <a:t>Mayor </a:t>
            </a:r>
            <a:r>
              <a:rPr lang="en-US" sz="2800" dirty="0" err="1" smtClean="0">
                <a:solidFill>
                  <a:srgbClr val="FFFF00"/>
                </a:solidFill>
              </a:rPr>
              <a:t>cantidad</a:t>
            </a:r>
            <a:r>
              <a:rPr lang="en-US" sz="2800" dirty="0" smtClean="0">
                <a:solidFill>
                  <a:srgbClr val="FFFF00"/>
                </a:solidFill>
              </a:rPr>
              <a:t> (</a:t>
            </a:r>
            <a:r>
              <a:rPr lang="en-US" sz="2800" dirty="0" err="1" smtClean="0">
                <a:solidFill>
                  <a:srgbClr val="FFFF00"/>
                </a:solidFill>
              </a:rPr>
              <a:t>rendimiento</a:t>
            </a:r>
            <a:r>
              <a:rPr lang="en-US" sz="2800" dirty="0" smtClean="0">
                <a:solidFill>
                  <a:srgbClr val="FFFF00"/>
                </a:solidFill>
              </a:rPr>
              <a:t>) </a:t>
            </a:r>
            <a:r>
              <a:rPr lang="en-US" sz="2800" dirty="0" smtClean="0">
                <a:solidFill>
                  <a:schemeClr val="bg1"/>
                </a:solidFill>
              </a:rPr>
              <a:t>y </a:t>
            </a:r>
            <a:r>
              <a:rPr lang="en-US" sz="2800" dirty="0" err="1" smtClean="0">
                <a:solidFill>
                  <a:schemeClr val="bg1"/>
                </a:solidFill>
              </a:rPr>
              <a:t>calidad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de </a:t>
            </a:r>
            <a:r>
              <a:rPr lang="en-US" sz="2800" dirty="0" err="1" smtClean="0">
                <a:solidFill>
                  <a:srgbClr val="FFFF00"/>
                </a:solidFill>
              </a:rPr>
              <a:t>fruta</a:t>
            </a:r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3. Agua: </a:t>
            </a:r>
            <a:r>
              <a:rPr lang="en-US" sz="2800" dirty="0" err="1" smtClean="0">
                <a:solidFill>
                  <a:schemeClr val="bg1"/>
                </a:solidFill>
              </a:rPr>
              <a:t>Plantas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en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túneles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usan</a:t>
            </a:r>
            <a:r>
              <a:rPr lang="en-US" sz="2800" dirty="0" smtClean="0">
                <a:solidFill>
                  <a:schemeClr val="bg1"/>
                </a:solidFill>
              </a:rPr>
              <a:t> 1/6 del </a:t>
            </a:r>
            <a:r>
              <a:rPr lang="en-US" sz="2800" dirty="0" err="1" smtClean="0">
                <a:solidFill>
                  <a:schemeClr val="bg1"/>
                </a:solidFill>
              </a:rPr>
              <a:t>agua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aquellas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en</a:t>
            </a:r>
            <a:r>
              <a:rPr lang="en-US" sz="2800" dirty="0" smtClean="0">
                <a:solidFill>
                  <a:schemeClr val="bg1"/>
                </a:solidFill>
              </a:rPr>
              <a:t> campo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3. </a:t>
            </a:r>
            <a:r>
              <a:rPr lang="en-US" sz="2800" dirty="0" err="1" smtClean="0">
                <a:solidFill>
                  <a:schemeClr val="bg1"/>
                </a:solidFill>
              </a:rPr>
              <a:t>Impide</a:t>
            </a:r>
            <a:r>
              <a:rPr lang="en-US" sz="2800" dirty="0" smtClean="0">
                <a:solidFill>
                  <a:schemeClr val="bg1"/>
                </a:solidFill>
              </a:rPr>
              <a:t> o reduce </a:t>
            </a:r>
            <a:r>
              <a:rPr lang="en-US" sz="2800" dirty="0" err="1" smtClean="0">
                <a:solidFill>
                  <a:schemeClr val="bg1"/>
                </a:solidFill>
              </a:rPr>
              <a:t>algunas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plagas</a:t>
            </a:r>
            <a:r>
              <a:rPr lang="en-US" sz="2800" dirty="0" smtClean="0">
                <a:solidFill>
                  <a:schemeClr val="bg1"/>
                </a:solidFill>
              </a:rPr>
              <a:t> y </a:t>
            </a:r>
            <a:r>
              <a:rPr lang="en-US" sz="2800" dirty="0" err="1" smtClean="0">
                <a:solidFill>
                  <a:schemeClr val="bg1"/>
                </a:solidFill>
              </a:rPr>
              <a:t>enfermedades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  <a:p>
            <a:endParaRPr lang="en-US" sz="2000" dirty="0" smtClean="0"/>
          </a:p>
          <a:p>
            <a:r>
              <a:rPr lang="es-CL" sz="3200" dirty="0" smtClean="0">
                <a:solidFill>
                  <a:srgbClr val="FFFF00"/>
                </a:solidFill>
              </a:rPr>
              <a:t>DESVENTAJAS</a:t>
            </a:r>
          </a:p>
          <a:p>
            <a:r>
              <a:rPr lang="es-CL" sz="2800" dirty="0" smtClean="0">
                <a:solidFill>
                  <a:schemeClr val="bg1"/>
                </a:solidFill>
              </a:rPr>
              <a:t>1. Mayor costo inicial</a:t>
            </a:r>
          </a:p>
          <a:p>
            <a:r>
              <a:rPr lang="es-CL" sz="2800" dirty="0" smtClean="0">
                <a:solidFill>
                  <a:schemeClr val="bg1"/>
                </a:solidFill>
              </a:rPr>
              <a:t>2. Mayor costo de manejo: </a:t>
            </a:r>
            <a:r>
              <a:rPr lang="en-US" sz="2800" dirty="0" err="1" smtClean="0">
                <a:solidFill>
                  <a:schemeClr val="bg1"/>
                </a:solidFill>
              </a:rPr>
              <a:t>instalar</a:t>
            </a:r>
            <a:r>
              <a:rPr lang="en-US" sz="2800" dirty="0" smtClean="0">
                <a:solidFill>
                  <a:schemeClr val="bg1"/>
                </a:solidFill>
              </a:rPr>
              <a:t>/remover </a:t>
            </a:r>
            <a:r>
              <a:rPr lang="en-US" sz="2800" dirty="0" err="1" smtClean="0">
                <a:solidFill>
                  <a:schemeClr val="bg1"/>
                </a:solidFill>
              </a:rPr>
              <a:t>plástico</a:t>
            </a:r>
            <a:r>
              <a:rPr lang="en-US" sz="2800" dirty="0" smtClean="0">
                <a:solidFill>
                  <a:schemeClr val="bg1"/>
                </a:solidFill>
              </a:rPr>
              <a:t>;   </a:t>
            </a:r>
            <a:r>
              <a:rPr lang="en-US" sz="2800" dirty="0" err="1" smtClean="0">
                <a:solidFill>
                  <a:schemeClr val="bg1"/>
                </a:solidFill>
              </a:rPr>
              <a:t>ventilar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túneles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3. </a:t>
            </a:r>
            <a:r>
              <a:rPr lang="en-US" sz="2800" dirty="0" err="1" smtClean="0">
                <a:solidFill>
                  <a:schemeClr val="bg1"/>
                </a:solidFill>
              </a:rPr>
              <a:t>Puede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dañarse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por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inclemencias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climáticas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</a:rPr>
              <a:t>viento</a:t>
            </a:r>
            <a:endParaRPr lang="es-C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248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262063"/>
            <a:ext cx="88011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2189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03619"/>
            <a:ext cx="2952328" cy="221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296" y="2036254"/>
            <a:ext cx="2913112" cy="218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539552" y="-243408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dirty="0"/>
          </a:p>
          <a:p>
            <a:endParaRPr lang="es-CL" dirty="0"/>
          </a:p>
          <a:p>
            <a:r>
              <a:rPr lang="en-US" dirty="0"/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Túneles</a:t>
            </a:r>
            <a:r>
              <a:rPr lang="en-US" sz="2400" dirty="0" smtClean="0">
                <a:solidFill>
                  <a:srgbClr val="FFC000"/>
                </a:solidFill>
              </a:rPr>
              <a:t>: </a:t>
            </a:r>
            <a:r>
              <a:rPr lang="en-US" sz="2400" dirty="0" err="1" smtClean="0">
                <a:solidFill>
                  <a:srgbClr val="FFC000"/>
                </a:solidFill>
              </a:rPr>
              <a:t>estructuras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cubiertas</a:t>
            </a:r>
            <a:r>
              <a:rPr lang="en-US" sz="2400" dirty="0" smtClean="0">
                <a:solidFill>
                  <a:srgbClr val="FFC000"/>
                </a:solidFill>
              </a:rPr>
              <a:t> con </a:t>
            </a:r>
            <a:r>
              <a:rPr lang="en-US" sz="2400" dirty="0" err="1" smtClean="0">
                <a:solidFill>
                  <a:srgbClr val="FFC000"/>
                </a:solidFill>
              </a:rPr>
              <a:t>plástico</a:t>
            </a:r>
            <a:r>
              <a:rPr lang="en-US" sz="2400" dirty="0" smtClean="0">
                <a:solidFill>
                  <a:srgbClr val="FFC000"/>
                </a:solidFill>
              </a:rPr>
              <a:t> que </a:t>
            </a:r>
            <a:r>
              <a:rPr lang="en-US" sz="2400" dirty="0" err="1" smtClean="0">
                <a:solidFill>
                  <a:srgbClr val="FFC000"/>
                </a:solidFill>
              </a:rPr>
              <a:t>generalmente</a:t>
            </a:r>
            <a:r>
              <a:rPr lang="en-US" sz="2400" dirty="0" smtClean="0">
                <a:solidFill>
                  <a:srgbClr val="FFC000"/>
                </a:solidFill>
              </a:rPr>
              <a:t> no </a:t>
            </a:r>
            <a:r>
              <a:rPr lang="en-US" sz="2400" dirty="0" err="1" smtClean="0">
                <a:solidFill>
                  <a:srgbClr val="FFC000"/>
                </a:solidFill>
              </a:rPr>
              <a:t>tienen</a:t>
            </a:r>
            <a:r>
              <a:rPr lang="en-US" sz="2400" dirty="0" smtClean="0">
                <a:solidFill>
                  <a:srgbClr val="FFC000"/>
                </a:solidFill>
              </a:rPr>
              <a:t> con </a:t>
            </a:r>
            <a:r>
              <a:rPr lang="en-US" sz="2400" dirty="0" err="1" smtClean="0">
                <a:solidFill>
                  <a:srgbClr val="FFC000"/>
                </a:solidFill>
              </a:rPr>
              <a:t>aporte</a:t>
            </a:r>
            <a:r>
              <a:rPr lang="en-US" sz="2400" dirty="0" smtClean="0">
                <a:solidFill>
                  <a:srgbClr val="FFC000"/>
                </a:solidFill>
              </a:rPr>
              <a:t> extra de </a:t>
            </a:r>
            <a:r>
              <a:rPr lang="en-US" sz="2400" dirty="0" err="1" smtClean="0">
                <a:solidFill>
                  <a:srgbClr val="FFC000"/>
                </a:solidFill>
              </a:rPr>
              <a:t>energía</a:t>
            </a:r>
            <a:r>
              <a:rPr lang="en-US" sz="2400" dirty="0" smtClean="0">
                <a:solidFill>
                  <a:srgbClr val="FFC000"/>
                </a:solidFill>
              </a:rPr>
              <a:t>, </a:t>
            </a:r>
            <a:r>
              <a:rPr lang="en-US" sz="2400" dirty="0" err="1" smtClean="0">
                <a:solidFill>
                  <a:srgbClr val="FFC000"/>
                </a:solidFill>
              </a:rPr>
              <a:t>Pueden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ser</a:t>
            </a:r>
            <a:r>
              <a:rPr lang="en-US" sz="2400" dirty="0" smtClean="0">
                <a:solidFill>
                  <a:srgbClr val="FFC000"/>
                </a:solidFill>
              </a:rPr>
              <a:t>: </a:t>
            </a:r>
          </a:p>
          <a:p>
            <a:endParaRPr lang="en-US" sz="2000" dirty="0" smtClean="0">
              <a:solidFill>
                <a:srgbClr val="FFC000"/>
              </a:solidFill>
            </a:endParaRPr>
          </a:p>
          <a:p>
            <a:r>
              <a:rPr lang="en-US" sz="2400" dirty="0" smtClean="0">
                <a:solidFill>
                  <a:srgbClr val="FFC000"/>
                </a:solidFill>
              </a:rPr>
              <a:t>1</a:t>
            </a:r>
            <a:r>
              <a:rPr lang="en-US" sz="2400" dirty="0">
                <a:solidFill>
                  <a:srgbClr val="FFC000"/>
                </a:solidFill>
              </a:rPr>
              <a:t>. </a:t>
            </a:r>
            <a:r>
              <a:rPr lang="en-US" sz="2400" dirty="0" err="1" smtClean="0">
                <a:solidFill>
                  <a:srgbClr val="FFC000"/>
                </a:solidFill>
              </a:rPr>
              <a:t>Túneles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individuales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endParaRPr lang="es-CL" sz="2400" dirty="0">
              <a:solidFill>
                <a:srgbClr val="FFC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4979243"/>
            <a:ext cx="55816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4275601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>
                <a:solidFill>
                  <a:srgbClr val="FFC000"/>
                </a:solidFill>
              </a:rPr>
              <a:t>2.- Estructuras múltiples</a:t>
            </a:r>
            <a:endParaRPr lang="es-CL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854" y="44624"/>
            <a:ext cx="558165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998" y="3645024"/>
            <a:ext cx="508251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3 Imagen" descr="C:\Users\Usuario\Downloads\Mallas vista aere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08921"/>
            <a:ext cx="4608512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681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55816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7" y="2348880"/>
            <a:ext cx="55721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429000"/>
            <a:ext cx="432048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652120" y="188640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rgbClr val="FFFF00"/>
                </a:solidFill>
              </a:rPr>
              <a:t>Estructura </a:t>
            </a:r>
            <a:r>
              <a:rPr lang="es-CL" sz="2400" b="1" dirty="0">
                <a:solidFill>
                  <a:srgbClr val="FFFF00"/>
                </a:solidFill>
              </a:rPr>
              <a:t>de bambú: China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5905178" y="1959223"/>
            <a:ext cx="3491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FFFF00"/>
                </a:solidFill>
              </a:rPr>
              <a:t>Control </a:t>
            </a:r>
            <a:r>
              <a:rPr lang="es-CL" sz="2400" b="1" dirty="0" smtClean="0">
                <a:solidFill>
                  <a:srgbClr val="FFFF00"/>
                </a:solidFill>
              </a:rPr>
              <a:t> </a:t>
            </a:r>
            <a:r>
              <a:rPr lang="es-CL" sz="2400" b="1" dirty="0">
                <a:solidFill>
                  <a:srgbClr val="FFFF00"/>
                </a:solidFill>
              </a:rPr>
              <a:t>ventilación: USA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572000" y="5949280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rgbClr val="FFFF00"/>
                </a:solidFill>
              </a:rPr>
              <a:t>Fresas bajo túneles y con </a:t>
            </a:r>
            <a:r>
              <a:rPr lang="es-CL" sz="2400" b="1" dirty="0" err="1" smtClean="0">
                <a:solidFill>
                  <a:srgbClr val="FFFF00"/>
                </a:solidFill>
              </a:rPr>
              <a:t>mulch</a:t>
            </a:r>
            <a:r>
              <a:rPr lang="es-CL" sz="2400" b="1" dirty="0" smtClean="0">
                <a:solidFill>
                  <a:srgbClr val="FFFF00"/>
                </a:solidFill>
              </a:rPr>
              <a:t> plástico: España</a:t>
            </a:r>
            <a:endParaRPr lang="es-CL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8064" y="332656"/>
            <a:ext cx="4122356" cy="1012974"/>
          </a:xfrm>
        </p:spPr>
        <p:txBody>
          <a:bodyPr>
            <a:noAutofit/>
          </a:bodyPr>
          <a:lstStyle/>
          <a:p>
            <a:r>
              <a:rPr lang="es-CL" sz="240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/>
            </a:r>
            <a:br>
              <a:rPr lang="es-CL" sz="240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</a:b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Cerezos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en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túneles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con las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laterales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, el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techo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y las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puertas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automatizadas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Costo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&gt; US$200.000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por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hectarea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. </a:t>
            </a:r>
            <a:endParaRPr lang="es-CL" sz="2400" dirty="0">
              <a:solidFill>
                <a:srgbClr val="FFFF00"/>
              </a:solidFill>
              <a:latin typeface="Arial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4781"/>
            <a:ext cx="5161281" cy="302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33" y="3356992"/>
            <a:ext cx="4584171" cy="343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46389"/>
            <a:ext cx="3109913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4401686"/>
            <a:ext cx="48965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3600" dirty="0">
              <a:solidFill>
                <a:srgbClr val="000000"/>
              </a:solidFill>
              <a:latin typeface="Arial"/>
            </a:endParaRPr>
          </a:p>
          <a:p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Arándanos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de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bajo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requerimiento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de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frío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en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España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Objetivos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: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cosecha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más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temprana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y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protección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 contra </a:t>
            </a:r>
            <a:r>
              <a:rPr lang="en-US" sz="2400" dirty="0" err="1" smtClean="0">
                <a:solidFill>
                  <a:srgbClr val="FFFF00"/>
                </a:solidFill>
                <a:latin typeface="Arial"/>
              </a:rPr>
              <a:t>granizos</a:t>
            </a:r>
            <a:r>
              <a:rPr lang="en-US" sz="2400" dirty="0" smtClean="0">
                <a:solidFill>
                  <a:srgbClr val="FFFF00"/>
                </a:solidFill>
                <a:latin typeface="Arial"/>
              </a:rPr>
              <a:t>. </a:t>
            </a:r>
            <a:endParaRPr lang="es-CL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6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910850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3362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Características de los túneles: cambios ambientales para las plantas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95536" y="1556792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dirty="0"/>
          </a:p>
          <a:p>
            <a:r>
              <a:rPr lang="es-CL" sz="3600" b="1" dirty="0" smtClean="0">
                <a:solidFill>
                  <a:srgbClr val="FFFF00"/>
                </a:solidFill>
              </a:rPr>
              <a:t>1.</a:t>
            </a:r>
            <a:r>
              <a:rPr lang="es-CL" sz="3600" b="1" dirty="0" smtClean="0">
                <a:solidFill>
                  <a:schemeClr val="bg1"/>
                </a:solidFill>
              </a:rPr>
              <a:t> </a:t>
            </a:r>
            <a:r>
              <a:rPr lang="es-CL" sz="3600" b="1" dirty="0" smtClean="0">
                <a:solidFill>
                  <a:srgbClr val="FFFF00"/>
                </a:solidFill>
              </a:rPr>
              <a:t>Temperaturas más altas </a:t>
            </a:r>
            <a:endParaRPr lang="es-CL" sz="3600" b="1" dirty="0">
              <a:solidFill>
                <a:srgbClr val="FFFF00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2. </a:t>
            </a:r>
            <a:r>
              <a:rPr lang="en-US" sz="3600" dirty="0" err="1" smtClean="0">
                <a:solidFill>
                  <a:schemeClr val="bg1"/>
                </a:solidFill>
              </a:rPr>
              <a:t>Protegidos</a:t>
            </a:r>
            <a:r>
              <a:rPr lang="en-US" sz="3600" dirty="0" smtClean="0">
                <a:solidFill>
                  <a:schemeClr val="bg1"/>
                </a:solidFill>
              </a:rPr>
              <a:t> de la </a:t>
            </a:r>
            <a:r>
              <a:rPr lang="en-US" sz="3600" dirty="0" err="1" smtClean="0">
                <a:solidFill>
                  <a:schemeClr val="bg1"/>
                </a:solidFill>
              </a:rPr>
              <a:t>lluvia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3. A </a:t>
            </a:r>
            <a:r>
              <a:rPr lang="en-US" sz="3600" dirty="0" err="1" smtClean="0">
                <a:solidFill>
                  <a:schemeClr val="bg1"/>
                </a:solidFill>
              </a:rPr>
              <a:t>veces</a:t>
            </a:r>
            <a:r>
              <a:rPr lang="en-US" sz="3600" dirty="0" smtClean="0">
                <a:solidFill>
                  <a:schemeClr val="bg1"/>
                </a:solidFill>
              </a:rPr>
              <a:t> hay mayor </a:t>
            </a:r>
            <a:r>
              <a:rPr lang="en-US" sz="3600" dirty="0" err="1" smtClean="0">
                <a:solidFill>
                  <a:schemeClr val="bg1"/>
                </a:solidFill>
              </a:rPr>
              <a:t>humedad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ambiental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4. </a:t>
            </a:r>
            <a:r>
              <a:rPr lang="en-US" sz="3600" dirty="0" err="1" smtClean="0">
                <a:solidFill>
                  <a:schemeClr val="bg1"/>
                </a:solidFill>
              </a:rPr>
              <a:t>Menor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velocidad</a:t>
            </a:r>
            <a:r>
              <a:rPr lang="en-US" sz="3600" dirty="0" smtClean="0">
                <a:solidFill>
                  <a:schemeClr val="bg1"/>
                </a:solidFill>
              </a:rPr>
              <a:t> del </a:t>
            </a:r>
            <a:r>
              <a:rPr lang="en-US" sz="3600" dirty="0" err="1" smtClean="0">
                <a:solidFill>
                  <a:schemeClr val="bg1"/>
                </a:solidFill>
              </a:rPr>
              <a:t>viento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endParaRPr lang="en-US" sz="3600" dirty="0">
              <a:solidFill>
                <a:schemeClr val="bg1"/>
              </a:solidFill>
            </a:endParaRPr>
          </a:p>
          <a:p>
            <a:r>
              <a:rPr lang="es-CL" sz="3600" dirty="0" smtClean="0">
                <a:solidFill>
                  <a:schemeClr val="bg1"/>
                </a:solidFill>
              </a:rPr>
              <a:t>5. </a:t>
            </a:r>
            <a:r>
              <a:rPr lang="es-CL" sz="3600" dirty="0" err="1" smtClean="0">
                <a:solidFill>
                  <a:schemeClr val="bg1"/>
                </a:solidFill>
              </a:rPr>
              <a:t>Sombreamiento</a:t>
            </a:r>
            <a:r>
              <a:rPr lang="es-CL" sz="3600" dirty="0" smtClean="0">
                <a:solidFill>
                  <a:schemeClr val="bg1"/>
                </a:solidFill>
              </a:rPr>
              <a:t> parcial: </a:t>
            </a:r>
            <a:r>
              <a:rPr lang="en-US" sz="3600" dirty="0" smtClean="0">
                <a:solidFill>
                  <a:schemeClr val="bg1"/>
                </a:solidFill>
              </a:rPr>
              <a:t>&lt; </a:t>
            </a:r>
            <a:r>
              <a:rPr lang="en-US" sz="3600" dirty="0" err="1" smtClean="0">
                <a:solidFill>
                  <a:schemeClr val="bg1"/>
                </a:solidFill>
              </a:rPr>
              <a:t>radiación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>
                <a:solidFill>
                  <a:schemeClr val="bg1"/>
                </a:solidFill>
              </a:rPr>
              <a:t>PAR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6. </a:t>
            </a:r>
            <a:r>
              <a:rPr lang="en-US" sz="3600" dirty="0" err="1" smtClean="0">
                <a:solidFill>
                  <a:schemeClr val="bg1"/>
                </a:solidFill>
              </a:rPr>
              <a:t>Alteración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en</a:t>
            </a:r>
            <a:r>
              <a:rPr lang="en-US" sz="3600" dirty="0" smtClean="0">
                <a:solidFill>
                  <a:schemeClr val="bg1"/>
                </a:solidFill>
              </a:rPr>
              <a:t> la </a:t>
            </a:r>
            <a:r>
              <a:rPr lang="en-US" sz="3600" dirty="0" err="1" smtClean="0">
                <a:solidFill>
                  <a:schemeClr val="bg1"/>
                </a:solidFill>
              </a:rPr>
              <a:t>calidad</a:t>
            </a:r>
            <a:r>
              <a:rPr lang="en-US" sz="3600" dirty="0" smtClean="0">
                <a:solidFill>
                  <a:schemeClr val="bg1"/>
                </a:solidFill>
              </a:rPr>
              <a:t> de la luz 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7. </a:t>
            </a:r>
            <a:r>
              <a:rPr lang="en-US" sz="3600" b="1" dirty="0" err="1" smtClean="0">
                <a:solidFill>
                  <a:srgbClr val="FFFF00"/>
                </a:solidFill>
              </a:rPr>
              <a:t>Cambios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en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actividad</a:t>
            </a:r>
            <a:r>
              <a:rPr lang="en-US" sz="3600" b="1" dirty="0" smtClean="0">
                <a:solidFill>
                  <a:srgbClr val="FFFF00"/>
                </a:solidFill>
              </a:rPr>
              <a:t> de </a:t>
            </a:r>
            <a:r>
              <a:rPr lang="en-US" sz="3600" b="1" dirty="0" err="1" smtClean="0">
                <a:solidFill>
                  <a:srgbClr val="FFFF00"/>
                </a:solidFill>
              </a:rPr>
              <a:t>polinizadores</a:t>
            </a:r>
            <a:endParaRPr lang="en-US" sz="3600" b="1" dirty="0" smtClean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8. </a:t>
            </a:r>
            <a:r>
              <a:rPr lang="en-US" sz="3600" b="1" dirty="0" err="1" smtClean="0">
                <a:solidFill>
                  <a:srgbClr val="FFFF00"/>
                </a:solidFill>
              </a:rPr>
              <a:t>Efectos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en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degradación</a:t>
            </a:r>
            <a:r>
              <a:rPr lang="en-US" sz="3600" b="1" dirty="0" smtClean="0">
                <a:solidFill>
                  <a:srgbClr val="FFFF00"/>
                </a:solidFill>
              </a:rPr>
              <a:t> de </a:t>
            </a:r>
            <a:r>
              <a:rPr lang="en-US" sz="3600" b="1" dirty="0" err="1" smtClean="0">
                <a:solidFill>
                  <a:srgbClr val="FFFF00"/>
                </a:solidFill>
              </a:rPr>
              <a:t>pesticidas</a:t>
            </a:r>
            <a:endParaRPr lang="es-CL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56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-27384"/>
            <a:ext cx="8686800" cy="1143000"/>
          </a:xfrm>
        </p:spPr>
        <p:txBody>
          <a:bodyPr>
            <a:normAutofit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Manejos: variables alteradas y costos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53344"/>
            <a:ext cx="8291264" cy="47959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CL" sz="11200" dirty="0" smtClean="0">
                <a:solidFill>
                  <a:srgbClr val="FFFF00"/>
                </a:solidFill>
              </a:rPr>
              <a:t>Genético (variedad)</a:t>
            </a: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smtClean="0">
                <a:solidFill>
                  <a:srgbClr val="FFFF00"/>
                </a:solidFill>
              </a:rPr>
              <a:t>Diseño de plantación/polinizadores</a:t>
            </a: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smtClean="0">
                <a:solidFill>
                  <a:schemeClr val="bg1"/>
                </a:solidFill>
              </a:rPr>
              <a:t>Camellón/materia orgánica</a:t>
            </a: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err="1" smtClean="0">
                <a:solidFill>
                  <a:schemeClr val="bg1"/>
                </a:solidFill>
              </a:rPr>
              <a:t>Mulch</a:t>
            </a:r>
            <a:endParaRPr lang="es-CL" sz="11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smtClean="0">
                <a:solidFill>
                  <a:srgbClr val="FFFF00"/>
                </a:solidFill>
              </a:rPr>
              <a:t>Riego</a:t>
            </a: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smtClean="0">
                <a:solidFill>
                  <a:schemeClr val="bg1"/>
                </a:solidFill>
              </a:rPr>
              <a:t>Malla sombra</a:t>
            </a:r>
          </a:p>
          <a:p>
            <a:pPr marL="0" indent="0">
              <a:buNone/>
            </a:pPr>
            <a:endParaRPr lang="es-CL" sz="4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CL" sz="11200" dirty="0" smtClean="0">
                <a:solidFill>
                  <a:schemeClr val="bg1"/>
                </a:solidFill>
              </a:rPr>
              <a:t>Túneles</a:t>
            </a:r>
          </a:p>
          <a:p>
            <a:pPr marL="0" indent="0">
              <a:buNone/>
            </a:pPr>
            <a:endParaRPr lang="es-CL" sz="66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732240" y="2924944"/>
            <a:ext cx="8640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  $ $ </a:t>
            </a:r>
            <a:endParaRPr lang="es-CL" sz="2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732240" y="1772816"/>
            <a:ext cx="86409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   $ </a:t>
            </a:r>
            <a:endParaRPr lang="es-CL" sz="2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6732240" y="1124744"/>
            <a:ext cx="86409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  $ $ </a:t>
            </a:r>
            <a:endParaRPr lang="es-CL" sz="2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6732240" y="2348880"/>
            <a:ext cx="8640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  $ S </a:t>
            </a:r>
            <a:endParaRPr lang="es-CL" sz="2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732240" y="3573016"/>
            <a:ext cx="86409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  $ $</a:t>
            </a:r>
            <a:endParaRPr lang="es-CL" sz="2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732240" y="4365104"/>
            <a:ext cx="8640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$ $ $</a:t>
            </a:r>
            <a:endParaRPr lang="es-CL" sz="2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732240" y="5013176"/>
            <a:ext cx="8640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$ $ $</a:t>
            </a:r>
            <a:endParaRPr lang="es-CL" sz="2400" dirty="0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179512" y="4034681"/>
            <a:ext cx="2592288" cy="1626567"/>
          </a:xfrm>
          <a:prstGeom prst="ellips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51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844824"/>
            <a:ext cx="3851920" cy="3672408"/>
          </a:xfrm>
        </p:spPr>
        <p:txBody>
          <a:bodyPr>
            <a:normAutofit/>
          </a:bodyPr>
          <a:lstStyle/>
          <a:p>
            <a:r>
              <a:rPr lang="es-CL" sz="3200" b="1" dirty="0" smtClean="0">
                <a:solidFill>
                  <a:srgbClr val="FFC000"/>
                </a:solidFill>
              </a:rPr>
              <a:t>Cambios de los túneles en temperatura mínima y máxima del </a:t>
            </a:r>
            <a:r>
              <a:rPr lang="es-CL" sz="3200" b="1" dirty="0" smtClean="0">
                <a:solidFill>
                  <a:schemeClr val="bg1"/>
                </a:solidFill>
              </a:rPr>
              <a:t>aire</a:t>
            </a:r>
            <a:r>
              <a:rPr lang="es-CL" sz="3200" b="1" dirty="0" smtClean="0">
                <a:solidFill>
                  <a:srgbClr val="FFC000"/>
                </a:solidFill>
              </a:rPr>
              <a:t>. Fuente: Ogden &amp; van </a:t>
            </a:r>
            <a:r>
              <a:rPr lang="es-CL" sz="3200" b="1" dirty="0" err="1" smtClean="0">
                <a:solidFill>
                  <a:srgbClr val="FFC000"/>
                </a:solidFill>
              </a:rPr>
              <a:t>Iersel</a:t>
            </a:r>
            <a:r>
              <a:rPr lang="es-CL" sz="3200" b="1" dirty="0" smtClean="0">
                <a:solidFill>
                  <a:srgbClr val="FFC000"/>
                </a:solidFill>
              </a:rPr>
              <a:t>, 2009</a:t>
            </a:r>
            <a:endParaRPr lang="es-CL" sz="3200" b="1" dirty="0">
              <a:solidFill>
                <a:srgbClr val="FFC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615" y="188640"/>
            <a:ext cx="5144889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4716016" y="1988840"/>
            <a:ext cx="2088232" cy="1584896"/>
          </a:xfrm>
          <a:prstGeom prst="ellips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4499992" y="5012456"/>
            <a:ext cx="2088232" cy="1584896"/>
          </a:xfrm>
          <a:prstGeom prst="ellips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043608" y="126876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0000"/>
                </a:solidFill>
              </a:rPr>
              <a:t>Mínima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196008" y="571409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0000"/>
                </a:solidFill>
              </a:rPr>
              <a:t>Máxima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2339752" y="1700215"/>
            <a:ext cx="2376264" cy="93669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2339752" y="6165304"/>
            <a:ext cx="2528664" cy="28803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0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39" y="188640"/>
            <a:ext cx="4824967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1844824"/>
            <a:ext cx="3851920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200" b="1" dirty="0" smtClean="0">
                <a:solidFill>
                  <a:srgbClr val="FFC000"/>
                </a:solidFill>
              </a:rPr>
              <a:t>Cambios de los túneles en temperatura máxima y mínima del </a:t>
            </a:r>
            <a:r>
              <a:rPr lang="es-CL" sz="3200" b="1" dirty="0" smtClean="0">
                <a:solidFill>
                  <a:schemeClr val="bg1"/>
                </a:solidFill>
              </a:rPr>
              <a:t>suelo</a:t>
            </a:r>
            <a:r>
              <a:rPr lang="es-CL" sz="3200" b="1" dirty="0" smtClean="0">
                <a:solidFill>
                  <a:srgbClr val="FFC000"/>
                </a:solidFill>
              </a:rPr>
              <a:t>. Fuente: Ogden &amp; van </a:t>
            </a:r>
            <a:r>
              <a:rPr lang="es-CL" sz="3200" b="1" dirty="0" err="1" smtClean="0">
                <a:solidFill>
                  <a:srgbClr val="FFC000"/>
                </a:solidFill>
              </a:rPr>
              <a:t>Iersel</a:t>
            </a:r>
            <a:r>
              <a:rPr lang="es-CL" sz="3200" b="1" dirty="0" smtClean="0">
                <a:solidFill>
                  <a:srgbClr val="FFC000"/>
                </a:solidFill>
              </a:rPr>
              <a:t>, 2009</a:t>
            </a:r>
            <a:endParaRPr lang="es-CL" sz="3200" b="1" dirty="0">
              <a:solidFill>
                <a:srgbClr val="FFC000"/>
              </a:solidFill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2339752" y="1628800"/>
            <a:ext cx="2528664" cy="109987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6 CuadroTexto"/>
          <p:cNvSpPr txBox="1"/>
          <p:nvPr/>
        </p:nvSpPr>
        <p:spPr>
          <a:xfrm>
            <a:off x="1043608" y="126876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0000"/>
                </a:solidFill>
              </a:rPr>
              <a:t>Mínima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043608" y="557007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0000"/>
                </a:solidFill>
              </a:rPr>
              <a:t>Máxima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2492152" y="5831686"/>
            <a:ext cx="2376264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716016" y="1988840"/>
            <a:ext cx="2088232" cy="1584896"/>
          </a:xfrm>
          <a:prstGeom prst="ellips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4868416" y="5012456"/>
            <a:ext cx="2088232" cy="1584896"/>
          </a:xfrm>
          <a:prstGeom prst="ellips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53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4005064"/>
            <a:ext cx="452437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11560" y="188641"/>
            <a:ext cx="813690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dirty="0">
              <a:solidFill>
                <a:srgbClr val="FFFF00"/>
              </a:solidFill>
            </a:endParaRPr>
          </a:p>
          <a:p>
            <a:r>
              <a:rPr lang="es-CL" sz="2800" dirty="0" smtClean="0">
                <a:solidFill>
                  <a:srgbClr val="FFFF00"/>
                </a:solidFill>
              </a:rPr>
              <a:t> </a:t>
            </a:r>
            <a:r>
              <a:rPr lang="es-CL" sz="3600" dirty="0" smtClean="0">
                <a:solidFill>
                  <a:srgbClr val="FFFF00"/>
                </a:solidFill>
              </a:rPr>
              <a:t>Opciones para manejar la temperatura </a:t>
            </a:r>
            <a:endParaRPr lang="es-CL" sz="3600" dirty="0">
              <a:solidFill>
                <a:srgbClr val="FFFF00"/>
              </a:solidFill>
            </a:endParaRPr>
          </a:p>
          <a:p>
            <a:endParaRPr lang="es-CL" sz="2800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s-CL" sz="2800" dirty="0" smtClean="0">
                <a:solidFill>
                  <a:srgbClr val="FFFF00"/>
                </a:solidFill>
              </a:rPr>
              <a:t>Plástico filtrador de luz Infra-roja??</a:t>
            </a:r>
          </a:p>
          <a:p>
            <a:r>
              <a:rPr lang="es-CL" sz="2800" dirty="0" smtClean="0">
                <a:solidFill>
                  <a:srgbClr val="FFFF00"/>
                </a:solidFill>
              </a:rPr>
              <a:t> </a:t>
            </a:r>
          </a:p>
          <a:p>
            <a:r>
              <a:rPr lang="es-CL" sz="2800" dirty="0" smtClean="0">
                <a:solidFill>
                  <a:srgbClr val="FFFF00"/>
                </a:solidFill>
              </a:rPr>
              <a:t>2.   </a:t>
            </a:r>
            <a:r>
              <a:rPr lang="es-CL" sz="2800" dirty="0" err="1" smtClean="0">
                <a:solidFill>
                  <a:srgbClr val="FFFF00"/>
                </a:solidFill>
              </a:rPr>
              <a:t>Sombreamiento</a:t>
            </a:r>
            <a:r>
              <a:rPr lang="es-CL" sz="2800" dirty="0" smtClean="0">
                <a:solidFill>
                  <a:srgbClr val="FFFF00"/>
                </a:solidFill>
              </a:rPr>
              <a:t> ?? </a:t>
            </a:r>
          </a:p>
          <a:p>
            <a:endParaRPr lang="es-CL" sz="2800" dirty="0">
              <a:solidFill>
                <a:srgbClr val="FFFF00"/>
              </a:solidFill>
            </a:endParaRPr>
          </a:p>
          <a:p>
            <a:r>
              <a:rPr lang="es-CL" sz="2800" dirty="0">
                <a:solidFill>
                  <a:srgbClr val="FFFF00"/>
                </a:solidFill>
              </a:rPr>
              <a:t>3. </a:t>
            </a:r>
            <a:r>
              <a:rPr lang="es-CL" sz="2800" dirty="0" smtClean="0">
                <a:solidFill>
                  <a:srgbClr val="FFFF00"/>
                </a:solidFill>
              </a:rPr>
              <a:t>  Abrir los extremos ??</a:t>
            </a:r>
            <a:endParaRPr lang="es-CL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0357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286000" y="26903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CL" dirty="0"/>
          </a:p>
          <a:p>
            <a:endParaRPr lang="es-CL" dirty="0"/>
          </a:p>
          <a:p>
            <a:r>
              <a:rPr lang="en-US" dirty="0"/>
              <a:t> </a:t>
            </a:r>
            <a:endParaRPr lang="es-C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4003"/>
            <a:ext cx="7056784" cy="348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051720" y="3347700"/>
            <a:ext cx="2862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CL" dirty="0" smtClean="0"/>
              <a:t>Ventilación parcial, 26 Junio</a:t>
            </a:r>
            <a:endParaRPr lang="es-CL" dirty="0"/>
          </a:p>
        </p:txBody>
      </p:sp>
      <p:sp>
        <p:nvSpPr>
          <p:cNvPr id="4" name="3 CuadroTexto"/>
          <p:cNvSpPr txBox="1"/>
          <p:nvPr/>
        </p:nvSpPr>
        <p:spPr>
          <a:xfrm rot="16200000">
            <a:off x="252390" y="4714982"/>
            <a:ext cx="29412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CL" dirty="0" smtClean="0"/>
              <a:t>10       16         21       27       32</a:t>
            </a:r>
            <a:endParaRPr lang="es-CL" dirty="0"/>
          </a:p>
        </p:txBody>
      </p:sp>
      <p:sp>
        <p:nvSpPr>
          <p:cNvPr id="5" name="4 CuadroTexto"/>
          <p:cNvSpPr txBox="1"/>
          <p:nvPr/>
        </p:nvSpPr>
        <p:spPr>
          <a:xfrm rot="16200000">
            <a:off x="332779" y="4581087"/>
            <a:ext cx="19350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CL" dirty="0" smtClean="0"/>
              <a:t> </a:t>
            </a:r>
            <a:r>
              <a:rPr lang="es-CL" dirty="0" err="1" smtClean="0"/>
              <a:t>Temperatura°</a:t>
            </a:r>
            <a:r>
              <a:rPr lang="es-CL" dirty="0" smtClean="0"/>
              <a:t> C</a:t>
            </a:r>
            <a:endParaRPr lang="es-CL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813271"/>
            <a:ext cx="4527103" cy="239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65758"/>
            <a:ext cx="4596529" cy="2419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51520" y="18864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rgbClr val="FFC000"/>
                </a:solidFill>
              </a:rPr>
              <a:t>Efecto de tipo de plástico en </a:t>
            </a:r>
            <a:r>
              <a:rPr lang="es-CL" sz="2400" b="1" dirty="0" err="1" smtClean="0">
                <a:solidFill>
                  <a:srgbClr val="FFC000"/>
                </a:solidFill>
              </a:rPr>
              <a:t>T°</a:t>
            </a:r>
            <a:r>
              <a:rPr lang="es-CL" sz="2400" b="1" dirty="0" smtClean="0">
                <a:solidFill>
                  <a:srgbClr val="FFC000"/>
                </a:solidFill>
              </a:rPr>
              <a:t> dentro de túneles: Michigan, USA</a:t>
            </a:r>
            <a:endParaRPr lang="es-CL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574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671273"/>
              </p:ext>
            </p:extLst>
          </p:nvPr>
        </p:nvGraphicFramePr>
        <p:xfrm>
          <a:off x="3707903" y="2276872"/>
          <a:ext cx="5256585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195"/>
                <a:gridCol w="1752195"/>
                <a:gridCol w="1752195"/>
              </a:tblGrid>
              <a:tr h="493772">
                <a:tc>
                  <a:txBody>
                    <a:bodyPr/>
                    <a:lstStyle/>
                    <a:p>
                      <a:r>
                        <a:rPr lang="es-CL" dirty="0" smtClean="0"/>
                        <a:t>Condición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err="1" smtClean="0"/>
                        <a:t>T°</a:t>
                      </a:r>
                      <a:r>
                        <a:rPr lang="es-CL" dirty="0" smtClean="0"/>
                        <a:t> Mínima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err="1" smtClean="0"/>
                        <a:t>T°</a:t>
                      </a:r>
                      <a:r>
                        <a:rPr lang="es-CL" smtClean="0"/>
                        <a:t> Máxima</a:t>
                      </a:r>
                      <a:endParaRPr lang="es-CL" dirty="0"/>
                    </a:p>
                  </a:txBody>
                  <a:tcPr/>
                </a:tc>
              </a:tr>
              <a:tr h="826263">
                <a:tc>
                  <a:txBody>
                    <a:bodyPr/>
                    <a:lstStyle/>
                    <a:p>
                      <a:r>
                        <a:rPr lang="es-CL" dirty="0" smtClean="0"/>
                        <a:t>Abierto extremos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smtClean="0"/>
                        <a:t>+ 0,2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smtClean="0"/>
                        <a:t> + 1,0</a:t>
                      </a:r>
                      <a:endParaRPr lang="es-CL" dirty="0"/>
                    </a:p>
                  </a:txBody>
                  <a:tcPr/>
                </a:tc>
              </a:tr>
              <a:tr h="840205">
                <a:tc>
                  <a:txBody>
                    <a:bodyPr/>
                    <a:lstStyle/>
                    <a:p>
                      <a:r>
                        <a:rPr lang="es-CL" dirty="0" smtClean="0"/>
                        <a:t>Totalmente abierto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smtClean="0"/>
                        <a:t>+ 0,2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 smtClean="0"/>
                        <a:t>+ 2,8</a:t>
                      </a:r>
                      <a:endParaRPr lang="es-CL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22197"/>
            <a:ext cx="3039002" cy="2991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4171"/>
            <a:ext cx="3039002" cy="31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923928" y="620688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C000"/>
                </a:solidFill>
              </a:rPr>
              <a:t>Ventilación: temperatura en túnel respecto a la exterior</a:t>
            </a:r>
            <a:endParaRPr lang="es-CL" sz="2800" b="1" dirty="0">
              <a:solidFill>
                <a:srgbClr val="FFC000"/>
              </a:solidFill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3146506" y="2348880"/>
            <a:ext cx="489390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 flipH="1">
            <a:off x="3146506" y="4509120"/>
            <a:ext cx="641790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4627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5232" y="-99392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es-CL" sz="3600" dirty="0" smtClean="0">
                <a:solidFill>
                  <a:srgbClr val="FFC000"/>
                </a:solidFill>
              </a:rPr>
              <a:t>Cuidados con la polinización en túneles</a:t>
            </a:r>
            <a:endParaRPr lang="es-CL" sz="3600" dirty="0">
              <a:solidFill>
                <a:srgbClr val="FFC0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39552" y="1052736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Las </a:t>
            </a:r>
            <a:r>
              <a:rPr lang="en-US" sz="2800" dirty="0" err="1" smtClean="0">
                <a:solidFill>
                  <a:srgbClr val="FFFF00"/>
                </a:solidFill>
              </a:rPr>
              <a:t>abejas</a:t>
            </a:r>
            <a:r>
              <a:rPr lang="en-US" sz="2800" dirty="0" smtClean="0">
                <a:solidFill>
                  <a:srgbClr val="FFFF00"/>
                </a:solidFill>
              </a:rPr>
              <a:t> se </a:t>
            </a:r>
            <a:r>
              <a:rPr lang="en-US" sz="2800" dirty="0" err="1" smtClean="0">
                <a:solidFill>
                  <a:srgbClr val="FFFF00"/>
                </a:solidFill>
              </a:rPr>
              <a:t>desorientan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los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túneles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Las </a:t>
            </a:r>
            <a:r>
              <a:rPr lang="en-US" sz="2800" dirty="0" err="1" smtClean="0">
                <a:solidFill>
                  <a:srgbClr val="FFFF00"/>
                </a:solidFill>
              </a:rPr>
              <a:t>abejas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domesticadas</a:t>
            </a:r>
            <a:r>
              <a:rPr lang="en-US" sz="2800" dirty="0" smtClean="0">
                <a:solidFill>
                  <a:srgbClr val="FFFF00"/>
                </a:solidFill>
              </a:rPr>
              <a:t> y las </a:t>
            </a:r>
            <a:r>
              <a:rPr lang="en-US" sz="2800" dirty="0" err="1" smtClean="0">
                <a:solidFill>
                  <a:srgbClr val="FFFF00"/>
                </a:solidFill>
              </a:rPr>
              <a:t>silvestres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pueden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polinizar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adecuadamente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los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túneles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pequeños</a:t>
            </a:r>
            <a:endParaRPr lang="en-US" sz="2800" dirty="0" smtClean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Los </a:t>
            </a:r>
            <a:r>
              <a:rPr lang="en-US" sz="2800" dirty="0" err="1" smtClean="0">
                <a:solidFill>
                  <a:srgbClr val="FFFF00"/>
                </a:solidFill>
              </a:rPr>
              <a:t>abejorros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aseguran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polinización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túneles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grandes</a:t>
            </a:r>
            <a:endParaRPr lang="es-CL" sz="2800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3"/>
            <a:ext cx="304244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608" y="4135710"/>
            <a:ext cx="22098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2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24744"/>
            <a:ext cx="8722947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6410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354162"/>
          </a:xfrm>
        </p:spPr>
        <p:txBody>
          <a:bodyPr>
            <a:normAutofit/>
          </a:bodyPr>
          <a:lstStyle/>
          <a:p>
            <a:r>
              <a:rPr lang="es-CL" sz="3800" dirty="0" smtClean="0">
                <a:solidFill>
                  <a:srgbClr val="FFC000"/>
                </a:solidFill>
              </a:rPr>
              <a:t>Efecto de tipo de plástico en degradación de </a:t>
            </a:r>
            <a:r>
              <a:rPr lang="es-CL" sz="3800" dirty="0" err="1" smtClean="0">
                <a:solidFill>
                  <a:srgbClr val="FFC000"/>
                </a:solidFill>
              </a:rPr>
              <a:t>fenitrothion</a:t>
            </a:r>
            <a:r>
              <a:rPr lang="es-CL" sz="3800" dirty="0" smtClean="0">
                <a:solidFill>
                  <a:srgbClr val="FFC000"/>
                </a:solidFill>
              </a:rPr>
              <a:t>  en túneles. Weber et al., 2009</a:t>
            </a:r>
            <a:endParaRPr lang="es-CL" sz="3800" dirty="0">
              <a:solidFill>
                <a:srgbClr val="FFC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91013"/>
            <a:ext cx="6192687" cy="449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 flipV="1">
            <a:off x="4211960" y="3356992"/>
            <a:ext cx="288032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3131840" y="371703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Transparente</a:t>
            </a:r>
            <a:endParaRPr lang="es-CL" dirty="0"/>
          </a:p>
        </p:txBody>
      </p:sp>
      <p:sp>
        <p:nvSpPr>
          <p:cNvPr id="10" name="9 CuadroTexto"/>
          <p:cNvSpPr txBox="1"/>
          <p:nvPr/>
        </p:nvSpPr>
        <p:spPr>
          <a:xfrm>
            <a:off x="5580112" y="28436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Standard</a:t>
            </a:r>
            <a:endParaRPr lang="es-CL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932040" y="197954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Opaco</a:t>
            </a:r>
            <a:endParaRPr lang="es-CL" dirty="0"/>
          </a:p>
        </p:txBody>
      </p:sp>
      <p:sp>
        <p:nvSpPr>
          <p:cNvPr id="12" name="11 CuadroTexto"/>
          <p:cNvSpPr txBox="1"/>
          <p:nvPr/>
        </p:nvSpPr>
        <p:spPr>
          <a:xfrm>
            <a:off x="2627784" y="306896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S</a:t>
            </a:r>
            <a:r>
              <a:rPr lang="es-CL" dirty="0" smtClean="0"/>
              <a:t>in plástico</a:t>
            </a:r>
            <a:endParaRPr lang="es-CL" dirty="0"/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491880" y="2708920"/>
            <a:ext cx="288032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5652120" y="2132856"/>
            <a:ext cx="432048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flipV="1">
            <a:off x="6588224" y="2564904"/>
            <a:ext cx="288032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7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116632"/>
            <a:ext cx="9324528" cy="1301006"/>
          </a:xfrm>
        </p:spPr>
        <p:txBody>
          <a:bodyPr>
            <a:noAutofit/>
          </a:bodyPr>
          <a:lstStyle/>
          <a:p>
            <a:r>
              <a:rPr lang="es-CL" sz="3400" dirty="0" smtClean="0">
                <a:solidFill>
                  <a:srgbClr val="FFC000"/>
                </a:solidFill>
              </a:rPr>
              <a:t>Evolución en radiación interceptada a lo largo de la temporada. Fuente: Ogden &amp; van </a:t>
            </a:r>
            <a:r>
              <a:rPr lang="es-CL" sz="3400" dirty="0" err="1" smtClean="0">
                <a:solidFill>
                  <a:srgbClr val="FFC000"/>
                </a:solidFill>
              </a:rPr>
              <a:t>Iersel</a:t>
            </a:r>
            <a:r>
              <a:rPr lang="es-CL" sz="3400" dirty="0" smtClean="0">
                <a:solidFill>
                  <a:srgbClr val="FFC000"/>
                </a:solidFill>
              </a:rPr>
              <a:t>, 2009</a:t>
            </a:r>
            <a:endParaRPr lang="es-CL" sz="3400" dirty="0">
              <a:solidFill>
                <a:srgbClr val="FFC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94929"/>
            <a:ext cx="4534676" cy="5290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2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31529"/>
            <a:ext cx="76200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395536" y="773832"/>
            <a:ext cx="8229600" cy="1143000"/>
          </a:xfrm>
        </p:spPr>
        <p:txBody>
          <a:bodyPr>
            <a:noAutofit/>
          </a:bodyPr>
          <a:lstStyle/>
          <a:p>
            <a:r>
              <a:rPr lang="es-CL" sz="3100" dirty="0" smtClean="0">
                <a:solidFill>
                  <a:srgbClr val="FFC000"/>
                </a:solidFill>
              </a:rPr>
              <a:t>Curva de cosecha de fruta y efecto de </a:t>
            </a:r>
            <a:r>
              <a:rPr lang="es-CL" sz="3100" dirty="0">
                <a:solidFill>
                  <a:srgbClr val="FFC000"/>
                </a:solidFill>
              </a:rPr>
              <a:t>é</a:t>
            </a:r>
            <a:r>
              <a:rPr lang="es-CL" sz="3100" dirty="0" smtClean="0">
                <a:solidFill>
                  <a:srgbClr val="FFC000"/>
                </a:solidFill>
              </a:rPr>
              <a:t>poca de cierre de túnel en el rendimiento de cv. </a:t>
            </a:r>
            <a:r>
              <a:rPr lang="es-CL" sz="3100" dirty="0" err="1" smtClean="0">
                <a:solidFill>
                  <a:srgbClr val="FFC000"/>
                </a:solidFill>
              </a:rPr>
              <a:t>Jewel</a:t>
            </a:r>
            <a:r>
              <a:rPr lang="es-CL" sz="3100" dirty="0" smtClean="0">
                <a:solidFill>
                  <a:srgbClr val="FFC000"/>
                </a:solidFill>
              </a:rPr>
              <a:t> y </a:t>
            </a:r>
            <a:r>
              <a:rPr lang="es-CL" sz="3100" dirty="0" err="1" smtClean="0">
                <a:solidFill>
                  <a:srgbClr val="FFC000"/>
                </a:solidFill>
              </a:rPr>
              <a:t>Emerald</a:t>
            </a:r>
            <a:r>
              <a:rPr lang="es-CL" sz="3100" dirty="0" smtClean="0">
                <a:solidFill>
                  <a:srgbClr val="FFC000"/>
                </a:solidFill>
              </a:rPr>
              <a:t>. Fuente: Ogden &amp; van </a:t>
            </a:r>
            <a:r>
              <a:rPr lang="es-CL" sz="3100" dirty="0" err="1" smtClean="0">
                <a:solidFill>
                  <a:srgbClr val="FFC000"/>
                </a:solidFill>
              </a:rPr>
              <a:t>Iersel</a:t>
            </a:r>
            <a:r>
              <a:rPr lang="es-CL" sz="3100" dirty="0" smtClean="0">
                <a:solidFill>
                  <a:srgbClr val="FFC000"/>
                </a:solidFill>
              </a:rPr>
              <a:t>, 2009</a:t>
            </a:r>
            <a:endParaRPr lang="es-CL" sz="3100" dirty="0">
              <a:solidFill>
                <a:srgbClr val="FFC000"/>
              </a:solidFill>
            </a:endParaRPr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5004048" y="4509120"/>
            <a:ext cx="2520280" cy="5760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858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Cultivo protegido de arándanos: Tipos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3600" dirty="0" smtClean="0">
                <a:solidFill>
                  <a:schemeClr val="bg1"/>
                </a:solidFill>
              </a:rPr>
              <a:t>Protección </a:t>
            </a:r>
            <a:r>
              <a:rPr lang="es-CL" sz="3600" dirty="0" err="1" smtClean="0">
                <a:solidFill>
                  <a:schemeClr val="bg1"/>
                </a:solidFill>
              </a:rPr>
              <a:t>antipájaros</a:t>
            </a:r>
            <a:endParaRPr lang="es-CL" sz="3600" dirty="0" smtClean="0">
              <a:solidFill>
                <a:schemeClr val="bg1"/>
              </a:solidFill>
            </a:endParaRPr>
          </a:p>
          <a:p>
            <a:endParaRPr lang="es-CL" sz="1400" dirty="0" smtClean="0">
              <a:solidFill>
                <a:schemeClr val="bg1"/>
              </a:solidFill>
            </a:endParaRPr>
          </a:p>
          <a:p>
            <a:r>
              <a:rPr lang="es-CL" sz="3600" dirty="0" smtClean="0">
                <a:solidFill>
                  <a:schemeClr val="bg1"/>
                </a:solidFill>
              </a:rPr>
              <a:t>Mallas cortaviento</a:t>
            </a:r>
          </a:p>
          <a:p>
            <a:endParaRPr lang="es-CL" sz="1400" dirty="0" smtClean="0">
              <a:solidFill>
                <a:schemeClr val="bg1"/>
              </a:solidFill>
            </a:endParaRPr>
          </a:p>
          <a:p>
            <a:r>
              <a:rPr lang="es-CL" sz="3600" dirty="0" smtClean="0">
                <a:solidFill>
                  <a:schemeClr val="bg1"/>
                </a:solidFill>
              </a:rPr>
              <a:t>Cultivo en Macetas (hidropónico)</a:t>
            </a:r>
          </a:p>
          <a:p>
            <a:endParaRPr lang="es-CL" sz="1400" dirty="0" smtClean="0">
              <a:solidFill>
                <a:schemeClr val="bg1"/>
              </a:solidFill>
            </a:endParaRPr>
          </a:p>
          <a:p>
            <a:r>
              <a:rPr lang="es-CL" sz="3600" dirty="0" smtClean="0">
                <a:solidFill>
                  <a:srgbClr val="FFFF00"/>
                </a:solidFill>
              </a:rPr>
              <a:t>Mallas sombreadoras</a:t>
            </a:r>
          </a:p>
          <a:p>
            <a:endParaRPr lang="es-CL" sz="1200" dirty="0" smtClean="0">
              <a:solidFill>
                <a:srgbClr val="FFFF00"/>
              </a:solidFill>
            </a:endParaRPr>
          </a:p>
          <a:p>
            <a:r>
              <a:rPr lang="es-CL" sz="3600" dirty="0" smtClean="0">
                <a:solidFill>
                  <a:srgbClr val="FFFF00"/>
                </a:solidFill>
              </a:rPr>
              <a:t>Túneles plásticos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289730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516109" cy="4662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3100" dirty="0" smtClean="0">
                <a:solidFill>
                  <a:srgbClr val="FFC000"/>
                </a:solidFill>
              </a:rPr>
              <a:t>Relación entre cuaja y rendimiento de cv. </a:t>
            </a:r>
            <a:r>
              <a:rPr lang="es-CL" sz="3100" dirty="0" err="1" smtClean="0">
                <a:solidFill>
                  <a:srgbClr val="FFC000"/>
                </a:solidFill>
              </a:rPr>
              <a:t>Jewel</a:t>
            </a:r>
            <a:r>
              <a:rPr lang="es-CL" sz="3100" dirty="0" smtClean="0">
                <a:solidFill>
                  <a:srgbClr val="FFC000"/>
                </a:solidFill>
              </a:rPr>
              <a:t> y </a:t>
            </a:r>
            <a:r>
              <a:rPr lang="es-CL" sz="3100" dirty="0" err="1" smtClean="0">
                <a:solidFill>
                  <a:srgbClr val="FFC000"/>
                </a:solidFill>
              </a:rPr>
              <a:t>Emerald</a:t>
            </a:r>
            <a:r>
              <a:rPr lang="es-CL" sz="3100" dirty="0" smtClean="0">
                <a:solidFill>
                  <a:srgbClr val="FFC000"/>
                </a:solidFill>
              </a:rPr>
              <a:t> en distintas fechas de cierre de túnel. Fuente: Ogden &amp; van </a:t>
            </a:r>
            <a:r>
              <a:rPr lang="es-CL" sz="3100" dirty="0" err="1" smtClean="0">
                <a:solidFill>
                  <a:srgbClr val="FFC000"/>
                </a:solidFill>
              </a:rPr>
              <a:t>Iersel</a:t>
            </a:r>
            <a:r>
              <a:rPr lang="es-CL" sz="3100" dirty="0" smtClean="0">
                <a:solidFill>
                  <a:srgbClr val="FFC000"/>
                </a:solidFill>
              </a:rPr>
              <a:t>, 2009</a:t>
            </a:r>
            <a:endParaRPr lang="es-CL" sz="3100" dirty="0">
              <a:solidFill>
                <a:srgbClr val="FFC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131840" y="35730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15 Dic.</a:t>
            </a:r>
            <a:endParaRPr lang="es-CL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5724128" y="421179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/>
              <a:t> </a:t>
            </a:r>
            <a:r>
              <a:rPr lang="es-CL" b="1" dirty="0" smtClean="0"/>
              <a:t> 2 Ene.</a:t>
            </a:r>
            <a:endParaRPr lang="es-CL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6588224" y="241159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16 Ene.</a:t>
            </a:r>
            <a:endParaRPr lang="es-CL" b="1" dirty="0"/>
          </a:p>
        </p:txBody>
      </p:sp>
      <p:cxnSp>
        <p:nvCxnSpPr>
          <p:cNvPr id="9" name="8 Conector recto de flecha"/>
          <p:cNvCxnSpPr/>
          <p:nvPr/>
        </p:nvCxnSpPr>
        <p:spPr>
          <a:xfrm flipH="1">
            <a:off x="2987824" y="3933056"/>
            <a:ext cx="648072" cy="15841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H="1">
            <a:off x="6588224" y="2682208"/>
            <a:ext cx="144016" cy="3147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3635896" y="3966592"/>
            <a:ext cx="1329680" cy="2796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>
            <a:off x="5037584" y="4365104"/>
            <a:ext cx="758552" cy="1846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H="1" flipV="1">
            <a:off x="5652120" y="3861048"/>
            <a:ext cx="144016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7056276" y="2677562"/>
            <a:ext cx="180020" cy="7514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0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34369"/>
            <a:ext cx="6533187" cy="444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z="3200" b="1" dirty="0" smtClean="0">
                <a:solidFill>
                  <a:srgbClr val="FFC000"/>
                </a:solidFill>
              </a:rPr>
              <a:t>Cambios en los sólidos solubles y los niveles de antocianinas en arándanos cultivados bajo túnel. Fuente: Ogden &amp; van </a:t>
            </a:r>
            <a:r>
              <a:rPr lang="es-CL" sz="3200" b="1" dirty="0" err="1" smtClean="0">
                <a:solidFill>
                  <a:srgbClr val="FFC000"/>
                </a:solidFill>
              </a:rPr>
              <a:t>Iersel</a:t>
            </a:r>
            <a:r>
              <a:rPr lang="es-CL" sz="3200" b="1" dirty="0" smtClean="0">
                <a:solidFill>
                  <a:srgbClr val="FFC000"/>
                </a:solidFill>
              </a:rPr>
              <a:t>, 2009</a:t>
            </a:r>
            <a:endParaRPr lang="es-CL" sz="3200" b="1" dirty="0">
              <a:solidFill>
                <a:srgbClr val="FFC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220072" y="41397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0000"/>
                </a:solidFill>
              </a:rPr>
              <a:t>Antocianinas</a:t>
            </a:r>
            <a:endParaRPr lang="es-CL" b="1" dirty="0">
              <a:solidFill>
                <a:srgbClr val="FF0000"/>
              </a:solidFill>
            </a:endParaRPr>
          </a:p>
        </p:txBody>
      </p:sp>
      <p:cxnSp>
        <p:nvCxnSpPr>
          <p:cNvPr id="6" name="5 Conector recto de flecha"/>
          <p:cNvCxnSpPr>
            <a:stCxn id="4" idx="1"/>
          </p:cNvCxnSpPr>
          <p:nvPr/>
        </p:nvCxnSpPr>
        <p:spPr>
          <a:xfrm flipH="1" flipV="1">
            <a:off x="4427984" y="4149080"/>
            <a:ext cx="792088" cy="1753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5305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0528" y="4608512"/>
            <a:ext cx="4046537" cy="2348880"/>
          </a:xfrm>
        </p:spPr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Túneles: daño  por viento</a:t>
            </a:r>
            <a:endParaRPr lang="es-CL" dirty="0">
              <a:solidFill>
                <a:srgbClr val="FFC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338" y="3501008"/>
            <a:ext cx="5426165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8640"/>
            <a:ext cx="51339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5366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Conclusiones : cambios ambientales para las plantas bajo </a:t>
            </a:r>
            <a:r>
              <a:rPr lang="es-CL" dirty="0">
                <a:solidFill>
                  <a:srgbClr val="FFC000"/>
                </a:solidFill>
              </a:rPr>
              <a:t>túneles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95536" y="1628800"/>
            <a:ext cx="864096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dirty="0"/>
          </a:p>
          <a:p>
            <a:r>
              <a:rPr lang="es-CL" sz="3600" dirty="0" smtClean="0">
                <a:solidFill>
                  <a:schemeClr val="bg1"/>
                </a:solidFill>
              </a:rPr>
              <a:t>1. Mayor temperatura; 2. </a:t>
            </a:r>
            <a:r>
              <a:rPr lang="en-US" sz="3600" dirty="0" err="1" smtClean="0">
                <a:solidFill>
                  <a:schemeClr val="bg1"/>
                </a:solidFill>
              </a:rPr>
              <a:t>Protección</a:t>
            </a:r>
            <a:r>
              <a:rPr lang="en-US" sz="3600" dirty="0" smtClean="0">
                <a:solidFill>
                  <a:schemeClr val="bg1"/>
                </a:solidFill>
              </a:rPr>
              <a:t> de </a:t>
            </a:r>
            <a:r>
              <a:rPr lang="en-US" sz="3600" dirty="0" err="1" smtClean="0">
                <a:solidFill>
                  <a:schemeClr val="bg1"/>
                </a:solidFill>
              </a:rPr>
              <a:t>lluvia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rgbClr val="92D050"/>
                </a:solidFill>
              </a:rPr>
              <a:t>3. </a:t>
            </a:r>
            <a:r>
              <a:rPr lang="en-US" sz="3600" dirty="0" err="1" smtClean="0">
                <a:solidFill>
                  <a:srgbClr val="92D050"/>
                </a:solidFill>
              </a:rPr>
              <a:t>Leves</a:t>
            </a:r>
            <a:r>
              <a:rPr lang="en-US" sz="3600" dirty="0" smtClean="0">
                <a:solidFill>
                  <a:srgbClr val="92D050"/>
                </a:solidFill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</a:rPr>
              <a:t>cambios</a:t>
            </a:r>
            <a:r>
              <a:rPr lang="en-US" sz="3600" dirty="0" smtClean="0">
                <a:solidFill>
                  <a:srgbClr val="92D050"/>
                </a:solidFill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</a:rPr>
              <a:t>en</a:t>
            </a:r>
            <a:r>
              <a:rPr lang="en-US" sz="3600" dirty="0" smtClean="0">
                <a:solidFill>
                  <a:srgbClr val="92D050"/>
                </a:solidFill>
              </a:rPr>
              <a:t> HR; 4. </a:t>
            </a:r>
            <a:r>
              <a:rPr lang="en-US" sz="3600" dirty="0" err="1" smtClean="0">
                <a:solidFill>
                  <a:srgbClr val="92D050"/>
                </a:solidFill>
              </a:rPr>
              <a:t>Menos</a:t>
            </a:r>
            <a:r>
              <a:rPr lang="en-US" sz="3600" dirty="0" smtClean="0">
                <a:solidFill>
                  <a:srgbClr val="92D050"/>
                </a:solidFill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</a:rPr>
              <a:t>viento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endParaRPr lang="en-US" sz="3600" dirty="0">
              <a:solidFill>
                <a:schemeClr val="bg1"/>
              </a:solidFill>
            </a:endParaRPr>
          </a:p>
          <a:p>
            <a:r>
              <a:rPr lang="es-CL" sz="3600" dirty="0" smtClean="0">
                <a:solidFill>
                  <a:schemeClr val="bg1"/>
                </a:solidFill>
              </a:rPr>
              <a:t>5. &lt; </a:t>
            </a:r>
            <a:r>
              <a:rPr lang="en-US" sz="3600" dirty="0" err="1" smtClean="0">
                <a:solidFill>
                  <a:schemeClr val="bg1"/>
                </a:solidFill>
              </a:rPr>
              <a:t>radiación</a:t>
            </a:r>
            <a:r>
              <a:rPr lang="en-US" sz="3600" dirty="0" smtClean="0">
                <a:solidFill>
                  <a:schemeClr val="bg1"/>
                </a:solidFill>
              </a:rPr>
              <a:t> PAR; 6. Cambia </a:t>
            </a:r>
            <a:r>
              <a:rPr lang="en-US" sz="3600" dirty="0" err="1" smtClean="0">
                <a:solidFill>
                  <a:schemeClr val="bg1"/>
                </a:solidFill>
              </a:rPr>
              <a:t>calidad</a:t>
            </a:r>
            <a:r>
              <a:rPr lang="en-US" sz="3600" dirty="0" smtClean="0">
                <a:solidFill>
                  <a:schemeClr val="bg1"/>
                </a:solidFill>
              </a:rPr>
              <a:t> de luz </a:t>
            </a:r>
          </a:p>
          <a:p>
            <a:endParaRPr lang="en-US" sz="2000" b="1" dirty="0" smtClean="0">
              <a:solidFill>
                <a:srgbClr val="FFFF00"/>
              </a:solidFill>
            </a:endParaRPr>
          </a:p>
          <a:p>
            <a:r>
              <a:rPr lang="en-US" sz="3600" b="1" dirty="0" err="1" smtClean="0">
                <a:solidFill>
                  <a:srgbClr val="FFFF00"/>
                </a:solidFill>
              </a:rPr>
              <a:t>Además</a:t>
            </a:r>
            <a:r>
              <a:rPr lang="en-US" sz="3600" b="1" dirty="0" smtClean="0">
                <a:solidFill>
                  <a:srgbClr val="FFFF00"/>
                </a:solidFill>
              </a:rPr>
              <a:t>: </a:t>
            </a:r>
            <a:r>
              <a:rPr lang="en-US" sz="3600" b="1" dirty="0" err="1" smtClean="0">
                <a:solidFill>
                  <a:srgbClr val="FFFF00"/>
                </a:solidFill>
              </a:rPr>
              <a:t>Polinizadores</a:t>
            </a:r>
            <a:r>
              <a:rPr lang="en-US" sz="3600" b="1" dirty="0" smtClean="0">
                <a:solidFill>
                  <a:srgbClr val="FFFF00"/>
                </a:solidFill>
              </a:rPr>
              <a:t> son </a:t>
            </a:r>
            <a:r>
              <a:rPr lang="en-US" sz="3600" b="1" dirty="0" err="1" smtClean="0">
                <a:solidFill>
                  <a:srgbClr val="FFFF00"/>
                </a:solidFill>
              </a:rPr>
              <a:t>alterados</a:t>
            </a:r>
            <a:r>
              <a:rPr lang="en-US" sz="3600" b="1" dirty="0" smtClean="0">
                <a:solidFill>
                  <a:srgbClr val="FFFF00"/>
                </a:solidFill>
              </a:rPr>
              <a:t>; </a:t>
            </a:r>
            <a:r>
              <a:rPr lang="en-US" sz="3600" b="1" dirty="0" err="1" smtClean="0">
                <a:solidFill>
                  <a:srgbClr val="FFFF00"/>
                </a:solidFill>
              </a:rPr>
              <a:t>afecta</a:t>
            </a:r>
            <a:r>
              <a:rPr lang="en-US" sz="3600" b="1" dirty="0" smtClean="0">
                <a:solidFill>
                  <a:srgbClr val="FFFF00"/>
                </a:solidFill>
              </a:rPr>
              <a:t> la </a:t>
            </a:r>
            <a:r>
              <a:rPr lang="en-US" sz="3600" b="1" dirty="0" err="1" smtClean="0">
                <a:solidFill>
                  <a:srgbClr val="FFFF00"/>
                </a:solidFill>
              </a:rPr>
              <a:t>degradación</a:t>
            </a:r>
            <a:r>
              <a:rPr lang="en-US" sz="3600" b="1" dirty="0" smtClean="0">
                <a:solidFill>
                  <a:srgbClr val="FFFF00"/>
                </a:solidFill>
              </a:rPr>
              <a:t> de </a:t>
            </a:r>
            <a:r>
              <a:rPr lang="en-US" sz="3600" b="1" dirty="0" err="1" smtClean="0">
                <a:solidFill>
                  <a:srgbClr val="FFFF00"/>
                </a:solidFill>
              </a:rPr>
              <a:t>pesticidas</a:t>
            </a:r>
            <a:endParaRPr lang="es-CL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291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496" y="-27384"/>
            <a:ext cx="9155360" cy="1143000"/>
          </a:xfrm>
        </p:spPr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Resumen: ventajas/desventajas de túneles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1560" y="980728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 smtClean="0">
                <a:solidFill>
                  <a:srgbClr val="FFFF00"/>
                </a:solidFill>
              </a:rPr>
              <a:t>VENTAJAS</a:t>
            </a:r>
            <a:endParaRPr lang="es-CL" sz="32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1. </a:t>
            </a:r>
            <a:r>
              <a:rPr lang="en-US" sz="2800" dirty="0" err="1" smtClean="0">
                <a:solidFill>
                  <a:schemeClr val="bg1"/>
                </a:solidFill>
              </a:rPr>
              <a:t>Extiende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disponibilidad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fruta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en-US" sz="2800" dirty="0" err="1" smtClean="0">
                <a:solidFill>
                  <a:schemeClr val="bg1"/>
                </a:solidFill>
              </a:rPr>
              <a:t>provee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volúmenes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predecibles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fruta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cuando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los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precios</a:t>
            </a:r>
            <a:r>
              <a:rPr lang="en-US" sz="2800" dirty="0" smtClean="0">
                <a:solidFill>
                  <a:schemeClr val="bg1"/>
                </a:solidFill>
              </a:rPr>
              <a:t> son altos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2. Mayor </a:t>
            </a:r>
            <a:r>
              <a:rPr lang="en-US" sz="2800" dirty="0" err="1" smtClean="0">
                <a:solidFill>
                  <a:schemeClr val="bg1"/>
                </a:solidFill>
              </a:rPr>
              <a:t>cantidad</a:t>
            </a:r>
            <a:r>
              <a:rPr lang="en-US" sz="2800" dirty="0" smtClean="0">
                <a:solidFill>
                  <a:schemeClr val="bg1"/>
                </a:solidFill>
              </a:rPr>
              <a:t> (</a:t>
            </a:r>
            <a:r>
              <a:rPr lang="en-US" sz="2800" dirty="0" err="1" smtClean="0">
                <a:solidFill>
                  <a:schemeClr val="bg1"/>
                </a:solidFill>
              </a:rPr>
              <a:t>rendimiento</a:t>
            </a:r>
            <a:r>
              <a:rPr lang="en-US" sz="2800" dirty="0" smtClean="0">
                <a:solidFill>
                  <a:schemeClr val="bg1"/>
                </a:solidFill>
              </a:rPr>
              <a:t>) y </a:t>
            </a:r>
            <a:r>
              <a:rPr lang="en-US" sz="2800" dirty="0" err="1" smtClean="0">
                <a:solidFill>
                  <a:schemeClr val="bg1"/>
                </a:solidFill>
              </a:rPr>
              <a:t>calidad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fruta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3. </a:t>
            </a:r>
            <a:r>
              <a:rPr lang="en-US" sz="2800" dirty="0" err="1" smtClean="0">
                <a:solidFill>
                  <a:schemeClr val="bg1"/>
                </a:solidFill>
              </a:rPr>
              <a:t>Menor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uso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agua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4. </a:t>
            </a:r>
            <a:r>
              <a:rPr lang="en-US" sz="2800" dirty="0" err="1" smtClean="0">
                <a:solidFill>
                  <a:schemeClr val="bg1"/>
                </a:solidFill>
              </a:rPr>
              <a:t>Menor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incidencia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plagas</a:t>
            </a:r>
            <a:r>
              <a:rPr lang="en-US" sz="2800" dirty="0" smtClean="0">
                <a:solidFill>
                  <a:schemeClr val="bg1"/>
                </a:solidFill>
              </a:rPr>
              <a:t> y </a:t>
            </a:r>
            <a:r>
              <a:rPr lang="en-US" sz="2800" dirty="0" err="1" smtClean="0">
                <a:solidFill>
                  <a:schemeClr val="bg1"/>
                </a:solidFill>
              </a:rPr>
              <a:t>enfermedades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  <a:p>
            <a:endParaRPr lang="en-US" sz="2000" dirty="0" smtClean="0"/>
          </a:p>
          <a:p>
            <a:r>
              <a:rPr lang="es-CL" sz="3200" dirty="0" smtClean="0">
                <a:solidFill>
                  <a:srgbClr val="FFFF00"/>
                </a:solidFill>
              </a:rPr>
              <a:t>DESVENTAJAS</a:t>
            </a:r>
          </a:p>
          <a:p>
            <a:r>
              <a:rPr lang="es-CL" sz="2800" dirty="0" smtClean="0">
                <a:solidFill>
                  <a:schemeClr val="bg1"/>
                </a:solidFill>
              </a:rPr>
              <a:t>1. Mayor costo inicial</a:t>
            </a:r>
          </a:p>
          <a:p>
            <a:r>
              <a:rPr lang="es-CL" sz="2800" dirty="0" smtClean="0">
                <a:solidFill>
                  <a:schemeClr val="bg1"/>
                </a:solidFill>
              </a:rPr>
              <a:t>2. Mayor costo manejo: plásticos, </a:t>
            </a:r>
            <a:r>
              <a:rPr lang="en-US" sz="2800" dirty="0" smtClean="0">
                <a:solidFill>
                  <a:schemeClr val="bg1"/>
                </a:solidFill>
              </a:rPr>
              <a:t>control T° y </a:t>
            </a:r>
            <a:r>
              <a:rPr lang="en-US" sz="2800" dirty="0" err="1" smtClean="0">
                <a:solidFill>
                  <a:schemeClr val="bg1"/>
                </a:solidFill>
              </a:rPr>
              <a:t>cosecha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3. </a:t>
            </a:r>
            <a:r>
              <a:rPr lang="en-US" sz="2800" dirty="0" err="1" smtClean="0">
                <a:solidFill>
                  <a:schemeClr val="bg1"/>
                </a:solidFill>
              </a:rPr>
              <a:t>Posible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daño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por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eventos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climáticos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</a:rPr>
              <a:t>viento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dirty="0" err="1" smtClean="0">
                <a:solidFill>
                  <a:srgbClr val="92D050"/>
                </a:solidFill>
              </a:rPr>
              <a:t>Previo</a:t>
            </a:r>
            <a:r>
              <a:rPr lang="en-US" sz="2800" b="1" dirty="0" smtClean="0">
                <a:solidFill>
                  <a:srgbClr val="92D050"/>
                </a:solidFill>
              </a:rPr>
              <a:t> a </a:t>
            </a:r>
            <a:r>
              <a:rPr lang="en-US" sz="2800" b="1" dirty="0" err="1" smtClean="0">
                <a:solidFill>
                  <a:srgbClr val="92D050"/>
                </a:solidFill>
              </a:rPr>
              <a:t>invertir</a:t>
            </a:r>
            <a:r>
              <a:rPr lang="en-US" sz="2800" b="1" dirty="0" smtClean="0">
                <a:solidFill>
                  <a:srgbClr val="92D050"/>
                </a:solidFill>
              </a:rPr>
              <a:t>, </a:t>
            </a:r>
            <a:r>
              <a:rPr lang="en-US" sz="2800" b="1" dirty="0" err="1" smtClean="0">
                <a:solidFill>
                  <a:srgbClr val="92D050"/>
                </a:solidFill>
              </a:rPr>
              <a:t>debe</a:t>
            </a:r>
            <a:r>
              <a:rPr lang="en-US" sz="2800" b="1" dirty="0" smtClean="0">
                <a:solidFill>
                  <a:srgbClr val="92D050"/>
                </a:solidFill>
              </a:rPr>
              <a:t> </a:t>
            </a:r>
            <a:r>
              <a:rPr lang="en-US" sz="2800" b="1" dirty="0" err="1" smtClean="0">
                <a:solidFill>
                  <a:srgbClr val="92D050"/>
                </a:solidFill>
              </a:rPr>
              <a:t>estimarse</a:t>
            </a:r>
            <a:r>
              <a:rPr lang="en-US" sz="2800" b="1" dirty="0" smtClean="0">
                <a:solidFill>
                  <a:srgbClr val="92D050"/>
                </a:solidFill>
              </a:rPr>
              <a:t> </a:t>
            </a:r>
            <a:r>
              <a:rPr lang="en-US" sz="2800" b="1" dirty="0" err="1" smtClean="0">
                <a:solidFill>
                  <a:srgbClr val="92D050"/>
                </a:solidFill>
              </a:rPr>
              <a:t>costos</a:t>
            </a:r>
            <a:r>
              <a:rPr lang="en-US" sz="2800" b="1" dirty="0" smtClean="0">
                <a:solidFill>
                  <a:srgbClr val="92D050"/>
                </a:solidFill>
              </a:rPr>
              <a:t> vs </a:t>
            </a:r>
            <a:r>
              <a:rPr lang="en-US" sz="2800" b="1" dirty="0" err="1" smtClean="0">
                <a:solidFill>
                  <a:srgbClr val="92D050"/>
                </a:solidFill>
              </a:rPr>
              <a:t>beneficios</a:t>
            </a:r>
            <a:r>
              <a:rPr lang="en-US" sz="2800" b="1" dirty="0" smtClean="0">
                <a:solidFill>
                  <a:srgbClr val="92D050"/>
                </a:solidFill>
              </a:rPr>
              <a:t> ¡¡ </a:t>
            </a:r>
            <a:endParaRPr lang="es-CL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367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96816" y="260350"/>
            <a:ext cx="7797018" cy="1384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>
                <a:solidFill>
                  <a:srgbClr val="FFC000"/>
                </a:solidFill>
              </a:rPr>
              <a:t>Definición</a:t>
            </a:r>
            <a:r>
              <a:rPr lang="en-US" dirty="0">
                <a:solidFill>
                  <a:srgbClr val="FFC000"/>
                </a:solidFill>
              </a:rPr>
              <a:t> de </a:t>
            </a:r>
            <a:r>
              <a:rPr lang="en-US" dirty="0" err="1" smtClean="0">
                <a:solidFill>
                  <a:srgbClr val="FFC000"/>
                </a:solidFill>
              </a:rPr>
              <a:t>Fruticultura</a:t>
            </a:r>
            <a:r>
              <a:rPr lang="en-US" dirty="0" smtClean="0">
                <a:solidFill>
                  <a:srgbClr val="FFC000"/>
                </a:solidFill>
              </a:rPr>
              <a:t> (</a:t>
            </a:r>
            <a:r>
              <a:rPr lang="en-US" dirty="0" err="1" smtClean="0">
                <a:solidFill>
                  <a:srgbClr val="FFC000"/>
                </a:solidFill>
              </a:rPr>
              <a:t>arandanicultura</a:t>
            </a:r>
            <a:r>
              <a:rPr lang="en-US" dirty="0" smtClean="0">
                <a:solidFill>
                  <a:srgbClr val="FFC000"/>
                </a:solidFill>
              </a:rPr>
              <a:t>):</a:t>
            </a:r>
            <a:endParaRPr lang="es-ES" dirty="0">
              <a:solidFill>
                <a:srgbClr val="FFC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549" y="1855788"/>
            <a:ext cx="7952891" cy="4237508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None/>
              <a:defRPr/>
            </a:pPr>
            <a:r>
              <a:rPr lang="en-US" b="1" dirty="0"/>
              <a:t>   </a:t>
            </a:r>
            <a:r>
              <a:rPr lang="en-US" b="1" dirty="0" err="1">
                <a:solidFill>
                  <a:srgbClr val="FFFF00"/>
                </a:solidFill>
              </a:rPr>
              <a:t>Actividad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Humana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(1)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destinada</a:t>
            </a:r>
            <a:r>
              <a:rPr lang="en-US" dirty="0">
                <a:solidFill>
                  <a:schemeClr val="bg1"/>
                </a:solidFill>
              </a:rPr>
              <a:t> a</a:t>
            </a:r>
            <a:r>
              <a:rPr lang="en-US" dirty="0">
                <a:solidFill>
                  <a:srgbClr val="FFFF00"/>
                </a:solidFill>
              </a:rPr>
              <a:t> 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FontTx/>
              <a:buNone/>
              <a:defRPr/>
            </a:pPr>
            <a:r>
              <a:rPr lang="en-US" sz="3800" b="1" dirty="0">
                <a:solidFill>
                  <a:srgbClr val="FFFF00"/>
                </a:solidFill>
              </a:rPr>
              <a:t> </a:t>
            </a:r>
            <a:r>
              <a:rPr lang="en-US" sz="3800" b="1" dirty="0" smtClean="0">
                <a:solidFill>
                  <a:srgbClr val="FFFF00"/>
                </a:solidFill>
              </a:rPr>
              <a:t>  </a:t>
            </a:r>
            <a:r>
              <a:rPr lang="en-US" sz="3800" b="1" dirty="0" err="1" smtClean="0">
                <a:solidFill>
                  <a:schemeClr val="accent6"/>
                </a:solidFill>
              </a:rPr>
              <a:t>minimizar</a:t>
            </a:r>
            <a:r>
              <a:rPr lang="en-US" sz="3800" b="1" dirty="0" smtClean="0">
                <a:solidFill>
                  <a:schemeClr val="accent6"/>
                </a:solidFill>
              </a:rPr>
              <a:t> </a:t>
            </a:r>
            <a:r>
              <a:rPr lang="en-US" sz="3800" b="1" dirty="0" err="1">
                <a:solidFill>
                  <a:schemeClr val="accent6"/>
                </a:solidFill>
              </a:rPr>
              <a:t>condiciones</a:t>
            </a:r>
            <a:r>
              <a:rPr lang="en-US" sz="3800" dirty="0">
                <a:solidFill>
                  <a:schemeClr val="accent6"/>
                </a:solidFill>
              </a:rPr>
              <a:t> </a:t>
            </a:r>
            <a:r>
              <a:rPr lang="en-US" sz="3800" b="1" dirty="0">
                <a:solidFill>
                  <a:schemeClr val="accent6"/>
                </a:solidFill>
              </a:rPr>
              <a:t>de</a:t>
            </a:r>
            <a:r>
              <a:rPr lang="en-US" sz="3800" dirty="0">
                <a:solidFill>
                  <a:schemeClr val="accent6"/>
                </a:solidFill>
              </a:rPr>
              <a:t> </a:t>
            </a:r>
            <a:r>
              <a:rPr lang="en-US" sz="3800" b="1" dirty="0" err="1">
                <a:solidFill>
                  <a:schemeClr val="accent6"/>
                </a:solidFill>
              </a:rPr>
              <a:t>estrés</a:t>
            </a:r>
            <a:r>
              <a:rPr lang="en-US" sz="3800" b="1" dirty="0">
                <a:solidFill>
                  <a:schemeClr val="accent6"/>
                </a:solidFill>
              </a:rPr>
              <a:t> (2)</a:t>
            </a:r>
            <a:endParaRPr lang="en-US" sz="3800" dirty="0">
              <a:solidFill>
                <a:schemeClr val="accent6"/>
              </a:solidFill>
            </a:endParaRPr>
          </a:p>
          <a:p>
            <a:pPr>
              <a:buFontTx/>
              <a:buNone/>
              <a:defRPr/>
            </a:pPr>
            <a:r>
              <a:rPr lang="en-US" dirty="0">
                <a:solidFill>
                  <a:srgbClr val="FFFF00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plantas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perennes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cultivadas</a:t>
            </a:r>
            <a:r>
              <a:rPr lang="en-US" b="1" dirty="0">
                <a:solidFill>
                  <a:srgbClr val="FFFF00"/>
                </a:solidFill>
              </a:rPr>
              <a:t> (3</a:t>
            </a:r>
            <a:r>
              <a:rPr lang="en-US" b="1" dirty="0" smtClean="0">
                <a:solidFill>
                  <a:srgbClr val="FFFF00"/>
                </a:solidFill>
              </a:rPr>
              <a:t>) 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 fin </a:t>
            </a:r>
            <a:r>
              <a:rPr lang="en-US" dirty="0">
                <a:solidFill>
                  <a:schemeClr val="bg1"/>
                </a:solidFill>
              </a:rPr>
              <a:t>que </a:t>
            </a:r>
            <a:r>
              <a:rPr lang="en-US" dirty="0" err="1">
                <a:solidFill>
                  <a:schemeClr val="bg1"/>
                </a:solidFill>
              </a:rPr>
              <a:t>ellas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puedan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acercarse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su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máximo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potencial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genético</a:t>
            </a:r>
            <a:r>
              <a:rPr lang="en-US" b="1" dirty="0">
                <a:solidFill>
                  <a:srgbClr val="FFFF00"/>
                </a:solidFill>
              </a:rPr>
              <a:t> para </a:t>
            </a:r>
            <a:r>
              <a:rPr lang="en-US" b="1" dirty="0" err="1">
                <a:solidFill>
                  <a:srgbClr val="FFFF00"/>
                </a:solidFill>
              </a:rPr>
              <a:t>transformar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energía</a:t>
            </a:r>
            <a:r>
              <a:rPr lang="en-US" b="1" dirty="0">
                <a:solidFill>
                  <a:srgbClr val="FFFF00"/>
                </a:solidFill>
              </a:rPr>
              <a:t> solar (4)</a:t>
            </a:r>
          </a:p>
          <a:p>
            <a:pPr>
              <a:buFontTx/>
              <a:buNone/>
              <a:defRPr/>
            </a:pPr>
            <a:r>
              <a:rPr lang="en-US" b="1" dirty="0">
                <a:solidFill>
                  <a:srgbClr val="FFFF00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la </a:t>
            </a:r>
            <a:r>
              <a:rPr lang="en-US" b="1" dirty="0" err="1">
                <a:solidFill>
                  <a:srgbClr val="FFFF00"/>
                </a:solidFill>
              </a:rPr>
              <a:t>producción</a:t>
            </a:r>
            <a:r>
              <a:rPr lang="en-US" b="1" dirty="0">
                <a:solidFill>
                  <a:srgbClr val="FFFF00"/>
                </a:solidFill>
              </a:rPr>
              <a:t> de </a:t>
            </a:r>
            <a:r>
              <a:rPr lang="en-US" b="1" dirty="0" err="1">
                <a:solidFill>
                  <a:srgbClr val="FFFF00"/>
                </a:solidFill>
              </a:rPr>
              <a:t>fruta</a:t>
            </a:r>
            <a:r>
              <a:rPr lang="en-US" b="1" dirty="0">
                <a:solidFill>
                  <a:srgbClr val="FFFF00"/>
                </a:solidFill>
              </a:rPr>
              <a:t> (5</a:t>
            </a:r>
            <a:r>
              <a:rPr lang="en-US" b="1" dirty="0" smtClean="0">
                <a:solidFill>
                  <a:srgbClr val="FFFF00"/>
                </a:solidFill>
              </a:rPr>
              <a:t>)</a:t>
            </a:r>
          </a:p>
          <a:p>
            <a:pPr>
              <a:buFontTx/>
              <a:buNone/>
              <a:defRPr/>
            </a:pPr>
            <a:endParaRPr lang="en-US" b="1" dirty="0">
              <a:solidFill>
                <a:srgbClr val="FFFF00"/>
              </a:solidFill>
            </a:endParaRPr>
          </a:p>
          <a:p>
            <a:pPr>
              <a:buFontTx/>
              <a:buNone/>
              <a:defRPr/>
            </a:pPr>
            <a:r>
              <a:rPr lang="en-US" b="1" dirty="0" smtClean="0">
                <a:solidFill>
                  <a:srgbClr val="FFFF00"/>
                </a:solidFill>
              </a:rPr>
              <a:t>Nota: ese “</a:t>
            </a:r>
            <a:r>
              <a:rPr lang="en-US" b="1" dirty="0" err="1" smtClean="0">
                <a:solidFill>
                  <a:srgbClr val="FFFF00"/>
                </a:solidFill>
              </a:rPr>
              <a:t>minimizar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condiciones</a:t>
            </a:r>
            <a:r>
              <a:rPr lang="en-US" b="1" dirty="0" smtClean="0">
                <a:solidFill>
                  <a:srgbClr val="FFFF00"/>
                </a:solidFill>
              </a:rPr>
              <a:t> de </a:t>
            </a:r>
            <a:r>
              <a:rPr lang="en-US" b="1" dirty="0" err="1" smtClean="0">
                <a:solidFill>
                  <a:srgbClr val="FFFF00"/>
                </a:solidFill>
              </a:rPr>
              <a:t>estrés</a:t>
            </a:r>
            <a:r>
              <a:rPr lang="en-US" b="1" dirty="0" smtClean="0">
                <a:solidFill>
                  <a:srgbClr val="FFFF00"/>
                </a:solidFill>
              </a:rPr>
              <a:t>” </a:t>
            </a:r>
            <a:r>
              <a:rPr lang="en-US" b="1" dirty="0" err="1" smtClean="0">
                <a:solidFill>
                  <a:srgbClr val="FFFF00"/>
                </a:solidFill>
              </a:rPr>
              <a:t>depende</a:t>
            </a:r>
            <a:r>
              <a:rPr lang="en-US" b="1" dirty="0" smtClean="0">
                <a:solidFill>
                  <a:srgbClr val="FFFF00"/>
                </a:solidFill>
              </a:rPr>
              <a:t> en parte de la </a:t>
            </a:r>
            <a:r>
              <a:rPr lang="en-US" b="1" dirty="0" err="1" smtClean="0">
                <a:solidFill>
                  <a:srgbClr val="FFFF00"/>
                </a:solidFill>
              </a:rPr>
              <a:t>elección</a:t>
            </a:r>
            <a:r>
              <a:rPr lang="en-US" b="1" dirty="0" smtClean="0">
                <a:solidFill>
                  <a:srgbClr val="FFFF00"/>
                </a:solidFill>
              </a:rPr>
              <a:t> del </a:t>
            </a:r>
            <a:r>
              <a:rPr lang="en-US" b="1" dirty="0" err="1" smtClean="0">
                <a:solidFill>
                  <a:srgbClr val="FFFF00"/>
                </a:solidFill>
              </a:rPr>
              <a:t>sitio</a:t>
            </a:r>
            <a:r>
              <a:rPr lang="en-US" b="1" dirty="0" smtClean="0">
                <a:solidFill>
                  <a:srgbClr val="FFFF00"/>
                </a:solidFill>
              </a:rPr>
              <a:t> a plantar, de la(s) </a:t>
            </a:r>
            <a:r>
              <a:rPr lang="en-US" b="1" dirty="0" err="1" smtClean="0">
                <a:solidFill>
                  <a:srgbClr val="FFFF00"/>
                </a:solidFill>
              </a:rPr>
              <a:t>variedad</a:t>
            </a:r>
            <a:r>
              <a:rPr lang="en-US" b="1" dirty="0" smtClean="0">
                <a:solidFill>
                  <a:srgbClr val="FFFF00"/>
                </a:solidFill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</a:rPr>
              <a:t>es</a:t>
            </a:r>
            <a:r>
              <a:rPr lang="en-US" b="1" dirty="0" smtClean="0">
                <a:solidFill>
                  <a:srgbClr val="FFFF00"/>
                </a:solidFill>
              </a:rPr>
              <a:t>) </a:t>
            </a:r>
            <a:r>
              <a:rPr lang="en-US" b="1" dirty="0" err="1" smtClean="0">
                <a:solidFill>
                  <a:srgbClr val="FFFF00"/>
                </a:solidFill>
              </a:rPr>
              <a:t>elegida</a:t>
            </a:r>
            <a:r>
              <a:rPr lang="en-US" b="1" dirty="0" smtClean="0">
                <a:solidFill>
                  <a:srgbClr val="FFFF00"/>
                </a:solidFill>
              </a:rPr>
              <a:t>(s) y de los </a:t>
            </a:r>
            <a:r>
              <a:rPr lang="en-US" b="1" dirty="0" err="1" smtClean="0">
                <a:solidFill>
                  <a:srgbClr val="FFFF00"/>
                </a:solidFill>
              </a:rPr>
              <a:t>manejos</a:t>
            </a:r>
            <a:r>
              <a:rPr lang="en-US" b="1" dirty="0" smtClean="0">
                <a:solidFill>
                  <a:srgbClr val="FFFF00"/>
                </a:solidFill>
              </a:rPr>
              <a:t> en el </a:t>
            </a:r>
            <a:r>
              <a:rPr lang="en-US" b="1" dirty="0" err="1" smtClean="0">
                <a:solidFill>
                  <a:srgbClr val="FFFF00"/>
                </a:solidFill>
              </a:rPr>
              <a:t>huerto</a:t>
            </a:r>
            <a:r>
              <a:rPr lang="en-US" b="1" dirty="0" smtClean="0">
                <a:solidFill>
                  <a:srgbClr val="FFFF00"/>
                </a:solidFill>
              </a:rPr>
              <a:t> para </a:t>
            </a:r>
            <a:r>
              <a:rPr lang="en-US" b="1" dirty="0" err="1" smtClean="0">
                <a:solidFill>
                  <a:srgbClr val="FFFF00"/>
                </a:solidFill>
              </a:rPr>
              <a:t>evitar</a:t>
            </a:r>
            <a:r>
              <a:rPr lang="en-US" b="1" dirty="0" smtClean="0">
                <a:solidFill>
                  <a:srgbClr val="FFFF00"/>
                </a:solidFill>
              </a:rPr>
              <a:t> que se </a:t>
            </a:r>
            <a:r>
              <a:rPr lang="en-US" b="1" dirty="0" err="1" smtClean="0">
                <a:solidFill>
                  <a:srgbClr val="FFFF00"/>
                </a:solidFill>
              </a:rPr>
              <a:t>produzca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estrés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es-E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2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0528" y="53752"/>
            <a:ext cx="9468544" cy="1143000"/>
          </a:xfrm>
        </p:spPr>
        <p:txBody>
          <a:bodyPr>
            <a:normAutofit/>
          </a:bodyPr>
          <a:lstStyle/>
          <a:p>
            <a:r>
              <a:rPr lang="es-CL" sz="3600" b="1" dirty="0" smtClean="0">
                <a:solidFill>
                  <a:srgbClr val="FFC000"/>
                </a:solidFill>
              </a:rPr>
              <a:t>Conclusiones: Niveles de protección del cultivo</a:t>
            </a:r>
            <a:endParaRPr lang="es-CL" sz="3600" b="1" dirty="0">
              <a:solidFill>
                <a:srgbClr val="FFC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19" y="1070738"/>
            <a:ext cx="5818593" cy="436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44016" y="5517232"/>
            <a:ext cx="903649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FF00"/>
                </a:solidFill>
              </a:rPr>
              <a:t>Que tipos de </a:t>
            </a:r>
            <a:r>
              <a:rPr lang="es-CL" sz="2800" b="1" dirty="0" smtClean="0">
                <a:solidFill>
                  <a:schemeClr val="bg1"/>
                </a:solidFill>
              </a:rPr>
              <a:t>protección</a:t>
            </a:r>
            <a:r>
              <a:rPr lang="es-CL" sz="2800" b="1" dirty="0" smtClean="0">
                <a:solidFill>
                  <a:srgbClr val="FFFF00"/>
                </a:solidFill>
              </a:rPr>
              <a:t> observan Uds. en esta plantación?</a:t>
            </a:r>
          </a:p>
          <a:p>
            <a:endParaRPr lang="es-CL" sz="1600" b="1" dirty="0" smtClean="0">
              <a:solidFill>
                <a:srgbClr val="FFFF00"/>
              </a:solidFill>
            </a:endParaRPr>
          </a:p>
          <a:p>
            <a:r>
              <a:rPr lang="es-CL" sz="2800" b="1" dirty="0" smtClean="0">
                <a:solidFill>
                  <a:srgbClr val="FFFF00"/>
                </a:solidFill>
              </a:rPr>
              <a:t>Creen que se justifican económicamente todos estos tipos?</a:t>
            </a:r>
            <a:endParaRPr lang="es-CL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0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1" y="922338"/>
            <a:ext cx="8377238" cy="5891212"/>
          </a:xfrm>
          <a:noFill/>
        </p:spPr>
      </p:pic>
      <p:sp>
        <p:nvSpPr>
          <p:cNvPr id="136195" name="4 CuadroTexto"/>
          <p:cNvSpPr txBox="1">
            <a:spLocks noChangeArrowheads="1"/>
          </p:cNvSpPr>
          <p:nvPr/>
        </p:nvSpPr>
        <p:spPr bwMode="auto">
          <a:xfrm>
            <a:off x="395289" y="188913"/>
            <a:ext cx="8208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rgbClr val="FFFF00"/>
                </a:solidFill>
              </a:rPr>
              <a:t>Para seguir aprendiendo sobre arándanos….. </a:t>
            </a:r>
          </a:p>
        </p:txBody>
      </p:sp>
    </p:spTree>
    <p:extLst>
      <p:ext uri="{BB962C8B-B14F-4D97-AF65-F5344CB8AC3E}">
        <p14:creationId xmlns:p14="http://schemas.microsoft.com/office/powerpoint/2010/main" val="1888731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Efecto de mallas sombreadoras (MS) en arándanos: contenidos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es-CL" dirty="0" smtClean="0">
                <a:solidFill>
                  <a:schemeClr val="bg1"/>
                </a:solidFill>
              </a:rPr>
              <a:t>Contexto: arándano, su origen y cultivo actual</a:t>
            </a:r>
          </a:p>
          <a:p>
            <a:endParaRPr lang="es-CL" sz="16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Cambios provocados por MS en microclima</a:t>
            </a:r>
          </a:p>
          <a:p>
            <a:endParaRPr lang="es-CL" sz="16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Cambios a nivel de la hoja</a:t>
            </a:r>
          </a:p>
          <a:p>
            <a:endParaRPr lang="es-CL" sz="16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Cambios a nivel productivo: Chile vs. Michigan</a:t>
            </a:r>
          </a:p>
          <a:p>
            <a:endParaRPr lang="es-CL" sz="16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Conclusiones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97400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107950" y="0"/>
            <a:ext cx="9144000" cy="1655763"/>
          </a:xfrm>
        </p:spPr>
        <p:txBody>
          <a:bodyPr/>
          <a:lstStyle/>
          <a:p>
            <a:pPr algn="just" eaLnBrk="1" hangingPunct="1"/>
            <a:endParaRPr lang="es-CL" altLang="es-CL" sz="800" dirty="0" smtClean="0">
              <a:solidFill>
                <a:schemeClr val="accent2"/>
              </a:solidFill>
              <a:ea typeface="ＭＳ Ｐゴシック" pitchFamily="34" charset="-128"/>
            </a:endParaRPr>
          </a:p>
          <a:p>
            <a:pPr algn="ctr" eaLnBrk="1" hangingPunct="1">
              <a:buFontTx/>
              <a:buNone/>
            </a:pPr>
            <a:r>
              <a:rPr lang="es-CL" altLang="es-CL" sz="2400" b="1" dirty="0" smtClean="0">
                <a:solidFill>
                  <a:schemeClr val="hlink"/>
                </a:solidFill>
                <a:ea typeface="ＭＳ Ｐゴシック" pitchFamily="34" charset="-128"/>
              </a:rPr>
              <a:t>    </a:t>
            </a:r>
            <a:r>
              <a:rPr lang="es-CL" altLang="es-CL" sz="2400" b="1" dirty="0" smtClean="0">
                <a:solidFill>
                  <a:srgbClr val="FFC000"/>
                </a:solidFill>
                <a:ea typeface="ＭＳ Ｐゴシック" pitchFamily="34" charset="-128"/>
              </a:rPr>
              <a:t>Gran parte de las variedades de arándanos contienen  material genético originario del sotobosque </a:t>
            </a:r>
          </a:p>
          <a:p>
            <a:pPr algn="ctr" eaLnBrk="1" hangingPunct="1">
              <a:buFontTx/>
              <a:buNone/>
            </a:pPr>
            <a:r>
              <a:rPr lang="es-CL" altLang="es-CL" sz="2400" b="1" dirty="0" smtClean="0">
                <a:solidFill>
                  <a:srgbClr val="FFC000"/>
                </a:solidFill>
                <a:ea typeface="ＭＳ Ｐゴシック" pitchFamily="34" charset="-128"/>
              </a:rPr>
              <a:t>(bajo bosques con intensidad luminosa intermedia). </a:t>
            </a:r>
            <a:endParaRPr lang="es-ES" altLang="es-CL" sz="2400" b="1" dirty="0" smtClean="0">
              <a:solidFill>
                <a:srgbClr val="FFC000"/>
              </a:solidFill>
              <a:ea typeface="ＭＳ Ｐゴシック" pitchFamily="34" charset="-128"/>
            </a:endParaRPr>
          </a:p>
        </p:txBody>
      </p:sp>
      <p:pic>
        <p:nvPicPr>
          <p:cNvPr id="46083" name="Picture 3" descr="P7040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89138"/>
            <a:ext cx="7380287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4140200" y="2852738"/>
            <a:ext cx="2232025" cy="2663825"/>
          </a:xfrm>
          <a:prstGeom prst="ellipse">
            <a:avLst/>
          </a:prstGeom>
          <a:noFill/>
          <a:ln w="6032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5000"/>
              <a:buFont typeface="Verdana" pitchFamily="34" charset="0"/>
              <a:buChar char="›"/>
              <a:defRPr sz="26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_tradnl" altLang="es-CL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2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-100013"/>
            <a:ext cx="8424863" cy="2087563"/>
          </a:xfrm>
        </p:spPr>
        <p:txBody>
          <a:bodyPr/>
          <a:lstStyle/>
          <a:p>
            <a:pPr algn="just" eaLnBrk="1" hangingPunct="1"/>
            <a:endParaRPr lang="es-CL" altLang="es-CL" sz="1000" smtClean="0">
              <a:solidFill>
                <a:schemeClr val="accent2"/>
              </a:solidFill>
              <a:ea typeface="ＭＳ Ｐゴシック" pitchFamily="34" charset="-128"/>
            </a:endParaRPr>
          </a:p>
          <a:p>
            <a:pPr algn="just" eaLnBrk="1" hangingPunct="1">
              <a:buFontTx/>
              <a:buNone/>
            </a:pPr>
            <a:r>
              <a:rPr lang="es-CL" altLang="es-CL" smtClean="0">
                <a:solidFill>
                  <a:schemeClr val="hlink"/>
                </a:solidFill>
                <a:ea typeface="ＭＳ Ｐゴシック" pitchFamily="34" charset="-128"/>
              </a:rPr>
              <a:t>   </a:t>
            </a:r>
            <a:r>
              <a:rPr lang="es-CL" altLang="es-CL" sz="2400" b="1" smtClean="0">
                <a:solidFill>
                  <a:srgbClr val="FFC000"/>
                </a:solidFill>
                <a:ea typeface="ＭＳ Ｐゴシック" pitchFamily="34" charset="-128"/>
              </a:rPr>
              <a:t>Dado que material vegetal original proviene de sotobosque: al cultivar a pleno sol,  </a:t>
            </a:r>
            <a:r>
              <a:rPr lang="es-ES" altLang="es-CL" sz="2400" b="1" smtClean="0">
                <a:solidFill>
                  <a:srgbClr val="FFC000"/>
                </a:solidFill>
                <a:ea typeface="ＭＳ Ｐゴシック" pitchFamily="34" charset="-128"/>
              </a:rPr>
              <a:t>estarían</a:t>
            </a:r>
            <a:r>
              <a:rPr lang="es-CL" altLang="es-CL" sz="2400" b="1" smtClean="0">
                <a:solidFill>
                  <a:srgbClr val="FFC000"/>
                </a:solidFill>
                <a:ea typeface="ＭＳ Ｐゴシック" pitchFamily="34" charset="-128"/>
              </a:rPr>
              <a:t> los arándanos </a:t>
            </a:r>
            <a:r>
              <a:rPr lang="es-ES" altLang="es-CL" sz="2400" b="1" smtClean="0">
                <a:solidFill>
                  <a:srgbClr val="FFC000"/>
                </a:solidFill>
                <a:ea typeface="ＭＳ Ｐゴシック" pitchFamily="34" charset="-128"/>
              </a:rPr>
              <a:t>sometidos a exceso de radiación y a estrés térmico ?</a:t>
            </a:r>
          </a:p>
        </p:txBody>
      </p:sp>
      <p:pic>
        <p:nvPicPr>
          <p:cNvPr id="47107" name="Picture 3" descr="DSC029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097088"/>
            <a:ext cx="6288087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58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s-E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s-CL" altLang="es-CL" smtClean="0"/>
          </a:p>
        </p:txBody>
      </p:sp>
      <p:pic>
        <p:nvPicPr>
          <p:cNvPr id="48132" name="Picture 4" descr="vista aerea mallas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179388" y="1846263"/>
            <a:ext cx="8713787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es-E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Experimentos en Chile 6 temporadas: Linares y Chillán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endParaRPr lang="es-E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es-E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Ensayos en Michigan (USA): 2 temporadas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endParaRPr lang="es-E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es-E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Mallas blancas, negras, rojas, gris y control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endParaRPr lang="es-ES" sz="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26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1784</Words>
  <Application>Microsoft Office PowerPoint</Application>
  <PresentationFormat>Presentación en pantalla (4:3)</PresentationFormat>
  <Paragraphs>366</Paragraphs>
  <Slides>57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57</vt:i4>
      </vt:variant>
    </vt:vector>
  </HeadingPairs>
  <TitlesOfParts>
    <vt:vector size="60" baseType="lpstr">
      <vt:lpstr>Tema de Office</vt:lpstr>
      <vt:lpstr>Gráfico</vt:lpstr>
      <vt:lpstr>SPW 10.0 Graph</vt:lpstr>
      <vt:lpstr>Presentación de PowerPoint</vt:lpstr>
      <vt:lpstr>Factores que inciden en funcionamiento de planta de arándano</vt:lpstr>
      <vt:lpstr>Definición de Fruticultura (arandanicultura):</vt:lpstr>
      <vt:lpstr>Manejos: variables alteradas y costos</vt:lpstr>
      <vt:lpstr>Cultivo protegido de arándanos: Tipos</vt:lpstr>
      <vt:lpstr>Efecto de mallas sombreadoras (MS) en arándanos: contenidos</vt:lpstr>
      <vt:lpstr>Presentación de PowerPoint</vt:lpstr>
      <vt:lpstr>Presentación de PowerPoint</vt:lpstr>
      <vt:lpstr>Presentación de PowerPoint</vt:lpstr>
      <vt:lpstr>¿Que cambios producen las mallas?</vt:lpstr>
      <vt:lpstr>Presentación de PowerPoint</vt:lpstr>
      <vt:lpstr>Presentación de PowerPoint</vt:lpstr>
      <vt:lpstr>Mallas: Efectos en calidad de radiación</vt:lpstr>
      <vt:lpstr>Presentación de PowerPoint</vt:lpstr>
      <vt:lpstr>Presentación de PowerPoint</vt:lpstr>
      <vt:lpstr>Presentación de PowerPoint</vt:lpstr>
      <vt:lpstr>Presentación de PowerPoint</vt:lpstr>
      <vt:lpstr>Efecto de sombra en ángulo foliar Fuente: Cobo, Del Pozo y Retamales, 2010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Cambios hay a nivel productivo? </vt:lpstr>
      <vt:lpstr>Presentación de PowerPoint</vt:lpstr>
      <vt:lpstr>Presentación de PowerPoint</vt:lpstr>
      <vt:lpstr>Presentación de PowerPoint</vt:lpstr>
      <vt:lpstr>Túneles: ventajas y desventajas</vt:lpstr>
      <vt:lpstr>Presentación de PowerPoint</vt:lpstr>
      <vt:lpstr>Presentación de PowerPoint</vt:lpstr>
      <vt:lpstr>Presentación de PowerPoint</vt:lpstr>
      <vt:lpstr>Presentación de PowerPoint</vt:lpstr>
      <vt:lpstr> Cerezos en túneles con las laterales, el techo y las puertas automatizadas. Costo &gt; US$200.000 por hectarea. </vt:lpstr>
      <vt:lpstr>Presentación de PowerPoint</vt:lpstr>
      <vt:lpstr>Características de los túneles: cambios ambientales para las plantas</vt:lpstr>
      <vt:lpstr>Cambios de los túneles en temperatura mínima y máxima del aire. Fuente: Ogden &amp; van Iersel, 2009</vt:lpstr>
      <vt:lpstr>Presentación de PowerPoint</vt:lpstr>
      <vt:lpstr>Presentación de PowerPoint</vt:lpstr>
      <vt:lpstr>Presentación de PowerPoint</vt:lpstr>
      <vt:lpstr>Presentación de PowerPoint</vt:lpstr>
      <vt:lpstr>Cuidados con la polinización en túneles</vt:lpstr>
      <vt:lpstr>Presentación de PowerPoint</vt:lpstr>
      <vt:lpstr>Efecto de tipo de plástico en degradación de fenitrothion  en túneles. Weber et al., 2009</vt:lpstr>
      <vt:lpstr>Evolución en radiación interceptada a lo largo de la temporada. Fuente: Ogden &amp; van Iersel, 2009</vt:lpstr>
      <vt:lpstr>Curva de cosecha de fruta y efecto de época de cierre de túnel en el rendimiento de cv. Jewel y Emerald. Fuente: Ogden &amp; van Iersel, 2009</vt:lpstr>
      <vt:lpstr>Relación entre cuaja y rendimiento de cv. Jewel y Emerald en distintas fechas de cierre de túnel. Fuente: Ogden &amp; van Iersel, 2009</vt:lpstr>
      <vt:lpstr>Cambios en los sólidos solubles y los niveles de antocianinas en arándanos cultivados bajo túnel. Fuente: Ogden &amp; van Iersel, 2009</vt:lpstr>
      <vt:lpstr>Túneles: daño  por viento</vt:lpstr>
      <vt:lpstr>Conclusiones : cambios ambientales para las plantas bajo túneles</vt:lpstr>
      <vt:lpstr>Resumen: ventajas/desventajas de túneles</vt:lpstr>
      <vt:lpstr>Definición de Fruticultura (arandanicultura):</vt:lpstr>
      <vt:lpstr>Conclusiones: Niveles de protección del cultivo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ALTERNATIVAS DE PRODUCCIÓN DE ARANDANOS:  BAJO PLÁSTICO, HIDROPONÍA –EN CONTENEDORES, SISTEMAS DE PROTECCIÓN (PLÁSTICO, SOMBREAMIENTO, ANTI-PAJAROS, ANTI-VIENTOS, ETC.</dc:title>
  <dc:creator>Usuario</dc:creator>
  <cp:lastModifiedBy>Usuario</cp:lastModifiedBy>
  <cp:revision>93</cp:revision>
  <dcterms:created xsi:type="dcterms:W3CDTF">2017-07-24T00:26:08Z</dcterms:created>
  <dcterms:modified xsi:type="dcterms:W3CDTF">2017-08-11T16:05:17Z</dcterms:modified>
</cp:coreProperties>
</file>