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0" r:id="rId1"/>
  </p:sldMasterIdLst>
  <p:sldIdLst>
    <p:sldId id="256" r:id="rId2"/>
    <p:sldId id="278" r:id="rId3"/>
    <p:sldId id="288" r:id="rId4"/>
    <p:sldId id="263" r:id="rId5"/>
    <p:sldId id="270" r:id="rId6"/>
    <p:sldId id="289" r:id="rId7"/>
    <p:sldId id="273" r:id="rId8"/>
    <p:sldId id="279" r:id="rId9"/>
    <p:sldId id="285" r:id="rId10"/>
    <p:sldId id="266" r:id="rId11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74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go\DISCO%20D%20ANTERIOR\APRATUC\2017\Censo%202017\Recibidos\CENSO%20APRATUC%202017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go\DISCO%20D%20ANTERIOR\APRATUC\2017\Censo%202017\Recibidos\CENSO%20APRATUC%202017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A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AR" baseline="0" dirty="0" smtClean="0"/>
              <a:t>Variedades "viejas</a:t>
            </a:r>
            <a:r>
              <a:rPr lang="es-AR" baseline="0" dirty="0"/>
              <a:t>" años </a:t>
            </a:r>
            <a:r>
              <a:rPr lang="es-AR" baseline="0" dirty="0" smtClean="0"/>
              <a:t>2.014</a:t>
            </a:r>
            <a:r>
              <a:rPr lang="es-AR" baseline="0" dirty="0"/>
              <a:t>, </a:t>
            </a:r>
            <a:r>
              <a:rPr lang="es-AR" baseline="0" dirty="0" smtClean="0"/>
              <a:t>2.015</a:t>
            </a:r>
            <a:r>
              <a:rPr lang="es-AR" baseline="0" dirty="0"/>
              <a:t>, </a:t>
            </a:r>
            <a:r>
              <a:rPr lang="es-AR" baseline="0" dirty="0" smtClean="0"/>
              <a:t>2.016 </a:t>
            </a:r>
            <a:r>
              <a:rPr lang="es-AR" baseline="0" dirty="0"/>
              <a:t>y </a:t>
            </a:r>
            <a:r>
              <a:rPr lang="es-AR" baseline="0" dirty="0" smtClean="0"/>
              <a:t>2.017</a:t>
            </a:r>
            <a:endParaRPr lang="es-AR" dirty="0"/>
          </a:p>
        </c:rich>
      </c:tx>
      <c:layout>
        <c:manualLayout>
          <c:xMode val="edge"/>
          <c:yMode val="edge"/>
          <c:x val="5.121450300778066E-2"/>
          <c:y val="1.793586023398530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1.8302473729334058E-2"/>
          <c:y val="0.15865756979383244"/>
          <c:w val="0.96339505254133184"/>
          <c:h val="0.77979807799133427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VRD!$E$10:$H$10</c:f>
              <c:strCache>
                <c:ptCount val="4"/>
                <c:pt idx="0">
                  <c:v>O'NEIL</c:v>
                </c:pt>
                <c:pt idx="1">
                  <c:v>MISTY</c:v>
                </c:pt>
                <c:pt idx="2">
                  <c:v>MILLENIA</c:v>
                </c:pt>
                <c:pt idx="3">
                  <c:v>BLUE CRISP</c:v>
                </c:pt>
              </c:strCache>
            </c:strRef>
          </c:cat>
          <c:val>
            <c:numRef>
              <c:f>VRD!$E$11:$H$11</c:f>
              <c:numCache>
                <c:formatCode>General</c:formatCode>
                <c:ptCount val="4"/>
                <c:pt idx="0">
                  <c:v>81</c:v>
                </c:pt>
                <c:pt idx="1">
                  <c:v>217</c:v>
                </c:pt>
                <c:pt idx="2">
                  <c:v>56</c:v>
                </c:pt>
                <c:pt idx="3">
                  <c:v>95</c:v>
                </c:pt>
              </c:numCache>
            </c:numRef>
          </c:val>
        </c:ser>
        <c:ser>
          <c:idx val="1"/>
          <c:order val="1"/>
          <c:invertIfNegative val="0"/>
          <c:cat>
            <c:strRef>
              <c:f>VRD!$E$10:$H$10</c:f>
              <c:strCache>
                <c:ptCount val="4"/>
                <c:pt idx="0">
                  <c:v>O'NEIL</c:v>
                </c:pt>
                <c:pt idx="1">
                  <c:v>MISTY</c:v>
                </c:pt>
                <c:pt idx="2">
                  <c:v>MILLENIA</c:v>
                </c:pt>
                <c:pt idx="3">
                  <c:v>BLUE CRISP</c:v>
                </c:pt>
              </c:strCache>
            </c:strRef>
          </c:cat>
          <c:val>
            <c:numRef>
              <c:f>VRD!$E$12:$H$12</c:f>
              <c:numCache>
                <c:formatCode>General</c:formatCode>
                <c:ptCount val="4"/>
                <c:pt idx="0">
                  <c:v>65</c:v>
                </c:pt>
                <c:pt idx="1">
                  <c:v>156</c:v>
                </c:pt>
                <c:pt idx="2">
                  <c:v>51</c:v>
                </c:pt>
                <c:pt idx="3">
                  <c:v>78</c:v>
                </c:pt>
              </c:numCache>
            </c:numRef>
          </c:val>
        </c:ser>
        <c:ser>
          <c:idx val="2"/>
          <c:order val="2"/>
          <c:invertIfNegative val="0"/>
          <c:cat>
            <c:strRef>
              <c:f>VRD!$E$10:$H$10</c:f>
              <c:strCache>
                <c:ptCount val="4"/>
                <c:pt idx="0">
                  <c:v>O'NEIL</c:v>
                </c:pt>
                <c:pt idx="1">
                  <c:v>MISTY</c:v>
                </c:pt>
                <c:pt idx="2">
                  <c:v>MILLENIA</c:v>
                </c:pt>
                <c:pt idx="3">
                  <c:v>BLUE CRISP</c:v>
                </c:pt>
              </c:strCache>
            </c:strRef>
          </c:cat>
          <c:val>
            <c:numRef>
              <c:f>VRD!$E$13:$H$13</c:f>
              <c:numCache>
                <c:formatCode>General</c:formatCode>
                <c:ptCount val="4"/>
                <c:pt idx="0">
                  <c:v>51</c:v>
                </c:pt>
                <c:pt idx="1">
                  <c:v>156</c:v>
                </c:pt>
                <c:pt idx="2">
                  <c:v>22</c:v>
                </c:pt>
                <c:pt idx="3">
                  <c:v>53</c:v>
                </c:pt>
              </c:numCache>
            </c:numRef>
          </c:val>
        </c:ser>
        <c:ser>
          <c:idx val="3"/>
          <c:order val="3"/>
          <c:invertIfNegative val="0"/>
          <c:cat>
            <c:strRef>
              <c:f>VRD!$E$10:$H$10</c:f>
              <c:strCache>
                <c:ptCount val="4"/>
                <c:pt idx="0">
                  <c:v>O'NEIL</c:v>
                </c:pt>
                <c:pt idx="1">
                  <c:v>MISTY</c:v>
                </c:pt>
                <c:pt idx="2">
                  <c:v>MILLENIA</c:v>
                </c:pt>
                <c:pt idx="3">
                  <c:v>BLUE CRISP</c:v>
                </c:pt>
              </c:strCache>
            </c:strRef>
          </c:cat>
          <c:val>
            <c:numRef>
              <c:f>VRD!$E$14:$H$14</c:f>
              <c:numCache>
                <c:formatCode>General</c:formatCode>
                <c:ptCount val="4"/>
                <c:pt idx="0">
                  <c:v>31</c:v>
                </c:pt>
                <c:pt idx="1">
                  <c:v>142</c:v>
                </c:pt>
                <c:pt idx="2">
                  <c:v>16</c:v>
                </c:pt>
                <c:pt idx="3">
                  <c:v>53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61901184"/>
        <c:axId val="161911168"/>
      </c:barChart>
      <c:catAx>
        <c:axId val="161901184"/>
        <c:scaling>
          <c:orientation val="minMax"/>
        </c:scaling>
        <c:delete val="0"/>
        <c:axPos val="b"/>
        <c:majorTickMark val="none"/>
        <c:minorTickMark val="none"/>
        <c:tickLblPos val="nextTo"/>
        <c:crossAx val="161911168"/>
        <c:crosses val="autoZero"/>
        <c:auto val="1"/>
        <c:lblAlgn val="ctr"/>
        <c:lblOffset val="100"/>
        <c:noMultiLvlLbl val="0"/>
      </c:catAx>
      <c:valAx>
        <c:axId val="1619111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190118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AR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AR" dirty="0"/>
              <a:t>Variedades "nuevas" años </a:t>
            </a:r>
            <a:r>
              <a:rPr lang="es-AR" dirty="0" smtClean="0"/>
              <a:t>2.014</a:t>
            </a:r>
            <a:r>
              <a:rPr lang="es-AR" dirty="0"/>
              <a:t>, </a:t>
            </a:r>
            <a:r>
              <a:rPr lang="es-AR" dirty="0" smtClean="0"/>
              <a:t>2.015</a:t>
            </a:r>
            <a:r>
              <a:rPr lang="es-AR" dirty="0"/>
              <a:t>, </a:t>
            </a:r>
            <a:r>
              <a:rPr lang="es-AR" dirty="0" smtClean="0"/>
              <a:t>2.016 </a:t>
            </a:r>
            <a:r>
              <a:rPr lang="es-AR" dirty="0"/>
              <a:t>y </a:t>
            </a:r>
            <a:r>
              <a:rPr lang="es-AR" dirty="0" smtClean="0"/>
              <a:t>2.017</a:t>
            </a:r>
            <a:endParaRPr lang="es-AR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cat>
            <c:strRef>
              <c:f>VRD!$E$16:$K$16</c:f>
              <c:strCache>
                <c:ptCount val="7"/>
                <c:pt idx="0">
                  <c:v>EMERALD</c:v>
                </c:pt>
                <c:pt idx="1">
                  <c:v>JEWEL</c:v>
                </c:pt>
                <c:pt idx="2">
                  <c:v>STAR</c:v>
                </c:pt>
                <c:pt idx="3">
                  <c:v>SNOW CHASER</c:v>
                </c:pt>
                <c:pt idx="4">
                  <c:v>FARTHING</c:v>
                </c:pt>
                <c:pt idx="5">
                  <c:v>SAN JOAQUIN</c:v>
                </c:pt>
                <c:pt idx="6">
                  <c:v>SWEET CRISP</c:v>
                </c:pt>
              </c:strCache>
            </c:strRef>
          </c:cat>
          <c:val>
            <c:numRef>
              <c:f>VRD!$E$17:$K$17</c:f>
              <c:numCache>
                <c:formatCode>General</c:formatCode>
                <c:ptCount val="7"/>
                <c:pt idx="0">
                  <c:v>260</c:v>
                </c:pt>
                <c:pt idx="1">
                  <c:v>157</c:v>
                </c:pt>
                <c:pt idx="2">
                  <c:v>102</c:v>
                </c:pt>
                <c:pt idx="3">
                  <c:v>106</c:v>
                </c:pt>
                <c:pt idx="4">
                  <c:v>10</c:v>
                </c:pt>
                <c:pt idx="5">
                  <c:v>14</c:v>
                </c:pt>
                <c:pt idx="6">
                  <c:v>5</c:v>
                </c:pt>
              </c:numCache>
            </c:numRef>
          </c:val>
        </c:ser>
        <c:ser>
          <c:idx val="1"/>
          <c:order val="1"/>
          <c:invertIfNegative val="0"/>
          <c:cat>
            <c:strRef>
              <c:f>VRD!$E$16:$K$16</c:f>
              <c:strCache>
                <c:ptCount val="7"/>
                <c:pt idx="0">
                  <c:v>EMERALD</c:v>
                </c:pt>
                <c:pt idx="1">
                  <c:v>JEWEL</c:v>
                </c:pt>
                <c:pt idx="2">
                  <c:v>STAR</c:v>
                </c:pt>
                <c:pt idx="3">
                  <c:v>SNOW CHASER</c:v>
                </c:pt>
                <c:pt idx="4">
                  <c:v>FARTHING</c:v>
                </c:pt>
                <c:pt idx="5">
                  <c:v>SAN JOAQUIN</c:v>
                </c:pt>
                <c:pt idx="6">
                  <c:v>SWEET CRISP</c:v>
                </c:pt>
              </c:strCache>
            </c:strRef>
          </c:cat>
          <c:val>
            <c:numRef>
              <c:f>VRD!$E$18:$K$18</c:f>
              <c:numCache>
                <c:formatCode>General</c:formatCode>
                <c:ptCount val="7"/>
                <c:pt idx="0">
                  <c:v>210</c:v>
                </c:pt>
                <c:pt idx="1">
                  <c:v>139</c:v>
                </c:pt>
                <c:pt idx="2">
                  <c:v>69</c:v>
                </c:pt>
                <c:pt idx="3">
                  <c:v>107</c:v>
                </c:pt>
                <c:pt idx="4">
                  <c:v>24</c:v>
                </c:pt>
                <c:pt idx="5">
                  <c:v>32</c:v>
                </c:pt>
                <c:pt idx="6">
                  <c:v>6</c:v>
                </c:pt>
              </c:numCache>
            </c:numRef>
          </c:val>
        </c:ser>
        <c:ser>
          <c:idx val="2"/>
          <c:order val="2"/>
          <c:invertIfNegative val="0"/>
          <c:cat>
            <c:strRef>
              <c:f>VRD!$E$16:$K$16</c:f>
              <c:strCache>
                <c:ptCount val="7"/>
                <c:pt idx="0">
                  <c:v>EMERALD</c:v>
                </c:pt>
                <c:pt idx="1">
                  <c:v>JEWEL</c:v>
                </c:pt>
                <c:pt idx="2">
                  <c:v>STAR</c:v>
                </c:pt>
                <c:pt idx="3">
                  <c:v>SNOW CHASER</c:v>
                </c:pt>
                <c:pt idx="4">
                  <c:v>FARTHING</c:v>
                </c:pt>
                <c:pt idx="5">
                  <c:v>SAN JOAQUIN</c:v>
                </c:pt>
                <c:pt idx="6">
                  <c:v>SWEET CRISP</c:v>
                </c:pt>
              </c:strCache>
            </c:strRef>
          </c:cat>
          <c:val>
            <c:numRef>
              <c:f>VRD!$E$19:$K$19</c:f>
              <c:numCache>
                <c:formatCode>General</c:formatCode>
                <c:ptCount val="7"/>
                <c:pt idx="0">
                  <c:v>314</c:v>
                </c:pt>
                <c:pt idx="1">
                  <c:v>168</c:v>
                </c:pt>
                <c:pt idx="2">
                  <c:v>114</c:v>
                </c:pt>
                <c:pt idx="3">
                  <c:v>127</c:v>
                </c:pt>
                <c:pt idx="4">
                  <c:v>46</c:v>
                </c:pt>
                <c:pt idx="5">
                  <c:v>52</c:v>
                </c:pt>
                <c:pt idx="6">
                  <c:v>11</c:v>
                </c:pt>
              </c:numCache>
            </c:numRef>
          </c:val>
        </c:ser>
        <c:ser>
          <c:idx val="3"/>
          <c:order val="3"/>
          <c:invertIfNegative val="0"/>
          <c:cat>
            <c:strRef>
              <c:f>VRD!$E$16:$K$16</c:f>
              <c:strCache>
                <c:ptCount val="7"/>
                <c:pt idx="0">
                  <c:v>EMERALD</c:v>
                </c:pt>
                <c:pt idx="1">
                  <c:v>JEWEL</c:v>
                </c:pt>
                <c:pt idx="2">
                  <c:v>STAR</c:v>
                </c:pt>
                <c:pt idx="3">
                  <c:v>SNOW CHASER</c:v>
                </c:pt>
                <c:pt idx="4">
                  <c:v>FARTHING</c:v>
                </c:pt>
                <c:pt idx="5">
                  <c:v>SAN JOAQUIN</c:v>
                </c:pt>
                <c:pt idx="6">
                  <c:v>SWEET CRISP</c:v>
                </c:pt>
              </c:strCache>
            </c:strRef>
          </c:cat>
          <c:val>
            <c:numRef>
              <c:f>VRD!$E$20:$K$20</c:f>
              <c:numCache>
                <c:formatCode>General</c:formatCode>
                <c:ptCount val="7"/>
                <c:pt idx="0">
                  <c:v>324</c:v>
                </c:pt>
                <c:pt idx="1">
                  <c:v>163</c:v>
                </c:pt>
                <c:pt idx="2">
                  <c:v>115</c:v>
                </c:pt>
                <c:pt idx="3">
                  <c:v>131</c:v>
                </c:pt>
                <c:pt idx="4">
                  <c:v>50</c:v>
                </c:pt>
                <c:pt idx="5">
                  <c:v>61</c:v>
                </c:pt>
                <c:pt idx="6">
                  <c:v>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61777536"/>
        <c:axId val="161779072"/>
        <c:axId val="0"/>
      </c:bar3DChart>
      <c:catAx>
        <c:axId val="161777536"/>
        <c:scaling>
          <c:orientation val="minMax"/>
        </c:scaling>
        <c:delete val="0"/>
        <c:axPos val="b"/>
        <c:majorTickMark val="none"/>
        <c:minorTickMark val="none"/>
        <c:tickLblPos val="nextTo"/>
        <c:crossAx val="161779072"/>
        <c:crosses val="autoZero"/>
        <c:auto val="1"/>
        <c:lblAlgn val="ctr"/>
        <c:lblOffset val="100"/>
        <c:noMultiLvlLbl val="0"/>
      </c:catAx>
      <c:valAx>
        <c:axId val="1617790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1777536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Rectángulo redondeado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252C5-CE2F-40CA-AC29-FEBFDFFE143A}" type="datetimeFigureOut">
              <a:rPr lang="es-AR" smtClean="0"/>
              <a:pPr/>
              <a:t>14/8/2017</a:t>
            </a:fld>
            <a:endParaRPr lang="es-AR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42D9EDE-BFA1-4B66-91DA-28433468E34E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7" name="6 Rectángulo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252C5-CE2F-40CA-AC29-FEBFDFFE143A}" type="datetimeFigureOut">
              <a:rPr lang="es-AR" smtClean="0"/>
              <a:pPr/>
              <a:t>14/8/2017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9EDE-BFA1-4B66-91DA-28433468E34E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252C5-CE2F-40CA-AC29-FEBFDFFE143A}" type="datetimeFigureOut">
              <a:rPr lang="es-AR" smtClean="0"/>
              <a:pPr/>
              <a:t>14/8/2017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9EDE-BFA1-4B66-91DA-28433468E34E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252C5-CE2F-40CA-AC29-FEBFDFFE143A}" type="datetimeFigureOut">
              <a:rPr lang="es-AR" smtClean="0"/>
              <a:pPr/>
              <a:t>14/8/2017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9EDE-BFA1-4B66-91DA-28433468E34E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Rectángulo redondeado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252C5-CE2F-40CA-AC29-FEBFDFFE143A}" type="datetimeFigureOut">
              <a:rPr lang="es-AR" smtClean="0"/>
              <a:pPr/>
              <a:t>14/8/2017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s-AR"/>
          </a:p>
        </p:txBody>
      </p:sp>
      <p:sp>
        <p:nvSpPr>
          <p:cNvPr id="7" name="6 Rectángulo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42D9EDE-BFA1-4B66-91DA-28433468E34E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252C5-CE2F-40CA-AC29-FEBFDFFE143A}" type="datetimeFigureOut">
              <a:rPr lang="es-AR" smtClean="0"/>
              <a:pPr/>
              <a:t>14/8/2017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9EDE-BFA1-4B66-91DA-28433468E34E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252C5-CE2F-40CA-AC29-FEBFDFFE143A}" type="datetimeFigureOut">
              <a:rPr lang="es-AR" smtClean="0"/>
              <a:pPr/>
              <a:t>14/8/2017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9EDE-BFA1-4B66-91DA-28433468E34E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1" name="10 Marcador de contenido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252C5-CE2F-40CA-AC29-FEBFDFFE143A}" type="datetimeFigureOut">
              <a:rPr lang="es-AR" smtClean="0"/>
              <a:pPr/>
              <a:t>14/8/2017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9EDE-BFA1-4B66-91DA-28433468E34E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252C5-CE2F-40CA-AC29-FEBFDFFE143A}" type="datetimeFigureOut">
              <a:rPr lang="es-AR" smtClean="0"/>
              <a:pPr/>
              <a:t>14/8/2017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9EDE-BFA1-4B66-91DA-28433468E34E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Rectángulo redondeado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252C5-CE2F-40CA-AC29-FEBFDFFE143A}" type="datetimeFigureOut">
              <a:rPr lang="es-AR" smtClean="0"/>
              <a:pPr/>
              <a:t>14/8/2017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9EDE-BFA1-4B66-91DA-28433468E34E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252C5-CE2F-40CA-AC29-FEBFDFFE143A}" type="datetimeFigureOut">
              <a:rPr lang="es-AR" smtClean="0"/>
              <a:pPr/>
              <a:t>14/8/2017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42D9EDE-BFA1-4B66-91DA-28433468E34E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1" name="10 Rectángulo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Rectángulo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Rectángulo redondeado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23252C5-CE2F-40CA-AC29-FEBFDFFE143A}" type="datetimeFigureOut">
              <a:rPr lang="es-AR" smtClean="0"/>
              <a:pPr/>
              <a:t>14/8/2017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s-AR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42D9EDE-BFA1-4B66-91DA-28433468E34E}" type="slidenum">
              <a:rPr lang="es-AR" smtClean="0"/>
              <a:pPr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CuadroTexto"/>
          <p:cNvSpPr txBox="1"/>
          <p:nvPr/>
        </p:nvSpPr>
        <p:spPr>
          <a:xfrm>
            <a:off x="857224" y="4643446"/>
            <a:ext cx="74888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3200" b="1" dirty="0" smtClean="0"/>
              <a:t>Censo de arándanos del N.O.A. </a:t>
            </a:r>
          </a:p>
          <a:p>
            <a:pPr algn="ctr"/>
            <a:r>
              <a:rPr lang="es-AR" sz="2400" b="1" dirty="0" smtClean="0"/>
              <a:t>15 de Agosto de 2.017</a:t>
            </a:r>
            <a:endParaRPr lang="es-AR" sz="2400" b="1" dirty="0"/>
          </a:p>
        </p:txBody>
      </p:sp>
      <p:sp>
        <p:nvSpPr>
          <p:cNvPr id="12" name="11 CuadroTexto"/>
          <p:cNvSpPr txBox="1"/>
          <p:nvPr/>
        </p:nvSpPr>
        <p:spPr>
          <a:xfrm>
            <a:off x="611560" y="5715016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s-ES_tradnl" sz="2400" b="1" dirty="0" smtClean="0"/>
              <a:t>8VA JORNADA TÉCNICA  REGIONAL EN ARÁNDANOS CONCORDIA. ENTRE RÍOS</a:t>
            </a:r>
            <a:endParaRPr lang="es-ES_tradnl" sz="2400" b="1" dirty="0"/>
          </a:p>
        </p:txBody>
      </p:sp>
      <p:pic>
        <p:nvPicPr>
          <p:cNvPr id="7" name="6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136815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F:\go\DISCO D ANTERIOR\APRATUC\2016\Fotos\Octubre\KB 2007 19-10-2016\20161019_1255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729772"/>
            <a:ext cx="5231152" cy="392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1584176"/>
          </a:xfrm>
        </p:spPr>
        <p:txBody>
          <a:bodyPr>
            <a:normAutofit fontScale="90000"/>
          </a:bodyPr>
          <a:lstStyle/>
          <a:p>
            <a:pPr algn="ctr"/>
            <a:r>
              <a:rPr lang="es-ES_tradnl" sz="4800" dirty="0" smtClean="0">
                <a:solidFill>
                  <a:schemeClr val="tx1"/>
                </a:solidFill>
                <a:latin typeface="+mn-lt"/>
              </a:rPr>
              <a:t>MUCHAS GRACIAS POR LA ATENCION!</a:t>
            </a:r>
            <a:br>
              <a:rPr lang="es-ES_tradnl" sz="4800" dirty="0" smtClean="0">
                <a:solidFill>
                  <a:schemeClr val="tx1"/>
                </a:solidFill>
                <a:latin typeface="+mn-lt"/>
              </a:rPr>
            </a:br>
            <a:endParaRPr lang="es-AR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3717032"/>
            <a:ext cx="8229600" cy="2455484"/>
          </a:xfrm>
        </p:spPr>
        <p:txBody>
          <a:bodyPr>
            <a:normAutofit lnSpcReduction="10000"/>
          </a:bodyPr>
          <a:lstStyle/>
          <a:p>
            <a:pPr>
              <a:buNone/>
              <a:defRPr/>
            </a:pPr>
            <a:r>
              <a:rPr lang="es-ES_tradnl" sz="3000" dirty="0" smtClean="0">
                <a:solidFill>
                  <a:schemeClr val="tx1">
                    <a:lumMod val="85000"/>
                  </a:schemeClr>
                </a:solidFill>
              </a:rPr>
              <a:t>Ing. Agr. Guillermo Olivera</a:t>
            </a:r>
          </a:p>
          <a:p>
            <a:pPr>
              <a:buNone/>
              <a:defRPr/>
            </a:pPr>
            <a:r>
              <a:rPr lang="es-ES_tradnl" sz="3000" dirty="0" smtClean="0">
                <a:solidFill>
                  <a:schemeClr val="tx1">
                    <a:lumMod val="85000"/>
                  </a:schemeClr>
                </a:solidFill>
              </a:rPr>
              <a:t>Gerente Apratuc</a:t>
            </a:r>
          </a:p>
          <a:p>
            <a:pPr>
              <a:buNone/>
              <a:defRPr/>
            </a:pPr>
            <a:r>
              <a:rPr lang="es-ES_tradnl" sz="3000" dirty="0" smtClean="0">
                <a:solidFill>
                  <a:schemeClr val="tx1">
                    <a:lumMod val="85000"/>
                  </a:schemeClr>
                </a:solidFill>
              </a:rPr>
              <a:t>+54 9 381 5658245</a:t>
            </a:r>
          </a:p>
          <a:p>
            <a:pPr>
              <a:buNone/>
              <a:defRPr/>
            </a:pPr>
            <a:r>
              <a:rPr lang="es-ES_tradnl" sz="3000" dirty="0" smtClean="0">
                <a:solidFill>
                  <a:schemeClr val="accent3">
                    <a:lumMod val="75000"/>
                  </a:schemeClr>
                </a:solidFill>
              </a:rPr>
              <a:t>gerencia@apratuc.com</a:t>
            </a:r>
          </a:p>
          <a:p>
            <a:pPr>
              <a:buNone/>
              <a:defRPr/>
            </a:pPr>
            <a:r>
              <a:rPr lang="es-ES_tradnl" sz="3000" dirty="0" smtClean="0">
                <a:solidFill>
                  <a:schemeClr val="accent3">
                    <a:lumMod val="75000"/>
                  </a:schemeClr>
                </a:solidFill>
              </a:rPr>
              <a:t>www.apratuc.com</a:t>
            </a:r>
          </a:p>
          <a:p>
            <a:endParaRPr lang="es-AR" dirty="0"/>
          </a:p>
        </p:txBody>
      </p:sp>
      <p:pic>
        <p:nvPicPr>
          <p:cNvPr id="5" name="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6165304"/>
            <a:ext cx="360040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032642"/>
          </a:xfrm>
        </p:spPr>
        <p:txBody>
          <a:bodyPr>
            <a:noAutofit/>
          </a:bodyPr>
          <a:lstStyle/>
          <a:p>
            <a:pPr algn="ctr"/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> </a:t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endParaRPr lang="es-AR" sz="3600" dirty="0">
              <a:latin typeface="+mn-lt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629797" y="1765310"/>
            <a:ext cx="6336704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3200" u="sng" dirty="0" smtClean="0"/>
              <a:t>Superficie cultivada a mayo de 2.017</a:t>
            </a:r>
            <a:r>
              <a:rPr lang="es-AR" sz="3200" dirty="0" smtClean="0"/>
              <a:t>: 1.338 has</a:t>
            </a:r>
          </a:p>
          <a:p>
            <a:endParaRPr lang="es-AR" sz="3200" dirty="0" smtClean="0"/>
          </a:p>
          <a:p>
            <a:r>
              <a:rPr lang="es-AR" sz="2800" b="1" dirty="0" smtClean="0"/>
              <a:t>TUCUMAN:  1.123 has </a:t>
            </a:r>
          </a:p>
          <a:p>
            <a:r>
              <a:rPr lang="es-AR" sz="2800" dirty="0" smtClean="0"/>
              <a:t>(21 has más que en 2.016)</a:t>
            </a:r>
          </a:p>
          <a:p>
            <a:endParaRPr lang="es-AR" sz="2800" dirty="0" smtClean="0"/>
          </a:p>
          <a:p>
            <a:r>
              <a:rPr lang="es-AR" sz="2800" b="1" dirty="0" smtClean="0"/>
              <a:t>SALTA: 180 has</a:t>
            </a:r>
          </a:p>
          <a:p>
            <a:endParaRPr lang="es-AR" sz="2800" dirty="0" smtClean="0"/>
          </a:p>
          <a:p>
            <a:r>
              <a:rPr lang="es-AR" sz="2800" b="1" dirty="0" smtClean="0"/>
              <a:t>CATAMARCA: 34 has  </a:t>
            </a:r>
          </a:p>
          <a:p>
            <a:r>
              <a:rPr lang="es-AR" sz="2800" dirty="0" smtClean="0"/>
              <a:t>(13 has más que en 2.016)</a:t>
            </a:r>
          </a:p>
          <a:p>
            <a:endParaRPr lang="es-AR" sz="3200" dirty="0" smtClean="0"/>
          </a:p>
          <a:p>
            <a:endParaRPr lang="es-AR" sz="3200" dirty="0" smtClean="0"/>
          </a:p>
          <a:p>
            <a:endParaRPr lang="es-AR" sz="2800" dirty="0" smtClean="0"/>
          </a:p>
          <a:p>
            <a:endParaRPr lang="es-AR" sz="2800" dirty="0" smtClean="0"/>
          </a:p>
        </p:txBody>
      </p:sp>
      <p:pic>
        <p:nvPicPr>
          <p:cNvPr id="7" name="6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136815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1119424" y="1019880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3200" b="1" dirty="0" smtClean="0"/>
              <a:t>Producción de arándanos en el N.O.A.</a:t>
            </a:r>
            <a:endParaRPr lang="es-AR" sz="3200" b="1" dirty="0"/>
          </a:p>
        </p:txBody>
      </p:sp>
      <p:pic>
        <p:nvPicPr>
          <p:cNvPr id="3074" name="Picture 2" descr="C:\Users\Guillermo\Pictures\Departamento_Santa_Rosa_(Catamarca_-_Argentina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441" y="5661247"/>
            <a:ext cx="819563" cy="98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Guillermo\Pictures\Departamento_Metán_(Salta_-_Argentina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784" y="4097072"/>
            <a:ext cx="1709717" cy="1271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APRATUC\2012\Fotosss\Mapa de Tucuma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2420888"/>
            <a:ext cx="1186300" cy="16761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71440" y="571480"/>
            <a:ext cx="8572560" cy="1663614"/>
          </a:xfrm>
        </p:spPr>
        <p:txBody>
          <a:bodyPr>
            <a:noAutofit/>
          </a:bodyPr>
          <a:lstStyle/>
          <a:p>
            <a:pPr algn="ctr"/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>
                <a:solidFill>
                  <a:schemeClr val="tx1"/>
                </a:solidFill>
                <a:latin typeface="+mn-lt"/>
              </a:rPr>
              <a:t>Distribución de campos </a:t>
            </a:r>
            <a:br>
              <a:rPr lang="es-AR" sz="3600" dirty="0" smtClean="0">
                <a:solidFill>
                  <a:schemeClr val="tx1"/>
                </a:solidFill>
                <a:latin typeface="+mn-lt"/>
              </a:rPr>
            </a:br>
            <a:r>
              <a:rPr lang="es-AR" sz="3600" dirty="0" smtClean="0">
                <a:solidFill>
                  <a:schemeClr val="tx1"/>
                </a:solidFill>
                <a:latin typeface="+mn-lt"/>
              </a:rPr>
              <a:t>por departamentos y Provincia</a:t>
            </a:r>
            <a:r>
              <a:rPr lang="es-AR" sz="3600" dirty="0" smtClean="0"/>
              <a:t/>
            </a:r>
            <a:br>
              <a:rPr lang="es-AR" sz="3600" dirty="0" smtClean="0"/>
            </a:br>
            <a:endParaRPr lang="es-AR" sz="3600" dirty="0"/>
          </a:p>
        </p:txBody>
      </p:sp>
      <p:pic>
        <p:nvPicPr>
          <p:cNvPr id="7" name="6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85728"/>
            <a:ext cx="136815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861520"/>
              </p:ext>
            </p:extLst>
          </p:nvPr>
        </p:nvGraphicFramePr>
        <p:xfrm>
          <a:off x="539552" y="2132856"/>
          <a:ext cx="5472608" cy="36724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06139"/>
                <a:gridCol w="2000647"/>
                <a:gridCol w="1465822"/>
              </a:tblGrid>
              <a:tr h="258545">
                <a:tc>
                  <a:txBody>
                    <a:bodyPr/>
                    <a:lstStyle/>
                    <a:p>
                      <a:pPr algn="l" fontAlgn="t"/>
                      <a:r>
                        <a:rPr lang="es-AR" sz="1600" u="none" strike="noStrike" dirty="0">
                          <a:effectLst/>
                        </a:rPr>
                        <a:t>DEPARTAMENTO</a:t>
                      </a:r>
                      <a:endParaRPr lang="es-AR" sz="1600" b="1" i="0" u="none" strike="noStrike" dirty="0">
                        <a:solidFill>
                          <a:srgbClr val="17365D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AR" sz="1600" u="none" strike="noStrike">
                          <a:effectLst/>
                        </a:rPr>
                        <a:t>Cantidad de campos</a:t>
                      </a:r>
                      <a:endParaRPr lang="es-AR" sz="1600" b="1" i="0" u="none" strike="noStrike">
                        <a:solidFill>
                          <a:srgbClr val="17365D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AR" sz="1600" u="none" strike="noStrike">
                          <a:effectLst/>
                        </a:rPr>
                        <a:t>Hectáreas 2017</a:t>
                      </a:r>
                      <a:endParaRPr lang="es-AR" sz="1600" b="1" i="0" u="none" strike="noStrike">
                        <a:solidFill>
                          <a:srgbClr val="17365D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</a:tr>
              <a:tr h="258545">
                <a:tc>
                  <a:txBody>
                    <a:bodyPr/>
                    <a:lstStyle/>
                    <a:p>
                      <a:pPr algn="l" fontAlgn="t"/>
                      <a:r>
                        <a:rPr lang="es-AR" sz="1600" u="none" strike="noStrike" dirty="0" err="1">
                          <a:effectLst/>
                        </a:rPr>
                        <a:t>Burruyacu</a:t>
                      </a:r>
                      <a:r>
                        <a:rPr lang="es-AR" sz="1600" u="none" strike="noStrike" dirty="0">
                          <a:effectLst/>
                        </a:rPr>
                        <a:t>-Tucumán</a:t>
                      </a:r>
                      <a:endParaRPr lang="es-AR" sz="1600" b="0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>
                          <a:effectLst/>
                        </a:rPr>
                        <a:t>1</a:t>
                      </a:r>
                      <a:endParaRPr lang="es-AR" sz="1600" b="0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>
                          <a:effectLst/>
                        </a:rPr>
                        <a:t>4</a:t>
                      </a:r>
                      <a:endParaRPr lang="es-AR" sz="1600" b="0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</a:tr>
              <a:tr h="258545">
                <a:tc>
                  <a:txBody>
                    <a:bodyPr/>
                    <a:lstStyle/>
                    <a:p>
                      <a:pPr algn="l" fontAlgn="t"/>
                      <a:r>
                        <a:rPr lang="es-AR" sz="1600" u="none" strike="noStrike" dirty="0">
                          <a:effectLst/>
                        </a:rPr>
                        <a:t>Yerba Buena-Tucumán</a:t>
                      </a:r>
                      <a:endParaRPr lang="es-AR" sz="1600" b="0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>
                          <a:effectLst/>
                        </a:rPr>
                        <a:t>1</a:t>
                      </a:r>
                      <a:endParaRPr lang="es-AR" sz="1600" b="0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>
                          <a:effectLst/>
                        </a:rPr>
                        <a:t>5</a:t>
                      </a:r>
                      <a:endParaRPr lang="es-AR" sz="1600" b="0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</a:tr>
              <a:tr h="258545">
                <a:tc>
                  <a:txBody>
                    <a:bodyPr/>
                    <a:lstStyle/>
                    <a:p>
                      <a:pPr algn="l" fontAlgn="t"/>
                      <a:r>
                        <a:rPr lang="es-AR" sz="1600" u="none" strike="noStrike" dirty="0" err="1">
                          <a:effectLst/>
                        </a:rPr>
                        <a:t>Lules</a:t>
                      </a:r>
                      <a:r>
                        <a:rPr lang="es-AR" sz="1600" u="none" strike="noStrike" dirty="0">
                          <a:effectLst/>
                        </a:rPr>
                        <a:t>-Tucumán</a:t>
                      </a:r>
                      <a:endParaRPr lang="es-AR" sz="1600" b="0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>
                          <a:effectLst/>
                        </a:rPr>
                        <a:t>4</a:t>
                      </a:r>
                      <a:endParaRPr lang="es-AR" sz="1600" b="0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>
                          <a:effectLst/>
                        </a:rPr>
                        <a:t>59</a:t>
                      </a:r>
                      <a:endParaRPr lang="es-AR" sz="1600" b="0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</a:tr>
              <a:tr h="258545">
                <a:tc>
                  <a:txBody>
                    <a:bodyPr/>
                    <a:lstStyle/>
                    <a:p>
                      <a:pPr algn="l" fontAlgn="t"/>
                      <a:r>
                        <a:rPr lang="es-AR" sz="1600" u="none" strike="noStrike" dirty="0">
                          <a:effectLst/>
                        </a:rPr>
                        <a:t>Famaillá-Tucumán</a:t>
                      </a:r>
                      <a:endParaRPr lang="es-AR" sz="1600" b="0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 dirty="0">
                          <a:effectLst/>
                        </a:rPr>
                        <a:t>6</a:t>
                      </a:r>
                      <a:endParaRPr lang="es-AR" sz="1600" b="0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 dirty="0">
                          <a:effectLst/>
                        </a:rPr>
                        <a:t>117</a:t>
                      </a:r>
                      <a:endParaRPr lang="es-AR" sz="1600" b="0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</a:tr>
              <a:tr h="258545">
                <a:tc>
                  <a:txBody>
                    <a:bodyPr/>
                    <a:lstStyle/>
                    <a:p>
                      <a:pPr algn="l" fontAlgn="t"/>
                      <a:r>
                        <a:rPr lang="es-AR" sz="1600" b="1" u="none" strike="noStrike" dirty="0">
                          <a:effectLst/>
                        </a:rPr>
                        <a:t>Monteros- Tucumán</a:t>
                      </a:r>
                      <a:endParaRPr lang="es-AR" sz="1600" b="1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b="1" u="none" strike="noStrike" dirty="0">
                          <a:effectLst/>
                        </a:rPr>
                        <a:t>18</a:t>
                      </a:r>
                      <a:endParaRPr lang="es-AR" sz="1600" b="1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b="1" u="none" strike="noStrike" dirty="0">
                          <a:effectLst/>
                        </a:rPr>
                        <a:t>579</a:t>
                      </a:r>
                      <a:endParaRPr lang="es-AR" sz="1600" b="1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</a:tr>
              <a:tr h="258545">
                <a:tc>
                  <a:txBody>
                    <a:bodyPr/>
                    <a:lstStyle/>
                    <a:p>
                      <a:pPr algn="l" fontAlgn="t"/>
                      <a:r>
                        <a:rPr lang="es-AR" sz="1600" u="none" strike="noStrike">
                          <a:effectLst/>
                        </a:rPr>
                        <a:t>Chicligasta- Tucumán</a:t>
                      </a:r>
                      <a:endParaRPr lang="es-AR" sz="1600" b="0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>
                          <a:effectLst/>
                        </a:rPr>
                        <a:t>10</a:t>
                      </a:r>
                      <a:endParaRPr lang="es-AR" sz="1600" b="0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 dirty="0">
                          <a:effectLst/>
                        </a:rPr>
                        <a:t>225</a:t>
                      </a:r>
                      <a:endParaRPr lang="es-AR" sz="1600" b="0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</a:tr>
              <a:tr h="258545">
                <a:tc>
                  <a:txBody>
                    <a:bodyPr/>
                    <a:lstStyle/>
                    <a:p>
                      <a:pPr algn="l" fontAlgn="t"/>
                      <a:r>
                        <a:rPr lang="es-AR" sz="1600" u="none" strike="noStrike">
                          <a:effectLst/>
                        </a:rPr>
                        <a:t>Simoca-Tucumán</a:t>
                      </a:r>
                      <a:endParaRPr lang="es-AR" sz="1600" b="0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>
                          <a:effectLst/>
                        </a:rPr>
                        <a:t>1</a:t>
                      </a:r>
                      <a:endParaRPr lang="es-AR" sz="1600" b="0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 dirty="0">
                          <a:effectLst/>
                        </a:rPr>
                        <a:t>4</a:t>
                      </a:r>
                      <a:endParaRPr lang="es-AR" sz="1600" b="0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</a:tr>
              <a:tr h="328513">
                <a:tc>
                  <a:txBody>
                    <a:bodyPr/>
                    <a:lstStyle/>
                    <a:p>
                      <a:pPr algn="l" fontAlgn="t"/>
                      <a:r>
                        <a:rPr lang="es-AR" sz="1600" u="none" strike="noStrike">
                          <a:effectLst/>
                        </a:rPr>
                        <a:t>Juan B. Alberdi-Tucumán</a:t>
                      </a:r>
                      <a:endParaRPr lang="es-AR" sz="1600" b="0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>
                          <a:effectLst/>
                        </a:rPr>
                        <a:t>6</a:t>
                      </a:r>
                      <a:endParaRPr lang="es-AR" sz="1600" b="0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 dirty="0">
                          <a:effectLst/>
                        </a:rPr>
                        <a:t>93</a:t>
                      </a:r>
                      <a:endParaRPr lang="es-AR" sz="1600" b="0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</a:tr>
              <a:tr h="258545">
                <a:tc>
                  <a:txBody>
                    <a:bodyPr/>
                    <a:lstStyle/>
                    <a:p>
                      <a:pPr algn="l" fontAlgn="t"/>
                      <a:r>
                        <a:rPr lang="es-AR" sz="1600" u="none" strike="noStrike">
                          <a:effectLst/>
                        </a:rPr>
                        <a:t>La Cocha-Tucumán</a:t>
                      </a:r>
                      <a:endParaRPr lang="es-AR" sz="1600" b="0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>
                          <a:effectLst/>
                        </a:rPr>
                        <a:t>2</a:t>
                      </a:r>
                      <a:endParaRPr lang="es-AR" sz="1600" b="0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 dirty="0">
                          <a:effectLst/>
                        </a:rPr>
                        <a:t>37</a:t>
                      </a:r>
                      <a:endParaRPr lang="es-AR" sz="1600" b="0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</a:tr>
              <a:tr h="258545">
                <a:tc>
                  <a:txBody>
                    <a:bodyPr/>
                    <a:lstStyle/>
                    <a:p>
                      <a:pPr algn="l" fontAlgn="t"/>
                      <a:r>
                        <a:rPr lang="es-AR" sz="1600" u="none" strike="noStrike">
                          <a:effectLst/>
                        </a:rPr>
                        <a:t>Metán- Salta</a:t>
                      </a:r>
                      <a:endParaRPr lang="es-AR" sz="1600" b="0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>
                          <a:effectLst/>
                        </a:rPr>
                        <a:t>1</a:t>
                      </a:r>
                      <a:endParaRPr lang="es-AR" sz="1600" b="0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 dirty="0">
                          <a:effectLst/>
                        </a:rPr>
                        <a:t>180</a:t>
                      </a:r>
                      <a:endParaRPr lang="es-AR" sz="1600" b="0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</a:tr>
              <a:tr h="505631">
                <a:tc>
                  <a:txBody>
                    <a:bodyPr/>
                    <a:lstStyle/>
                    <a:p>
                      <a:pPr algn="l" fontAlgn="t"/>
                      <a:r>
                        <a:rPr lang="es-AR" sz="1600" u="none" strike="noStrike">
                          <a:effectLst/>
                        </a:rPr>
                        <a:t>Santa Rosa-Alijilan- Catamarca</a:t>
                      </a:r>
                      <a:endParaRPr lang="es-AR" sz="1600" b="0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>
                          <a:effectLst/>
                        </a:rPr>
                        <a:t>4</a:t>
                      </a:r>
                      <a:endParaRPr lang="es-AR" sz="1600" b="0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AR" sz="1600" u="none" strike="noStrike" dirty="0">
                          <a:effectLst/>
                        </a:rPr>
                        <a:t>34</a:t>
                      </a:r>
                      <a:endParaRPr lang="es-AR" sz="1600" b="0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</a:tr>
              <a:tr h="252815">
                <a:tc>
                  <a:txBody>
                    <a:bodyPr/>
                    <a:lstStyle/>
                    <a:p>
                      <a:pPr algn="l" fontAlgn="ctr"/>
                      <a:r>
                        <a:rPr lang="es-AR" sz="1600" b="0" i="0" u="none" strike="noStrike" dirty="0" smtClean="0">
                          <a:effectLst/>
                          <a:latin typeface="Arial"/>
                        </a:rPr>
                        <a:t>TOTAL</a:t>
                      </a:r>
                      <a:endParaRPr lang="es-AR" sz="16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AR" sz="1600" u="none" strike="noStrike">
                          <a:effectLst/>
                        </a:rPr>
                        <a:t>54</a:t>
                      </a:r>
                      <a:endParaRPr lang="es-AR" sz="16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AR" sz="1600" u="none" strike="noStrike" dirty="0">
                          <a:effectLst/>
                        </a:rPr>
                        <a:t>1337</a:t>
                      </a:r>
                      <a:endParaRPr lang="es-AR" sz="16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1025" name="Picture 1" descr="F:\go\DISCO D ANTERIOR\APRATUC\2017\Fotos\Agosto\20170804_1206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87600" y="-7629525"/>
            <a:ext cx="10485120" cy="5897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go\DISCO D ANTERIOR\APRATUC\2017\Fotos\Agosto\20170804_1206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22888" y="-11404648"/>
            <a:ext cx="18348960" cy="10321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go\DISCO D ANTERIOR\APRATUC\2017\Fotos\Agosto\20170804_120648.jpg"/>
          <p:cNvPicPr preferRelativeResize="0"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700808"/>
            <a:ext cx="269076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253536"/>
            <a:ext cx="8507288" cy="1143000"/>
          </a:xfrm>
        </p:spPr>
        <p:txBody>
          <a:bodyPr>
            <a:normAutofit/>
          </a:bodyPr>
          <a:lstStyle/>
          <a:p>
            <a:pPr algn="ctr"/>
            <a:r>
              <a:rPr lang="es-AR" dirty="0" smtClean="0">
                <a:solidFill>
                  <a:schemeClr val="tx1"/>
                </a:solidFill>
                <a:latin typeface="+mn-lt"/>
              </a:rPr>
              <a:t>Superficie de los campos en el N.O.A. </a:t>
            </a:r>
            <a:endParaRPr lang="es-AR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827584" y="5517232"/>
            <a:ext cx="5760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dirty="0" smtClean="0"/>
              <a:t>La mayoría de los campos tienen entre 10 a 30 has: 45% del total de los campos</a:t>
            </a:r>
          </a:p>
        </p:txBody>
      </p:sp>
      <p:pic>
        <p:nvPicPr>
          <p:cNvPr id="6" name="5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28604"/>
            <a:ext cx="136815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680293"/>
              </p:ext>
            </p:extLst>
          </p:nvPr>
        </p:nvGraphicFramePr>
        <p:xfrm>
          <a:off x="827584" y="1916832"/>
          <a:ext cx="5544616" cy="28803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86154"/>
                <a:gridCol w="1386154"/>
                <a:gridCol w="1386154"/>
                <a:gridCol w="1386154"/>
              </a:tblGrid>
              <a:tr h="766949">
                <a:tc>
                  <a:txBody>
                    <a:bodyPr/>
                    <a:lstStyle/>
                    <a:p>
                      <a:pPr algn="l" rtl="0" fontAlgn="b"/>
                      <a:r>
                        <a:rPr lang="es-AR" sz="1400" b="1" u="none" strike="noStrike" dirty="0">
                          <a:effectLst/>
                        </a:rPr>
                        <a:t>Rango de has</a:t>
                      </a:r>
                      <a:endParaRPr lang="es-AR" sz="1400" b="1" i="0" u="none" strike="noStrike" dirty="0">
                        <a:solidFill>
                          <a:srgbClr val="00000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AR" sz="1400" b="1" u="none" strike="noStrike" dirty="0">
                          <a:effectLst/>
                        </a:rPr>
                        <a:t>% campos</a:t>
                      </a:r>
                      <a:endParaRPr lang="es-AR" sz="1400" b="1" i="0" u="none" strike="noStrike" dirty="0">
                        <a:solidFill>
                          <a:srgbClr val="00000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AR" sz="1400" b="1" u="none" strike="noStrike" dirty="0">
                          <a:effectLst/>
                        </a:rPr>
                        <a:t>Has/rango</a:t>
                      </a:r>
                      <a:endParaRPr lang="es-AR" sz="1400" b="1" i="0" u="none" strike="noStrike" dirty="0">
                        <a:solidFill>
                          <a:srgbClr val="00000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AR" sz="1400" b="1" u="none" strike="noStrike" dirty="0">
                          <a:effectLst/>
                        </a:rPr>
                        <a:t>Campos</a:t>
                      </a:r>
                      <a:endParaRPr lang="es-AR" sz="1400" b="1" i="0" u="none" strike="noStrike" dirty="0">
                        <a:solidFill>
                          <a:srgbClr val="00000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</a:tr>
              <a:tr h="391997">
                <a:tc>
                  <a:txBody>
                    <a:bodyPr/>
                    <a:lstStyle/>
                    <a:p>
                      <a:pPr algn="l" rtl="0" fontAlgn="b"/>
                      <a:r>
                        <a:rPr lang="es-AR" sz="1400" u="none" strike="noStrike" dirty="0">
                          <a:effectLst/>
                        </a:rPr>
                        <a:t>1 a 5</a:t>
                      </a:r>
                      <a:endParaRPr lang="es-AR" sz="1400" b="0" i="0" u="none" strike="noStrike" dirty="0">
                        <a:solidFill>
                          <a:srgbClr val="00000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AR" sz="1400" u="none" strike="noStrike">
                          <a:effectLst/>
                        </a:rPr>
                        <a:t>9</a:t>
                      </a:r>
                      <a:endParaRPr lang="es-AR" sz="1400" b="0" i="0" u="none" strike="noStrike">
                        <a:solidFill>
                          <a:srgbClr val="00000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AR" sz="1400" u="none" strike="noStrike">
                          <a:effectLst/>
                        </a:rPr>
                        <a:t>21</a:t>
                      </a:r>
                      <a:endParaRPr lang="es-AR" sz="1400" b="0" i="0" u="none" strike="noStrike">
                        <a:solidFill>
                          <a:srgbClr val="00000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AR" sz="1400" u="none" strike="noStrike" dirty="0">
                          <a:effectLst/>
                        </a:rPr>
                        <a:t>5</a:t>
                      </a:r>
                      <a:endParaRPr lang="es-AR" sz="1400" b="0" i="0" u="none" strike="noStrike" dirty="0">
                        <a:solidFill>
                          <a:srgbClr val="00000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</a:tr>
              <a:tr h="391997">
                <a:tc>
                  <a:txBody>
                    <a:bodyPr/>
                    <a:lstStyle/>
                    <a:p>
                      <a:pPr algn="l" rtl="0" fontAlgn="b"/>
                      <a:r>
                        <a:rPr lang="es-AR" sz="1400" u="none" strike="noStrike" dirty="0">
                          <a:effectLst/>
                        </a:rPr>
                        <a:t>5,1 a 10</a:t>
                      </a:r>
                      <a:endParaRPr lang="es-AR" sz="1400" b="0" i="0" u="none" strike="noStrike" dirty="0">
                        <a:solidFill>
                          <a:srgbClr val="00000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AR" sz="1400" u="none" strike="noStrike" dirty="0">
                          <a:effectLst/>
                        </a:rPr>
                        <a:t>26</a:t>
                      </a:r>
                      <a:endParaRPr lang="es-AR" sz="1400" b="0" i="0" u="none" strike="noStrike" dirty="0">
                        <a:solidFill>
                          <a:srgbClr val="00000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AR" sz="1400" u="none" strike="noStrike" dirty="0">
                          <a:effectLst/>
                        </a:rPr>
                        <a:t>115</a:t>
                      </a:r>
                      <a:endParaRPr lang="es-AR" sz="1400" b="0" i="0" u="none" strike="noStrike" dirty="0">
                        <a:solidFill>
                          <a:srgbClr val="00000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AR" sz="1400" u="none" strike="noStrike" dirty="0">
                          <a:effectLst/>
                        </a:rPr>
                        <a:t>14</a:t>
                      </a:r>
                      <a:endParaRPr lang="es-AR" sz="1400" b="0" i="0" u="none" strike="noStrike" dirty="0">
                        <a:solidFill>
                          <a:srgbClr val="00000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</a:tr>
              <a:tr h="391997">
                <a:tc>
                  <a:txBody>
                    <a:bodyPr/>
                    <a:lstStyle/>
                    <a:p>
                      <a:pPr algn="l" rtl="0" fontAlgn="b"/>
                      <a:r>
                        <a:rPr lang="es-AR" sz="16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10,1 a 30</a:t>
                      </a:r>
                      <a:endParaRPr lang="es-AR" sz="1600" b="1" i="0" u="none" strike="noStrike" dirty="0">
                        <a:solidFill>
                          <a:srgbClr val="0070C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AR" sz="16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45</a:t>
                      </a:r>
                      <a:endParaRPr lang="es-AR" sz="1600" b="1" i="0" u="none" strike="noStrike" dirty="0">
                        <a:solidFill>
                          <a:srgbClr val="0070C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AR" sz="16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438</a:t>
                      </a:r>
                      <a:endParaRPr lang="es-AR" sz="1600" b="1" i="0" u="none" strike="noStrike" dirty="0">
                        <a:solidFill>
                          <a:srgbClr val="0070C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AR" sz="16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24</a:t>
                      </a:r>
                      <a:endParaRPr lang="es-AR" sz="1600" b="1" i="0" u="none" strike="noStrike" dirty="0">
                        <a:solidFill>
                          <a:srgbClr val="0070C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</a:tr>
              <a:tr h="391997">
                <a:tc>
                  <a:txBody>
                    <a:bodyPr/>
                    <a:lstStyle/>
                    <a:p>
                      <a:pPr algn="l" rtl="0" fontAlgn="b"/>
                      <a:r>
                        <a:rPr lang="es-AR" sz="1400" u="none" strike="noStrike" dirty="0">
                          <a:effectLst/>
                        </a:rPr>
                        <a:t>más de 30</a:t>
                      </a:r>
                      <a:endParaRPr lang="es-AR" sz="1400" b="0" i="0" u="none" strike="noStrike" dirty="0">
                        <a:solidFill>
                          <a:srgbClr val="00000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AR" sz="1400" u="none" strike="noStrike">
                          <a:effectLst/>
                        </a:rPr>
                        <a:t>20</a:t>
                      </a:r>
                      <a:endParaRPr lang="es-AR" sz="1400" b="0" i="0" u="none" strike="noStrike">
                        <a:solidFill>
                          <a:srgbClr val="00000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AR" sz="1400" u="none" strike="noStrike">
                          <a:effectLst/>
                        </a:rPr>
                        <a:t>763</a:t>
                      </a:r>
                      <a:endParaRPr lang="es-AR" sz="1400" b="0" i="0" u="none" strike="noStrike">
                        <a:solidFill>
                          <a:srgbClr val="00000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AR" sz="1400" u="none" strike="noStrike" dirty="0">
                          <a:effectLst/>
                        </a:rPr>
                        <a:t>11</a:t>
                      </a:r>
                      <a:endParaRPr lang="es-AR" sz="1400" b="0" i="0" u="none" strike="noStrike" dirty="0">
                        <a:solidFill>
                          <a:srgbClr val="00000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</a:tr>
              <a:tr h="545385">
                <a:tc>
                  <a:txBody>
                    <a:bodyPr/>
                    <a:lstStyle/>
                    <a:p>
                      <a:pPr algn="l" fontAlgn="b"/>
                      <a:r>
                        <a:rPr lang="es-AR" sz="1400" u="none" strike="noStrike" dirty="0">
                          <a:effectLst/>
                        </a:rPr>
                        <a:t> </a:t>
                      </a:r>
                      <a:endParaRPr lang="es-AR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AR" sz="1400" u="none" strike="noStrike" dirty="0">
                          <a:effectLst/>
                        </a:rPr>
                        <a:t> </a:t>
                      </a:r>
                      <a:endParaRPr lang="es-AR" sz="1400" b="0" i="0" u="none" strike="noStrike" dirty="0">
                        <a:solidFill>
                          <a:srgbClr val="00000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AR" sz="1400" u="none" strike="noStrike" dirty="0">
                          <a:effectLst/>
                        </a:rPr>
                        <a:t>1.337</a:t>
                      </a:r>
                      <a:endParaRPr lang="es-AR" sz="1400" b="0" i="0" u="none" strike="noStrike" dirty="0">
                        <a:solidFill>
                          <a:srgbClr val="00000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AR" sz="1400" u="none" strike="noStrike" dirty="0">
                          <a:effectLst/>
                        </a:rPr>
                        <a:t>54</a:t>
                      </a:r>
                      <a:endParaRPr lang="es-AR" sz="1400" b="0" i="0" u="none" strike="noStrike" dirty="0">
                        <a:solidFill>
                          <a:srgbClr val="000000"/>
                        </a:solidFill>
                        <a:effectLst/>
                        <a:latin typeface="Perpetua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pic>
        <p:nvPicPr>
          <p:cNvPr id="1025" name="Picture 1" descr="F:\go\DISCO D ANTERIOR\APRATUC\2016\Fotos\Agosto\20160818_142803.jpg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016" y="2276872"/>
            <a:ext cx="2088232" cy="156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F:\go\DISCO D ANTERIOR\APRATUC\2016\Fotos\IMG-20121010-023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187" y="4442525"/>
            <a:ext cx="1612061" cy="214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663614"/>
          </a:xfrm>
        </p:spPr>
        <p:txBody>
          <a:bodyPr>
            <a:noAutofit/>
          </a:bodyPr>
          <a:lstStyle/>
          <a:p>
            <a:pPr algn="ctr"/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endParaRPr lang="es-AR" sz="3600" dirty="0"/>
          </a:p>
        </p:txBody>
      </p:sp>
      <p:sp>
        <p:nvSpPr>
          <p:cNvPr id="5" name="4 CuadroTexto"/>
          <p:cNvSpPr txBox="1"/>
          <p:nvPr/>
        </p:nvSpPr>
        <p:spPr>
          <a:xfrm>
            <a:off x="3360745" y="1340768"/>
            <a:ext cx="57606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800" u="sng" dirty="0" smtClean="0"/>
              <a:t>Superficie cultivada a mayo de 2.017</a:t>
            </a:r>
            <a:r>
              <a:rPr lang="es-AR" sz="2800" dirty="0" smtClean="0"/>
              <a:t>:  </a:t>
            </a:r>
          </a:p>
          <a:p>
            <a:r>
              <a:rPr lang="es-AR" sz="2800" dirty="0" smtClean="0"/>
              <a:t>Todos los años disminuyen las has con </a:t>
            </a:r>
            <a:r>
              <a:rPr lang="es-AR" sz="2800" dirty="0" err="1" smtClean="0"/>
              <a:t>O´neal</a:t>
            </a:r>
            <a:r>
              <a:rPr lang="es-AR" sz="2800" dirty="0" smtClean="0"/>
              <a:t> y </a:t>
            </a:r>
            <a:r>
              <a:rPr lang="es-AR" sz="2800" dirty="0" err="1" smtClean="0"/>
              <a:t>Millenia</a:t>
            </a:r>
            <a:r>
              <a:rPr lang="es-AR" sz="2800" dirty="0" smtClean="0"/>
              <a:t>. </a:t>
            </a:r>
          </a:p>
          <a:p>
            <a:endParaRPr lang="es-AR" sz="2800" dirty="0" smtClean="0"/>
          </a:p>
          <a:p>
            <a:r>
              <a:rPr lang="es-AR" sz="2800" dirty="0" smtClean="0"/>
              <a:t>Se suspendieron las plantaciones de </a:t>
            </a:r>
            <a:r>
              <a:rPr lang="es-AR" sz="2800" dirty="0" err="1" smtClean="0"/>
              <a:t>Snowchacer</a:t>
            </a:r>
            <a:r>
              <a:rPr lang="es-AR" sz="2800" dirty="0" smtClean="0"/>
              <a:t> y se incrementaron las variedades como </a:t>
            </a:r>
            <a:r>
              <a:rPr lang="es-AR" sz="2800" dirty="0" err="1" smtClean="0"/>
              <a:t>Farthing</a:t>
            </a:r>
            <a:r>
              <a:rPr lang="es-AR" sz="2800" dirty="0"/>
              <a:t> </a:t>
            </a:r>
            <a:r>
              <a:rPr lang="es-AR" sz="2800" dirty="0" smtClean="0"/>
              <a:t>y San Joaquín. </a:t>
            </a:r>
          </a:p>
          <a:p>
            <a:endParaRPr lang="es-AR" sz="2800" dirty="0"/>
          </a:p>
          <a:p>
            <a:r>
              <a:rPr lang="es-AR" sz="2800" dirty="0" err="1" smtClean="0"/>
              <a:t>Emerald</a:t>
            </a:r>
            <a:r>
              <a:rPr lang="es-AR" sz="2800" dirty="0" smtClean="0"/>
              <a:t> es la variedad </a:t>
            </a:r>
            <a:r>
              <a:rPr lang="es-AR" sz="2800" dirty="0" smtClean="0"/>
              <a:t>más </a:t>
            </a:r>
            <a:r>
              <a:rPr lang="es-AR" sz="2800" dirty="0" smtClean="0"/>
              <a:t>cultivada (24% del total)</a:t>
            </a:r>
          </a:p>
          <a:p>
            <a:endParaRPr lang="es-AR" sz="2800" dirty="0" smtClean="0"/>
          </a:p>
          <a:p>
            <a:endParaRPr lang="es-AR" sz="2800" dirty="0" smtClean="0"/>
          </a:p>
        </p:txBody>
      </p:sp>
      <p:pic>
        <p:nvPicPr>
          <p:cNvPr id="7" name="6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136815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F:\go\DISCO D ANTERIOR\APRATUC\2016\Fotos\Octubre\Citromax 14-10-2016\20161014_1026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86689"/>
            <a:ext cx="2698373" cy="2023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663614"/>
          </a:xfrm>
        </p:spPr>
        <p:txBody>
          <a:bodyPr>
            <a:noAutofit/>
          </a:bodyPr>
          <a:lstStyle/>
          <a:p>
            <a:pPr algn="ctr"/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endParaRPr lang="es-AR" sz="3600" dirty="0"/>
          </a:p>
        </p:txBody>
      </p:sp>
      <p:sp>
        <p:nvSpPr>
          <p:cNvPr id="5" name="4 CuadroTexto"/>
          <p:cNvSpPr txBox="1"/>
          <p:nvPr/>
        </p:nvSpPr>
        <p:spPr>
          <a:xfrm>
            <a:off x="3360745" y="1340768"/>
            <a:ext cx="57606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AR" sz="2800" dirty="0" smtClean="0"/>
          </a:p>
          <a:p>
            <a:r>
              <a:rPr lang="es-AR" sz="2800" u="sng" dirty="0" smtClean="0"/>
              <a:t>Control de heladas (aspersión)</a:t>
            </a:r>
            <a:r>
              <a:rPr lang="es-AR" sz="2800" dirty="0" smtClean="0"/>
              <a:t>: 754 has </a:t>
            </a:r>
          </a:p>
          <a:p>
            <a:r>
              <a:rPr lang="es-AR" sz="2800" dirty="0" smtClean="0"/>
              <a:t>(56 % de la superficie total)</a:t>
            </a:r>
          </a:p>
          <a:p>
            <a:endParaRPr lang="es-AR" sz="2800" dirty="0"/>
          </a:p>
          <a:p>
            <a:r>
              <a:rPr lang="es-AR" sz="2800" u="sng" dirty="0" smtClean="0"/>
              <a:t>Producción orgánica</a:t>
            </a:r>
            <a:r>
              <a:rPr lang="es-AR" sz="2800" dirty="0" smtClean="0"/>
              <a:t>: 430 has </a:t>
            </a:r>
          </a:p>
          <a:p>
            <a:r>
              <a:rPr lang="es-AR" sz="2800" dirty="0" smtClean="0"/>
              <a:t>(32% de la superficie total)</a:t>
            </a:r>
          </a:p>
          <a:p>
            <a:endParaRPr lang="es-AR" sz="2800" dirty="0" smtClean="0"/>
          </a:p>
        </p:txBody>
      </p:sp>
      <p:pic>
        <p:nvPicPr>
          <p:cNvPr id="7" name="6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136815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F:\go\DISCO D ANTERIOR\APRATUC\2017\Fotos\Agosto\20170804_1206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92234"/>
            <a:ext cx="4248472" cy="2389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35180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663614"/>
          </a:xfrm>
        </p:spPr>
        <p:txBody>
          <a:bodyPr>
            <a:noAutofit/>
          </a:bodyPr>
          <a:lstStyle/>
          <a:p>
            <a:pPr algn="ctr"/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>
                <a:solidFill>
                  <a:schemeClr val="tx1"/>
                </a:solidFill>
                <a:latin typeface="+mn-lt"/>
              </a:rPr>
              <a:t>Evolución de variedades en el N.O.A.</a:t>
            </a:r>
            <a:br>
              <a:rPr lang="es-AR" sz="3600" dirty="0" smtClean="0">
                <a:solidFill>
                  <a:schemeClr val="tx1"/>
                </a:solidFill>
                <a:latin typeface="+mn-lt"/>
              </a:rPr>
            </a:br>
            <a:r>
              <a:rPr lang="es-AR" sz="3600" dirty="0" smtClean="0"/>
              <a:t/>
            </a:r>
            <a:br>
              <a:rPr lang="es-AR" sz="3600" dirty="0" smtClean="0"/>
            </a:br>
            <a:endParaRPr lang="es-AR" sz="3600" dirty="0"/>
          </a:p>
        </p:txBody>
      </p:sp>
      <p:pic>
        <p:nvPicPr>
          <p:cNvPr id="6" name="5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136815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9472160"/>
              </p:ext>
            </p:extLst>
          </p:nvPr>
        </p:nvGraphicFramePr>
        <p:xfrm>
          <a:off x="755576" y="1340768"/>
          <a:ext cx="7632848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1663614"/>
          </a:xfrm>
        </p:spPr>
        <p:txBody>
          <a:bodyPr>
            <a:noAutofit/>
          </a:bodyPr>
          <a:lstStyle/>
          <a:p>
            <a:pPr algn="ctr"/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/>
              <a:t/>
            </a:r>
            <a:br>
              <a:rPr lang="es-AR" sz="3600" dirty="0" smtClean="0"/>
            </a:br>
            <a:r>
              <a:rPr lang="es-AR" sz="3600" dirty="0" smtClean="0">
                <a:solidFill>
                  <a:schemeClr val="tx1"/>
                </a:solidFill>
                <a:latin typeface="+mn-lt"/>
              </a:rPr>
              <a:t>Evolución de variedades en el N.O.A</a:t>
            </a:r>
            <a:br>
              <a:rPr lang="es-AR" sz="3600" dirty="0" smtClean="0">
                <a:solidFill>
                  <a:schemeClr val="tx1"/>
                </a:solidFill>
                <a:latin typeface="+mn-lt"/>
              </a:rPr>
            </a:br>
            <a:r>
              <a:rPr lang="es-AR" sz="3600" dirty="0" smtClean="0"/>
              <a:t/>
            </a:r>
            <a:br>
              <a:rPr lang="es-AR" sz="3600" dirty="0" smtClean="0"/>
            </a:br>
            <a:endParaRPr lang="es-AR" sz="3600" dirty="0"/>
          </a:p>
        </p:txBody>
      </p:sp>
      <p:pic>
        <p:nvPicPr>
          <p:cNvPr id="6" name="5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7166"/>
            <a:ext cx="136815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4500934"/>
              </p:ext>
            </p:extLst>
          </p:nvPr>
        </p:nvGraphicFramePr>
        <p:xfrm>
          <a:off x="467544" y="1628800"/>
          <a:ext cx="8352928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AR" dirty="0" smtClean="0">
                <a:solidFill>
                  <a:schemeClr val="tx1"/>
                </a:solidFill>
                <a:latin typeface="+mn-lt"/>
              </a:rPr>
              <a:t>Producción estimada </a:t>
            </a:r>
            <a:br>
              <a:rPr lang="es-AR" dirty="0" smtClean="0">
                <a:solidFill>
                  <a:schemeClr val="tx1"/>
                </a:solidFill>
                <a:latin typeface="+mn-lt"/>
              </a:rPr>
            </a:br>
            <a:r>
              <a:rPr lang="es-AR" dirty="0" smtClean="0">
                <a:solidFill>
                  <a:schemeClr val="tx1"/>
                </a:solidFill>
                <a:latin typeface="+mn-lt"/>
              </a:rPr>
              <a:t>N.O.A. para el año 2.017</a:t>
            </a:r>
            <a:endParaRPr lang="es-AR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755576" y="2067892"/>
            <a:ext cx="46085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err="1" smtClean="0"/>
              <a:t>Tn</a:t>
            </a:r>
            <a:r>
              <a:rPr lang="es-ES" sz="2800" dirty="0" smtClean="0"/>
              <a:t> de frescos exportables: 7.000  </a:t>
            </a:r>
          </a:p>
          <a:p>
            <a:endParaRPr lang="es-ES" sz="2800" dirty="0" smtClean="0"/>
          </a:p>
          <a:p>
            <a:r>
              <a:rPr lang="es-ES" sz="2800" dirty="0" err="1" smtClean="0"/>
              <a:t>Tn</a:t>
            </a:r>
            <a:r>
              <a:rPr lang="es-ES" sz="2800" dirty="0" smtClean="0"/>
              <a:t> IQF: 3.000</a:t>
            </a:r>
            <a:endParaRPr lang="es-ES" sz="2800" dirty="0"/>
          </a:p>
        </p:txBody>
      </p:sp>
      <p:pic>
        <p:nvPicPr>
          <p:cNvPr id="7" name="6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136815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1751" y="1848345"/>
            <a:ext cx="3550563" cy="182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F:\go\DISCO D ANTERIOR\APRATUC\2016\Fotos\Octubre\vuelo 60 a UK 26-10-2016\20161026_0902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077072"/>
            <a:ext cx="3349212" cy="2511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dad">
  <a:themeElements>
    <a:clrScheme name="Equida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dad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dad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2844</TotalTime>
  <Words>310</Words>
  <Application>Microsoft Office PowerPoint</Application>
  <PresentationFormat>Presentación en pantalla (4:3)</PresentationFormat>
  <Paragraphs>110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Equidad</vt:lpstr>
      <vt:lpstr>Presentación de PowerPoint</vt:lpstr>
      <vt:lpstr>        </vt:lpstr>
      <vt:lpstr>       Distribución de campos  por departamentos y Provincia </vt:lpstr>
      <vt:lpstr>Superficie de los campos en el N.O.A. </vt:lpstr>
      <vt:lpstr>      </vt:lpstr>
      <vt:lpstr>      </vt:lpstr>
      <vt:lpstr>            Evolución de variedades en el N.O.A.  </vt:lpstr>
      <vt:lpstr>            Evolución de variedades en el N.O.A  </vt:lpstr>
      <vt:lpstr>Producción estimada  N.O.A. para el año 2.017</vt:lpstr>
      <vt:lpstr>MUCHAS GRACIAS POR LA ATENCION!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Guillermo</dc:creator>
  <cp:lastModifiedBy>Guillermo</cp:lastModifiedBy>
  <cp:revision>145</cp:revision>
  <dcterms:created xsi:type="dcterms:W3CDTF">2012-12-03T23:40:12Z</dcterms:created>
  <dcterms:modified xsi:type="dcterms:W3CDTF">2017-08-15T01:18:44Z</dcterms:modified>
</cp:coreProperties>
</file>