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5"/>
  </p:handoutMasterIdLst>
  <p:sldIdLst>
    <p:sldId id="509" r:id="rId3"/>
    <p:sldId id="510" r:id="rId5"/>
    <p:sldId id="512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522" r:id="rId15"/>
    <p:sldId id="523" r:id="rId16"/>
    <p:sldId id="524" r:id="rId17"/>
    <p:sldId id="525" r:id="rId18"/>
    <p:sldId id="528" r:id="rId19"/>
    <p:sldId id="529" r:id="rId20"/>
    <p:sldId id="530" r:id="rId21"/>
    <p:sldId id="531" r:id="rId22"/>
    <p:sldId id="532" r:id="rId23"/>
    <p:sldId id="533" r:id="rId24"/>
    <p:sldId id="534" r:id="rId25"/>
    <p:sldId id="536" r:id="rId26"/>
    <p:sldId id="539" r:id="rId27"/>
    <p:sldId id="540" r:id="rId28"/>
    <p:sldId id="541" r:id="rId29"/>
    <p:sldId id="542" r:id="rId30"/>
    <p:sldId id="500" r:id="rId31"/>
    <p:sldId id="501" r:id="rId32"/>
    <p:sldId id="502" r:id="rId33"/>
    <p:sldId id="503" r:id="rId34"/>
    <p:sldId id="504" r:id="rId35"/>
    <p:sldId id="471" r:id="rId36"/>
    <p:sldId id="473" r:id="rId37"/>
    <p:sldId id="472" r:id="rId38"/>
    <p:sldId id="474" r:id="rId39"/>
    <p:sldId id="476" r:id="rId40"/>
    <p:sldId id="497" r:id="rId41"/>
    <p:sldId id="792" r:id="rId42"/>
    <p:sldId id="495" r:id="rId43"/>
    <p:sldId id="374" r:id="rId44"/>
    <p:sldId id="379" r:id="rId45"/>
    <p:sldId id="447" r:id="rId46"/>
    <p:sldId id="449" r:id="rId47"/>
    <p:sldId id="463" r:id="rId48"/>
    <p:sldId id="477" r:id="rId49"/>
    <p:sldId id="636" r:id="rId50"/>
    <p:sldId id="458" r:id="rId51"/>
    <p:sldId id="684" r:id="rId52"/>
    <p:sldId id="685" r:id="rId53"/>
    <p:sldId id="739" r:id="rId54"/>
    <p:sldId id="865" r:id="rId55"/>
    <p:sldId id="866" r:id="rId56"/>
    <p:sldId id="867" r:id="rId57"/>
    <p:sldId id="868" r:id="rId58"/>
    <p:sldId id="881" r:id="rId59"/>
    <p:sldId id="882" r:id="rId60"/>
    <p:sldId id="869" r:id="rId61"/>
    <p:sldId id="870" r:id="rId62"/>
    <p:sldId id="871" r:id="rId63"/>
    <p:sldId id="872" r:id="rId64"/>
    <p:sldId id="873" r:id="rId65"/>
    <p:sldId id="874" r:id="rId66"/>
    <p:sldId id="875" r:id="rId67"/>
    <p:sldId id="876" r:id="rId68"/>
    <p:sldId id="879" r:id="rId69"/>
    <p:sldId id="689" r:id="rId70"/>
    <p:sldId id="690" r:id="rId71"/>
    <p:sldId id="691" r:id="rId72"/>
    <p:sldId id="692" r:id="rId73"/>
    <p:sldId id="619" r:id="rId74"/>
  </p:sldIdLst>
  <p:sldSz cx="9144000" cy="6858000" type="screen4x3"/>
  <p:notesSz cx="6669405" cy="9926955"/>
  <p:defaultTextStyle>
    <a:defPPr>
      <a:defRPr lang="en-GB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D10"/>
    <a:srgbClr val="77DBB3"/>
    <a:srgbClr val="F4BC9A"/>
    <a:srgbClr val="F3B691"/>
    <a:srgbClr val="1188FF"/>
    <a:srgbClr val="2994FF"/>
    <a:srgbClr val="2F97FF"/>
    <a:srgbClr val="3399FF"/>
    <a:srgbClr val="66C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7"/>
    <p:restoredTop sz="94102"/>
  </p:normalViewPr>
  <p:slideViewPr>
    <p:cSldViewPr showGuides="1">
      <p:cViewPr varScale="1">
        <p:scale>
          <a:sx n="66" d="100"/>
          <a:sy n="66" d="100"/>
        </p:scale>
        <p:origin x="564" y="44"/>
      </p:cViewPr>
      <p:guideLst>
        <p:guide orient="horz" pos="2229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0884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handoutMaster" Target="handoutMasters/handoutMaster1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B717EC-7C15-4505-B6D5-932FCA213C66}" type="slidenum">
              <a:rPr kumimoji="0" lang="en-GB" altLang="es-AR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GB" altLang="es-A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56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000" y="0"/>
            <a:ext cx="28956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6" name="Rectangle 4"/>
          <p:cNvSpPr>
            <a:spLocks noTextEdit="1"/>
          </p:cNvSpPr>
          <p:nvPr>
            <p:ph type="sldImg"/>
          </p:nvPr>
        </p:nvSpPr>
        <p:spPr>
          <a:xfrm>
            <a:off x="863600" y="762000"/>
            <a:ext cx="4978400" cy="37338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8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876800" cy="4495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  <a:endParaRPr kumimoji="1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  <a:endParaRPr kumimoji="1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  <a:endParaRPr kumimoji="1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  <a:endParaRPr kumimoji="1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  <a:endParaRPr kumimoji="1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8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000" y="94488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3532FE-5146-43F0-A8F2-5ED65BEE1818}" type="slidenum">
              <a:rPr kumimoji="0" lang="en-US" altLang="es-AR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altLang="es-A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es-AR" altLang="x-none" dirty="0"/>
          </a:p>
        </p:txBody>
      </p:sp>
      <p:sp>
        <p:nvSpPr>
          <p:cNvPr id="10243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  <p:sp>
        <p:nvSpPr>
          <p:cNvPr id="63490" name="Rectangle 2"/>
          <p:cNvSpPr>
            <a:spLocks noTextEdit="1"/>
          </p:cNvSpPr>
          <p:nvPr>
            <p:ph type="sldImg"/>
          </p:nvPr>
        </p:nvSpPr>
        <p:spPr>
          <a:xfrm>
            <a:off x="860425" y="749300"/>
            <a:ext cx="4948238" cy="3711575"/>
          </a:xfrm>
          <a:ln w="12700">
            <a:solidFill>
              <a:schemeClr val="tx1"/>
            </a:solidFill>
          </a:ln>
        </p:spPr>
      </p:sp>
      <p:sp>
        <p:nvSpPr>
          <p:cNvPr id="63491" name="Rectangle 3"/>
          <p:cNvSpPr/>
          <p:nvPr>
            <p:ph type="body"/>
          </p:nvPr>
        </p:nvSpPr>
        <p:spPr>
          <a:xfrm>
            <a:off x="503238" y="4732338"/>
            <a:ext cx="5659437" cy="4486275"/>
          </a:xfrm>
        </p:spPr>
        <p:txBody>
          <a:bodyPr wrap="square" lIns="106362" tIns="53975" rIns="106362" bIns="53975" anchor="t"/>
          <a:p>
            <a:pPr lvl="0" defTabSz="1233805"/>
            <a:endParaRPr lang="en-US" altLang="es-A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  <p:sp>
        <p:nvSpPr>
          <p:cNvPr id="65538" name="Rectangle 2"/>
          <p:cNvSpPr>
            <a:spLocks noTextEdit="1"/>
          </p:cNvSpPr>
          <p:nvPr>
            <p:ph type="sldImg"/>
          </p:nvPr>
        </p:nvSpPr>
        <p:spPr>
          <a:xfrm>
            <a:off x="1019175" y="869950"/>
            <a:ext cx="4629150" cy="3471863"/>
          </a:xfrm>
          <a:ln w="12700">
            <a:solidFill>
              <a:schemeClr val="tx1"/>
            </a:solidFill>
          </a:ln>
        </p:spPr>
      </p:sp>
      <p:sp>
        <p:nvSpPr>
          <p:cNvPr id="65539" name="Rectangle 3"/>
          <p:cNvSpPr/>
          <p:nvPr>
            <p:ph type="body"/>
          </p:nvPr>
        </p:nvSpPr>
        <p:spPr>
          <a:xfrm>
            <a:off x="887413" y="4730750"/>
            <a:ext cx="4892675" cy="4486275"/>
          </a:xfrm>
        </p:spPr>
        <p:txBody>
          <a:bodyPr wrap="square" lIns="68262" tIns="36512" rIns="68262" bIns="36512" anchor="t"/>
          <a:p>
            <a:pPr lvl="0" defTabSz="682625"/>
            <a:endParaRPr lang="en-US" altLang="es-A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  <p:sp>
        <p:nvSpPr>
          <p:cNvPr id="67586" name="Rectangle 2"/>
          <p:cNvSpPr>
            <a:spLocks noTextEdit="1"/>
          </p:cNvSpPr>
          <p:nvPr>
            <p:ph type="sldImg"/>
          </p:nvPr>
        </p:nvSpPr>
        <p:spPr>
          <a:xfrm>
            <a:off x="825500" y="735013"/>
            <a:ext cx="5014913" cy="3760787"/>
          </a:xfrm>
          <a:ln w="12700">
            <a:solidFill>
              <a:schemeClr val="tx1"/>
            </a:solidFill>
          </a:ln>
        </p:spPr>
      </p:sp>
      <p:sp>
        <p:nvSpPr>
          <p:cNvPr id="67587" name="Rectangle 3"/>
          <p:cNvSpPr/>
          <p:nvPr>
            <p:ph type="body"/>
          </p:nvPr>
        </p:nvSpPr>
        <p:spPr>
          <a:xfrm>
            <a:off x="877888" y="4732338"/>
            <a:ext cx="4911725" cy="4470400"/>
          </a:xfrm>
        </p:spPr>
        <p:txBody>
          <a:bodyPr wrap="square" lIns="90488" tIns="42862" rIns="90488" bIns="42862" anchor="t"/>
          <a:p>
            <a:pPr lvl="0"/>
            <a:endParaRPr lang="en-US" altLang="es-A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  <p:sp>
        <p:nvSpPr>
          <p:cNvPr id="95234" name="Rectangle 2"/>
          <p:cNvSpPr>
            <a:spLocks noTextEdit="1"/>
          </p:cNvSpPr>
          <p:nvPr>
            <p:ph type="sldImg"/>
          </p:nvPr>
        </p:nvSpPr>
        <p:spPr>
          <a:xfrm>
            <a:off x="855663" y="746125"/>
            <a:ext cx="4959350" cy="3719513"/>
          </a:xfrm>
          <a:ln w="12700"/>
        </p:spPr>
      </p:sp>
      <p:sp>
        <p:nvSpPr>
          <p:cNvPr id="95235" name="Rectangle 3"/>
          <p:cNvSpPr>
            <a:spLocks noGrp="1"/>
          </p:cNvSpPr>
          <p:nvPr>
            <p:ph type="body"/>
          </p:nvPr>
        </p:nvSpPr>
        <p:spPr>
          <a:xfrm>
            <a:off x="889000" y="4714875"/>
            <a:ext cx="4891088" cy="4467225"/>
          </a:xfrm>
        </p:spPr>
        <p:txBody>
          <a:bodyPr wrap="square" lIns="92075" tIns="46038" rIns="92075" bIns="46038" anchor="t"/>
          <a:p>
            <a:pPr lvl="0"/>
            <a:endParaRPr lang="en-US" altLang="es-A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6" name="2 Marcador de notas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en-US" altLang="es-AR" dirty="0"/>
          </a:p>
        </p:txBody>
      </p:sp>
      <p:sp>
        <p:nvSpPr>
          <p:cNvPr id="98307" name="3 Marcador de número de diapositiva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10000" y="9448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en-US" altLang="es-AR" sz="1200" dirty="0"/>
            </a:fld>
            <a:endParaRPr lang="en-US" altLang="es-AR" sz="1200" dirty="0"/>
          </a:p>
        </p:txBody>
      </p:sp>
      <p:sp>
        <p:nvSpPr>
          <p:cNvPr id="101378" name="Rectangle 2"/>
          <p:cNvSpPr>
            <a:spLocks noTextEdit="1"/>
          </p:cNvSpPr>
          <p:nvPr>
            <p:ph type="sldImg"/>
          </p:nvPr>
        </p:nvSpPr>
        <p:spPr>
          <a:xfrm>
            <a:off x="827088" y="733425"/>
            <a:ext cx="5016500" cy="3762375"/>
          </a:xfrm>
          <a:ln w="12700">
            <a:solidFill>
              <a:schemeClr val="tx1"/>
            </a:solidFill>
          </a:ln>
        </p:spPr>
      </p:sp>
      <p:sp>
        <p:nvSpPr>
          <p:cNvPr id="101379" name="Rectangle 3"/>
          <p:cNvSpPr/>
          <p:nvPr>
            <p:ph type="body"/>
          </p:nvPr>
        </p:nvSpPr>
        <p:spPr>
          <a:xfrm>
            <a:off x="877888" y="4732338"/>
            <a:ext cx="4911725" cy="4470400"/>
          </a:xfrm>
        </p:spPr>
        <p:txBody>
          <a:bodyPr wrap="square" lIns="90488" tIns="42863" rIns="90488" bIns="42863" anchor="t"/>
          <a:p>
            <a:pPr lvl="0"/>
            <a:endParaRPr lang="en-US" altLang="es-A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7"/>
          <p:cNvGrpSpPr/>
          <p:nvPr/>
        </p:nvGrpSpPr>
        <p:grpSpPr>
          <a:xfrm>
            <a:off x="-7937" y="-7937"/>
            <a:ext cx="9169400" cy="6873875"/>
            <a:chOff x="-8466" y="-8468"/>
            <a:chExt cx="9169804" cy="6874935"/>
          </a:xfrm>
        </p:grpSpPr>
        <p:cxnSp>
          <p:nvCxnSpPr>
            <p:cNvPr id="19" name="Straight Connector 18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 20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lang="en-US" strike="noStrike" noProof="1" dirty="0"/>
          </a:p>
        </p:txBody>
      </p:sp>
      <p:sp>
        <p:nvSpPr>
          <p:cNvPr id="29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82F8E8-E8EB-4B4E-A114-854AECCF380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8538B2-DAEC-4D7D-9CF8-780C42E33094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AR" sz="8000" b="0" i="0" u="none" strike="noStrike" kern="1200" cap="none" spc="0" normalizeH="0" baseline="0" noProof="0" smtClean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“</a:t>
            </a:r>
            <a:endParaRPr kumimoji="0" lang="en-US" altLang="es-AR" sz="8000" b="0" i="0" u="none" strike="noStrike" kern="1200" cap="none" spc="0" normalizeH="0" baseline="0" noProof="0" smtClean="0">
              <a:ln>
                <a:noFill/>
              </a:ln>
              <a:solidFill>
                <a:srgbClr val="C0E4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AR" sz="8000" b="0" i="0" u="none" strike="noStrike" kern="1200" cap="none" spc="0" normalizeH="0" baseline="0" noProof="0" smtClean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”</a:t>
            </a:r>
            <a:endParaRPr kumimoji="0" lang="en-US" altLang="es-AR" sz="8000" b="0" i="0" u="none" strike="noStrike" kern="1200" cap="none" spc="0" normalizeH="0" baseline="0" noProof="0" smtClean="0">
              <a:ln>
                <a:noFill/>
              </a:ln>
              <a:solidFill>
                <a:srgbClr val="C0E4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1195176-CF0D-4255-80A5-DE845E8519B7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407869-471B-4BD4-9996-A903274BE3A1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AR" sz="8000" b="0" i="0" u="none" strike="noStrike" kern="1200" cap="none" spc="0" normalizeH="0" baseline="0" noProof="0" smtClean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“</a:t>
            </a:r>
            <a:endParaRPr kumimoji="0" lang="en-US" altLang="es-AR" sz="8000" b="0" i="0" u="none" strike="noStrike" kern="1200" cap="none" spc="0" normalizeH="0" baseline="0" noProof="0" smtClean="0">
              <a:ln>
                <a:noFill/>
              </a:ln>
              <a:solidFill>
                <a:srgbClr val="C0E4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s-AR" sz="8000" b="0" i="0" u="none" strike="noStrike" kern="1200" cap="none" spc="0" normalizeH="0" baseline="0" noProof="0" smtClean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”</a:t>
            </a:r>
            <a:endParaRPr kumimoji="0" lang="en-US" altLang="es-AR" sz="8000" b="0" i="0" u="none" strike="noStrike" kern="1200" cap="none" spc="0" normalizeH="0" baseline="0" noProof="0" smtClean="0">
              <a:ln>
                <a:noFill/>
              </a:ln>
              <a:solidFill>
                <a:srgbClr val="C0E4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467D6F-85D0-42B7-9803-92A9412E5CFC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C84A90-7AE0-41EC-90B9-A9020CBE677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ítulo y gráfi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fontAlgn="base"/>
            <a:r>
              <a:rPr lang="es-ES" strike="noStrike" noProof="1" smtClean="0"/>
              <a:t>Haga clic para modificar el estilo de título del patrón</a:t>
            </a:r>
            <a:endParaRPr lang="en-US" strike="noStrike" noProof="1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ítulo, gráfico y tex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fontAlgn="base"/>
            <a:r>
              <a:rPr lang="es-ES" strike="noStrike" noProof="1" smtClean="0"/>
              <a:t>Haga clic para modificar el estilo de título del patrón</a:t>
            </a:r>
            <a:endParaRPr lang="en-US" strike="noStrike" noProof="1"/>
          </a:p>
        </p:txBody>
      </p:sp>
      <p:sp>
        <p:nvSpPr>
          <p:cNvPr id="3" name="2 Marcador de gráfico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 hasCustomPrompt="1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es-ES" strike="noStrike" noProof="1" smtClean="0"/>
              <a:t>Haga clic para modificar el estilo de texto del patrón</a:t>
            </a:r>
            <a:endParaRPr lang="es-ES" strike="noStrike" noProof="1" smtClean="0"/>
          </a:p>
          <a:p>
            <a:pPr lvl="1" fontAlgn="base"/>
            <a:r>
              <a:rPr lang="es-ES" strike="noStrike" noProof="1" smtClean="0"/>
              <a:t>Segundo nivel</a:t>
            </a:r>
            <a:endParaRPr lang="es-ES" strike="noStrike" noProof="1" smtClean="0"/>
          </a:p>
          <a:p>
            <a:pPr lvl="2" fontAlgn="base"/>
            <a:r>
              <a:rPr lang="es-ES" strike="noStrike" noProof="1" smtClean="0"/>
              <a:t>Tercer nivel</a:t>
            </a:r>
            <a:endParaRPr lang="es-ES" strike="noStrike" noProof="1" smtClean="0"/>
          </a:p>
          <a:p>
            <a:pPr lvl="3" fontAlgn="base"/>
            <a:r>
              <a:rPr lang="es-ES" strike="noStrike" noProof="1" smtClean="0"/>
              <a:t>Cuarto nivel</a:t>
            </a:r>
            <a:endParaRPr lang="es-ES" strike="noStrike" noProof="1" smtClean="0"/>
          </a:p>
          <a:p>
            <a:pPr lvl="4" fontAlgn="base"/>
            <a:r>
              <a:rPr lang="es-ES" strike="noStrike" noProof="1" smtClean="0"/>
              <a:t>Quinto nivel</a:t>
            </a:r>
            <a:endParaRPr 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icon to add picture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16"/>
          <p:cNvGrpSpPr/>
          <p:nvPr/>
        </p:nvGrpSpPr>
        <p:grpSpPr>
          <a:xfrm>
            <a:off x="-7937" y="-7937"/>
            <a:ext cx="9169400" cy="687387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37" name="Title Placeholder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en-US" altLang="es-AR" dirty="0"/>
              <a:t>Click to edit Master title style</a:t>
            </a:r>
            <a:endParaRPr lang="en-US" altLang="es-AR" dirty="0"/>
          </a:p>
        </p:txBody>
      </p:sp>
      <p:sp>
        <p:nvSpPr>
          <p:cNvPr id="1038" name="Text Placeholder 2"/>
          <p:cNvSpPr>
            <a:spLocks noGrp="1"/>
          </p:cNvSpPr>
          <p:nvPr>
            <p:ph type="body"/>
          </p:nvPr>
        </p:nvSpPr>
        <p:spPr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es-AR" dirty="0"/>
              <a:t>Click to edit Master text styles</a:t>
            </a:r>
            <a:endParaRPr lang="en-US" altLang="es-AR" dirty="0"/>
          </a:p>
          <a:p>
            <a:pPr lvl="1" indent="-285750"/>
            <a:r>
              <a:rPr lang="en-US" altLang="es-AR" dirty="0"/>
              <a:t>Second level</a:t>
            </a:r>
            <a:endParaRPr lang="en-US" altLang="es-AR" dirty="0"/>
          </a:p>
          <a:p>
            <a:pPr lvl="2" indent="-228600"/>
            <a:r>
              <a:rPr lang="en-US" altLang="es-AR" dirty="0"/>
              <a:t>Third level</a:t>
            </a:r>
            <a:endParaRPr lang="en-US" altLang="es-AR" dirty="0"/>
          </a:p>
          <a:p>
            <a:pPr lvl="3" indent="-228600"/>
            <a:r>
              <a:rPr lang="en-US" altLang="es-AR" dirty="0"/>
              <a:t>Fourth level</a:t>
            </a:r>
            <a:endParaRPr lang="en-US" altLang="es-AR" dirty="0"/>
          </a:p>
          <a:p>
            <a:pPr lvl="4" indent="-228600"/>
            <a:r>
              <a:rPr lang="en-US" altLang="es-AR" dirty="0"/>
              <a:t>Fifth level</a:t>
            </a:r>
            <a:endParaRPr lang="en-US" altLang="es-A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432F4F-3323-47CC-9D39-621E2F140FF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Ing. Agr. Gustavo Taret- Consultor Internacional MIP/TIE - gustavotaret@yahoo.com.ar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dirty="0"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69F395-3632-46C2-AE5C-C7D31F5B5CA5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>
    <p:fade thruBlk="1"/>
  </p:transition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2.wmf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3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4.emf"/><Relationship Id="rId1" Type="http://schemas.openxmlformats.org/officeDocument/2006/relationships/oleObject" Target="../embeddings/oleObject13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wmf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4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6" Type="http://schemas.openxmlformats.org/officeDocument/2006/relationships/image" Target="../media/image40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9.png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wmf"/><Relationship Id="rId8" Type="http://schemas.openxmlformats.org/officeDocument/2006/relationships/image" Target="../media/image48.png"/><Relationship Id="rId7" Type="http://schemas.openxmlformats.org/officeDocument/2006/relationships/image" Target="../media/image47.e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jpeg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.png"/><Relationship Id="rId2" Type="http://schemas.openxmlformats.org/officeDocument/2006/relationships/image" Target="../media/image42.png"/><Relationship Id="rId19" Type="http://schemas.openxmlformats.org/officeDocument/2006/relationships/image" Target="../media/image59.png"/><Relationship Id="rId18" Type="http://schemas.openxmlformats.org/officeDocument/2006/relationships/image" Target="../media/image58.jpeg"/><Relationship Id="rId17" Type="http://schemas.openxmlformats.org/officeDocument/2006/relationships/image" Target="../media/image57.jpeg"/><Relationship Id="rId16" Type="http://schemas.openxmlformats.org/officeDocument/2006/relationships/image" Target="../media/image56.jpeg"/><Relationship Id="rId15" Type="http://schemas.openxmlformats.org/officeDocument/2006/relationships/image" Target="../media/image55.png"/><Relationship Id="rId14" Type="http://schemas.openxmlformats.org/officeDocument/2006/relationships/image" Target="../media/image54.jpeg"/><Relationship Id="rId13" Type="http://schemas.openxmlformats.org/officeDocument/2006/relationships/image" Target="../media/image53.jpeg"/><Relationship Id="rId12" Type="http://schemas.openxmlformats.org/officeDocument/2006/relationships/image" Target="../media/image52.jpeg"/><Relationship Id="rId11" Type="http://schemas.openxmlformats.org/officeDocument/2006/relationships/image" Target="../media/image51.wmf"/><Relationship Id="rId10" Type="http://schemas.openxmlformats.org/officeDocument/2006/relationships/image" Target="../media/image50.wmf"/><Relationship Id="rId1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9.png"/><Relationship Id="rId1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jpe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image" Target="../media/image73.jpeg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oleObject" Target="../embeddings/oleObject2.bin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image" Target="../media/image81.emf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jpeg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1" Type="http://schemas.openxmlformats.org/officeDocument/2006/relationships/image" Target="../media/image89.jpe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1.png"/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image" Target="../media/image98.jpeg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jpeg"/><Relationship Id="rId8" Type="http://schemas.openxmlformats.org/officeDocument/2006/relationships/image" Target="../media/image109.jpeg"/><Relationship Id="rId7" Type="http://schemas.openxmlformats.org/officeDocument/2006/relationships/image" Target="../media/image108.jpeg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2.png"/><Relationship Id="rId12" Type="http://schemas.openxmlformats.org/officeDocument/2006/relationships/image" Target="../media/image113.jpeg"/><Relationship Id="rId11" Type="http://schemas.openxmlformats.org/officeDocument/2006/relationships/image" Target="../media/image112.jpeg"/><Relationship Id="rId10" Type="http://schemas.openxmlformats.org/officeDocument/2006/relationships/image" Target="../media/image111.jpeg"/><Relationship Id="rId1" Type="http://schemas.openxmlformats.org/officeDocument/2006/relationships/image" Target="../media/image102.jpeg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.png"/><Relationship Id="rId7" Type="http://schemas.openxmlformats.org/officeDocument/2006/relationships/image" Target="../media/image120.png"/><Relationship Id="rId6" Type="http://schemas.openxmlformats.org/officeDocument/2006/relationships/image" Target="../media/image119.jpeg"/><Relationship Id="rId5" Type="http://schemas.openxmlformats.org/officeDocument/2006/relationships/image" Target="../media/image118.png"/><Relationship Id="rId4" Type="http://schemas.openxmlformats.org/officeDocument/2006/relationships/image" Target="../media/image117.jpeg"/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image" Target="../media/image11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oleObject" Target="../embeddings/oleObject3.bin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1"/>
          <p:cNvGrpSpPr/>
          <p:nvPr/>
        </p:nvGrpSpPr>
        <p:grpSpPr>
          <a:xfrm>
            <a:off x="1301115" y="3308985"/>
            <a:ext cx="7497445" cy="3320415"/>
            <a:chOff x="1264604" y="3080385"/>
            <a:chExt cx="7179309" cy="3320415"/>
          </a:xfrm>
        </p:grpSpPr>
        <p:sp>
          <p:nvSpPr>
            <p:cNvPr id="172034" name="Text Box 2"/>
            <p:cNvSpPr txBox="1">
              <a:spLocks noChangeArrowheads="1"/>
            </p:cNvSpPr>
            <p:nvPr/>
          </p:nvSpPr>
          <p:spPr bwMode="auto">
            <a:xfrm>
              <a:off x="1264604" y="3080385"/>
              <a:ext cx="5570537" cy="3046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  <a:defRPr/>
              </a:pPr>
              <a:r>
                <a:rPr kumimoji="0" lang="en-US" sz="32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  <a:sym typeface="+mn-ea"/>
                </a:rPr>
                <a:t>Introducción al Manejo de Poblaciones de Insectos Plaga en Grandes Areas</a:t>
              </a:r>
              <a:endParaRPr kumimoji="0" 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n-ea"/>
                <a:cs typeface="+mn-cs"/>
                <a:sym typeface="+mn-ea"/>
              </a:endParaRPr>
            </a:p>
            <a:p>
              <a:pPr marR="0" algn="ctr" defTabSz="914400" eaLnBrk="0" hangingPunct="0">
                <a:buClrTx/>
                <a:buSzTx/>
                <a:buFontTx/>
                <a:buNone/>
                <a:defRPr/>
              </a:pPr>
              <a:r>
                <a:rPr kumimoji="0" lang="en-US" sz="32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  <a:sym typeface="+mn-ea"/>
                </a:rPr>
                <a:t>o</a:t>
              </a:r>
              <a:endParaRPr kumimoji="0" 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n-ea"/>
                <a:cs typeface="+mn-cs"/>
                <a:sym typeface="+mn-ea"/>
              </a:endParaRPr>
            </a:p>
            <a:p>
              <a:pPr marR="0" algn="ctr" defTabSz="914400" eaLnBrk="0" hangingPunct="0">
                <a:buClrTx/>
                <a:buSzTx/>
                <a:buFontTx/>
                <a:buNone/>
                <a:defRPr/>
              </a:pPr>
              <a:r>
                <a:rPr kumimoji="0" lang="en-US" sz="32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  <a:sym typeface="+mn-ea"/>
                </a:rPr>
                <a:t>Area-Wide</a:t>
              </a:r>
              <a:endParaRPr kumimoji="0" 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n-ea"/>
                <a:cs typeface="+mn-cs"/>
                <a:sym typeface="+mn-ea"/>
              </a:endParaRPr>
            </a:p>
            <a:p>
              <a:pPr marR="0" algn="ctr" defTabSz="914400" eaLnBrk="0" hangingPunct="0">
                <a:buClrTx/>
                <a:buSzTx/>
                <a:buFontTx/>
                <a:buNone/>
                <a:defRPr/>
              </a:pPr>
              <a:r>
                <a:rPr kumimoji="0" lang="en-US" sz="32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  <a:sym typeface="+mn-ea"/>
                </a:rPr>
                <a:t>Pest Management</a:t>
              </a:r>
              <a:endParaRPr kumimoji="0" lang="en-US" sz="32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+mn-ea"/>
                <a:cs typeface="+mn-cs"/>
                <a:sym typeface="+mn-ea"/>
              </a:endParaRPr>
            </a:p>
          </p:txBody>
        </p:sp>
        <p:pic>
          <p:nvPicPr>
            <p:cNvPr id="9219" name="Picture 3" descr="c:\Program Files\Microsoft Office\Clipart\standard\stddir4\pe07663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29400" y="4191000"/>
              <a:ext cx="1814513" cy="22098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6485" y="143510"/>
            <a:ext cx="2114550" cy="837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341" name="1 Rectángulo"/>
          <p:cNvSpPr/>
          <p:nvPr/>
        </p:nvSpPr>
        <p:spPr>
          <a:xfrm>
            <a:off x="767080" y="1207135"/>
            <a:ext cx="783336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b="1" dirty="0">
                <a:solidFill>
                  <a:srgbClr val="000000"/>
                </a:solidFill>
                <a:latin typeface="Verdana" panose="020B0604030504040204" pitchFamily="34" charset="0"/>
              </a:rPr>
              <a:t>8° Jornada Técnica Regional en Arándanos </a:t>
            </a:r>
            <a:r>
              <a:rPr lang="es-AR" b="1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b="1" dirty="0">
                <a:solidFill>
                  <a:srgbClr val="000000"/>
                </a:solidFill>
                <a:latin typeface="Verdana" panose="020B0604030504040204" pitchFamily="34" charset="0"/>
              </a:rPr>
              <a:t>2017</a:t>
            </a:r>
            <a:endParaRPr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5" name="Object 2"/>
          <p:cNvGraphicFramePr>
            <a:graphicFrameLocks noChangeAspect="1"/>
          </p:cNvGraphicFramePr>
          <p:nvPr/>
        </p:nvGraphicFramePr>
        <p:xfrm>
          <a:off x="1219200" y="-19050"/>
          <a:ext cx="6858000" cy="674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232650" imgH="7118350" progId="Paint.Picture">
                  <p:embed/>
                </p:oleObj>
              </mc:Choice>
              <mc:Fallback>
                <p:oleObj name="" r:id="rId1" imgW="7232650" imgH="7118350" progId="Paint.Picture">
                  <p:embed/>
                  <p:pic>
                    <p:nvPicPr>
                      <p:cNvPr id="0" name="Picture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9200" y="-19050"/>
                        <a:ext cx="6858000" cy="674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02163" y="464820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28800" y="4521200"/>
            <a:ext cx="1290638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8739203">
            <a:off x="6806406" y="3958431"/>
            <a:ext cx="757238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29" name="Object 2"/>
          <p:cNvGraphicFramePr>
            <a:graphicFrameLocks noChangeAspect="1"/>
          </p:cNvGraphicFramePr>
          <p:nvPr/>
        </p:nvGraphicFramePr>
        <p:xfrm>
          <a:off x="1143000" y="-22225"/>
          <a:ext cx="6934200" cy="682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7270750" imgH="7156450" progId="Paint.Picture">
                  <p:embed/>
                </p:oleObj>
              </mc:Choice>
              <mc:Fallback>
                <p:oleObj name="" r:id="rId1" imgW="7270750" imgH="7156450" progId="Paint.Picture">
                  <p:embed/>
                  <p:pic>
                    <p:nvPicPr>
                      <p:cNvPr id="0" name="Picture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3000" y="-22225"/>
                        <a:ext cx="6934200" cy="6824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30738" y="484505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05000" y="4724400"/>
            <a:ext cx="1290638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8739203">
            <a:off x="6805613" y="4192588"/>
            <a:ext cx="758825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Object 2"/>
          <p:cNvGraphicFramePr>
            <a:graphicFrameLocks noChangeAspect="1"/>
          </p:cNvGraphicFramePr>
          <p:nvPr/>
        </p:nvGraphicFramePr>
        <p:xfrm>
          <a:off x="1295400" y="3175"/>
          <a:ext cx="6705600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7131050" imgH="7124700" progId="Paint.Picture">
                  <p:embed/>
                </p:oleObj>
              </mc:Choice>
              <mc:Fallback>
                <p:oleObj name="" r:id="rId1" imgW="7131050" imgH="7124700" progId="Paint.Picture">
                  <p:embed/>
                  <p:pic>
                    <p:nvPicPr>
                      <p:cNvPr id="0" name="Picture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5400" y="3175"/>
                        <a:ext cx="6705600" cy="6697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43438" y="487045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05000" y="4711700"/>
            <a:ext cx="1290638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9256385">
            <a:off x="6805613" y="4105275"/>
            <a:ext cx="757238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7" name="Object 2"/>
          <p:cNvGraphicFramePr>
            <a:graphicFrameLocks noChangeAspect="1"/>
          </p:cNvGraphicFramePr>
          <p:nvPr/>
        </p:nvGraphicFramePr>
        <p:xfrm>
          <a:off x="1600200" y="0"/>
          <a:ext cx="648652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0439400" imgH="11039475" progId="Paint.Picture">
                  <p:embed/>
                </p:oleObj>
              </mc:Choice>
              <mc:Fallback>
                <p:oleObj name="" r:id="rId1" imgW="10439400" imgH="11039475" progId="Paint.Picture">
                  <p:embed/>
                  <p:pic>
                    <p:nvPicPr>
                      <p:cNvPr id="0" name="Picture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0"/>
                        <a:ext cx="6486525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878388" y="4784725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09800" y="4572000"/>
            <a:ext cx="1290638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Rounded Rectangle 7"/>
          <p:cNvSpPr/>
          <p:nvPr/>
        </p:nvSpPr>
        <p:spPr>
          <a:xfrm rot="19256385">
            <a:off x="7053263" y="3971925"/>
            <a:ext cx="725488" cy="3317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1" name="Object 2"/>
          <p:cNvGraphicFramePr>
            <a:graphicFrameLocks noChangeAspect="1"/>
          </p:cNvGraphicFramePr>
          <p:nvPr/>
        </p:nvGraphicFramePr>
        <p:xfrm>
          <a:off x="1252538" y="0"/>
          <a:ext cx="663892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029450" imgH="7258050" progId="Paint.Picture">
                  <p:embed/>
                </p:oleObj>
              </mc:Choice>
              <mc:Fallback>
                <p:oleObj name="" r:id="rId1" imgW="7029450" imgH="7258050" progId="Paint.Picture">
                  <p:embed/>
                  <p:pic>
                    <p:nvPicPr>
                      <p:cNvPr id="0" name="Picture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2538" y="0"/>
                        <a:ext cx="6638925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22813" y="473075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84375" y="4572000"/>
            <a:ext cx="1290638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9256385">
            <a:off x="6921500" y="3951288"/>
            <a:ext cx="758825" cy="4603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5" name="Group 1"/>
          <p:cNvGrpSpPr/>
          <p:nvPr/>
        </p:nvGrpSpPr>
        <p:grpSpPr>
          <a:xfrm>
            <a:off x="990600" y="0"/>
            <a:ext cx="7772400" cy="6858000"/>
            <a:chOff x="1447800" y="0"/>
            <a:chExt cx="7412038" cy="6858000"/>
          </a:xfrm>
        </p:grpSpPr>
        <p:graphicFrame>
          <p:nvGraphicFramePr>
            <p:cNvPr id="26626" name="Object 2"/>
            <p:cNvGraphicFramePr>
              <a:graphicFrameLocks noChangeAspect="1"/>
            </p:cNvGraphicFramePr>
            <p:nvPr/>
          </p:nvGraphicFramePr>
          <p:xfrm>
            <a:off x="3810000" y="0"/>
            <a:ext cx="5049838" cy="685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3721100" imgH="5054600" progId="Paint.Picture">
                    <p:embed/>
                  </p:oleObj>
                </mc:Choice>
                <mc:Fallback>
                  <p:oleObj name="" r:id="rId1" imgW="3721100" imgH="5054600" progId="Paint.Picture">
                    <p:embed/>
                    <p:pic>
                      <p:nvPicPr>
                        <p:cNvPr id="0" name="Picture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10000" y="0"/>
                          <a:ext cx="5049838" cy="6858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27" name="Text Box 3"/>
            <p:cNvSpPr txBox="1"/>
            <p:nvPr/>
          </p:nvSpPr>
          <p:spPr>
            <a:xfrm>
              <a:off x="1447800" y="1600200"/>
              <a:ext cx="2133600" cy="41084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457200" indent="-457200" eaLnBrk="0" hangingPunct="0"/>
              <a:r>
                <a:rPr lang="en-US" altLang="x-none" sz="2400" dirty="0">
                  <a:latin typeface="Arial Rounded MT Bold" panose="020F0704030504030204" pitchFamily="34" charset="0"/>
                </a:rPr>
                <a:t>Grandes áreas  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/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Varios huertos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Areas urbanas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Areas públicas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Lagos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Caminos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5562600" y="425450"/>
            <a:ext cx="1143000" cy="336550"/>
          </a:xfrm>
          <a:prstGeom prst="ellipse">
            <a:avLst/>
          </a:prstGeom>
          <a:solidFill>
            <a:srgbClr val="F4B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Ciudad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Oval 7"/>
          <p:cNvSpPr/>
          <p:nvPr/>
        </p:nvSpPr>
        <p:spPr>
          <a:xfrm>
            <a:off x="7239000" y="1905000"/>
            <a:ext cx="914400" cy="38100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89388" y="4838700"/>
            <a:ext cx="914400" cy="38100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410200" y="4953000"/>
            <a:ext cx="914400" cy="38100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010400" y="3829050"/>
            <a:ext cx="838200" cy="36195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925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989388" y="3048000"/>
            <a:ext cx="914400" cy="38100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191000" y="1066800"/>
            <a:ext cx="914400" cy="381000"/>
          </a:xfrm>
          <a:prstGeom prst="ellipse">
            <a:avLst/>
          </a:prstGeom>
          <a:solidFill>
            <a:srgbClr val="A1D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Quinta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981450" y="1828800"/>
            <a:ext cx="1657350" cy="539750"/>
          </a:xfrm>
          <a:prstGeom prst="ellipse">
            <a:avLst/>
          </a:prstGeom>
          <a:solidFill>
            <a:srgbClr val="77D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925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Terreno Público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472113" y="3276600"/>
            <a:ext cx="1385888" cy="501650"/>
          </a:xfrm>
          <a:prstGeom prst="ellipse">
            <a:avLst/>
          </a:prstGeom>
          <a:solidFill>
            <a:srgbClr val="66C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Pasturas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791200" y="2228850"/>
            <a:ext cx="838200" cy="361950"/>
          </a:xfrm>
          <a:prstGeom prst="ellipse">
            <a:avLst/>
          </a:prstGeom>
          <a:solidFill>
            <a:srgbClr val="118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Lago</a:t>
            </a:r>
            <a:endParaRPr kumimoji="0" lang="es-A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067050" y="0"/>
            <a:ext cx="1657350" cy="53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Río</a:t>
            </a:r>
            <a:endParaRPr kumimoji="0" lang="es-AR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Block Arc 3"/>
          <p:cNvSpPr/>
          <p:nvPr/>
        </p:nvSpPr>
        <p:spPr>
          <a:xfrm rot="18446186">
            <a:off x="4108450" y="1890713"/>
            <a:ext cx="3762375" cy="384175"/>
          </a:xfrm>
          <a:prstGeom prst="blockArc">
            <a:avLst>
              <a:gd name="adj1" fmla="val 10956950"/>
              <a:gd name="adj2" fmla="val 263422"/>
              <a:gd name="adj3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AR" sz="3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Group 1"/>
          <p:cNvGrpSpPr/>
          <p:nvPr/>
        </p:nvGrpSpPr>
        <p:grpSpPr>
          <a:xfrm>
            <a:off x="785495" y="762000"/>
            <a:ext cx="7465695" cy="5857875"/>
            <a:chOff x="2044700" y="762000"/>
            <a:chExt cx="5054600" cy="5857875"/>
          </a:xfrm>
        </p:grpSpPr>
        <p:sp>
          <p:nvSpPr>
            <p:cNvPr id="29698" name="Text Box 2"/>
            <p:cNvSpPr txBox="1"/>
            <p:nvPr/>
          </p:nvSpPr>
          <p:spPr>
            <a:xfrm>
              <a:off x="2316163" y="762000"/>
              <a:ext cx="4511675" cy="11372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x-none" dirty="0">
                  <a:latin typeface="Arial Rounded MT Bold" panose="020F0704030504030204" pitchFamily="34" charset="0"/>
                </a:rPr>
                <a:t>Tecnología avanzada en un programa de grandes áreas</a:t>
              </a:r>
              <a:endParaRPr lang="en-US" altLang="x-none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9699" name="Text Box 3"/>
            <p:cNvSpPr txBox="1"/>
            <p:nvPr/>
          </p:nvSpPr>
          <p:spPr>
            <a:xfrm>
              <a:off x="2044700" y="2105025"/>
              <a:ext cx="5054600" cy="2676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GIS / GPS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Manejo de archivos de datos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Crianza masiva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Modificaciones genéticas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Liberación aérea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Quimicos sintéticos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Manejo de plantas resistentes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</p:txBody>
        </p:sp>
        <p:pic>
          <p:nvPicPr>
            <p:cNvPr id="29700" name="Picture 4" descr="c:\Program Files\Microsoft Office\Clipart\Pub60Cor\tn01165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00600" y="5511800"/>
              <a:ext cx="1600200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Picture 5" descr="c:\Program Files\Microsoft Office\Clipart\standard\stddir3\in00367_.wm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4600" y="5486400"/>
              <a:ext cx="1535113" cy="106362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1" name="Group 1"/>
          <p:cNvGrpSpPr/>
          <p:nvPr/>
        </p:nvGrpSpPr>
        <p:grpSpPr>
          <a:xfrm>
            <a:off x="2057400" y="855663"/>
            <a:ext cx="6557963" cy="5789612"/>
            <a:chOff x="2057400" y="457200"/>
            <a:chExt cx="6557963" cy="5789613"/>
          </a:xfrm>
        </p:grpSpPr>
        <p:sp>
          <p:nvSpPr>
            <p:cNvPr id="30722" name="Text Box 2"/>
            <p:cNvSpPr txBox="1"/>
            <p:nvPr/>
          </p:nvSpPr>
          <p:spPr>
            <a:xfrm>
              <a:off x="2057400" y="914400"/>
              <a:ext cx="5334000" cy="48387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457200" indent="-457200" eaLnBrk="0" hangingPunct="0"/>
              <a:r>
                <a:rPr lang="en-US" altLang="x-none" sz="2400" dirty="0">
                  <a:latin typeface="Arial Rounded MT Bold" panose="020F0704030504030204" pitchFamily="34" charset="0"/>
                </a:rPr>
                <a:t>Participantes en un programa de manejo de grandes áreas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/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Productores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Compradores al mayoreo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Exportadores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Científicos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Banqueros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Ambientalistas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Sindicatos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Economistas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Políticos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buAutoNum type="arabicPeriod"/>
              </a:pPr>
              <a:r>
                <a:rPr lang="en-US" altLang="x-none" sz="2400" dirty="0">
                  <a:latin typeface="Arial Rounded MT Bold" panose="020F0704030504030204" pitchFamily="34" charset="0"/>
                </a:rPr>
                <a:t>Público en general</a:t>
              </a:r>
              <a:endParaRPr lang="en-US" altLang="x-none" sz="2400" dirty="0">
                <a:latin typeface="Arial Rounded MT Bold" panose="020F0704030504030204" pitchFamily="34" charset="0"/>
              </a:endParaRPr>
            </a:p>
          </p:txBody>
        </p:sp>
        <p:pic>
          <p:nvPicPr>
            <p:cNvPr id="30723" name="Picture 4" descr="c:\Program Files\Microsoft Office\Clipart\standard\stddir1\bd00002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24800" y="5029200"/>
              <a:ext cx="614363" cy="12176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4" name="Picture 5" descr="c:\Program Files\Microsoft Office\Clipart\standard\stddir1\bd00002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24800" y="3429000"/>
              <a:ext cx="614363" cy="12176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5" name="Picture 6" descr="c:\Program Files\Microsoft Office\Clipart\standard\stddir1\bd00002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01000" y="1905000"/>
              <a:ext cx="614363" cy="12176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6" name="Picture 7" descr="c:\Program Files\Microsoft Office\Clipart\standard\stddir1\bd00002_.wm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01000" y="457200"/>
              <a:ext cx="614363" cy="121761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2"/>
          <p:cNvSpPr txBox="1"/>
          <p:nvPr/>
        </p:nvSpPr>
        <p:spPr>
          <a:xfrm>
            <a:off x="262255" y="1557655"/>
            <a:ext cx="86810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0" hangingPunct="0"/>
            <a:r>
              <a:rPr lang="en-US" altLang="x-none" sz="2800" dirty="0">
                <a:latin typeface="Arial Rounded MT Bold" panose="020F0704030504030204" pitchFamily="34" charset="0"/>
              </a:rPr>
              <a:t>Elementos esenciales en el planeamiento de un programa de grandes áreas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457200" indent="-457200" eaLnBrk="0" hangingPunct="0"/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sz="2800" dirty="0">
                <a:latin typeface="Arial Rounded MT Bold" panose="020F0704030504030204" pitchFamily="34" charset="0"/>
              </a:rPr>
              <a:t>Apoyo fuerte y constante de parte de todos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sz="2800" dirty="0">
                <a:latin typeface="Arial Rounded MT Bold" panose="020F0704030504030204" pitchFamily="34" charset="0"/>
              </a:rPr>
              <a:t>Acuerdo legal 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sz="2800" dirty="0">
                <a:latin typeface="Arial Rounded MT Bold" panose="020F0704030504030204" pitchFamily="34" charset="0"/>
              </a:rPr>
              <a:t>Alto nivel de organización </a:t>
            </a:r>
            <a:r>
              <a:rPr lang="es-AR" altLang="en-US" sz="2800" dirty="0">
                <a:latin typeface="Arial Rounded MT Bold" panose="020F0704030504030204" pitchFamily="34" charset="0"/>
              </a:rPr>
              <a:t>y concensos de plan de acción gradual</a:t>
            </a:r>
            <a:endParaRPr lang="es-AR" altLang="en-US" sz="2800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sz="2800" dirty="0">
                <a:latin typeface="Arial Rounded MT Bold" panose="020F0704030504030204" pitchFamily="34" charset="0"/>
              </a:rPr>
              <a:t>Objetivos definidos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sz="2800" dirty="0">
                <a:latin typeface="Arial Rounded MT Bold" panose="020F0704030504030204" pitchFamily="34" charset="0"/>
              </a:rPr>
              <a:t>Tecnología efectiva</a:t>
            </a:r>
            <a:endParaRPr lang="en-US" altLang="x-none" sz="2800" dirty="0">
              <a:latin typeface="Arial Rounded MT Bold" panose="020F0704030504030204" pitchFamily="34" charset="0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2"/>
          <p:cNvSpPr txBox="1"/>
          <p:nvPr/>
        </p:nvSpPr>
        <p:spPr>
          <a:xfrm>
            <a:off x="696595" y="929640"/>
            <a:ext cx="736981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34950" indent="-234950" eaLnBrk="0" hangingPunct="0"/>
            <a:r>
              <a:rPr lang="en-US" altLang="x-none" sz="2800" dirty="0">
                <a:latin typeface="Arial Rounded MT Bold" panose="020F0704030504030204" pitchFamily="34" charset="0"/>
              </a:rPr>
              <a:t>Manejo de plagas “convencional”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/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Protege plantas o huertos individuales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Involucra solo al productor del huerto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El area trabajada es pequeña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Requiere poco planeamiento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Se realiza por poco tiempo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La tecnología utilizada es generalmente simple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Una acción o programa “reactivo”</a:t>
            </a:r>
            <a:endParaRPr lang="en-US" altLang="x-none" sz="2800" dirty="0">
              <a:latin typeface="Arial Rounded MT Bold" panose="020F0704030504030204" pitchFamily="34" charset="0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1"/>
          <p:cNvGrpSpPr/>
          <p:nvPr/>
        </p:nvGrpSpPr>
        <p:grpSpPr>
          <a:xfrm>
            <a:off x="1371600" y="1336675"/>
            <a:ext cx="6858000" cy="4489450"/>
            <a:chOff x="1371600" y="1336675"/>
            <a:chExt cx="6858000" cy="4489450"/>
          </a:xfrm>
        </p:grpSpPr>
        <p:sp>
          <p:nvSpPr>
            <p:cNvPr id="11266" name="Text Box 2"/>
            <p:cNvSpPr txBox="1"/>
            <p:nvPr/>
          </p:nvSpPr>
          <p:spPr>
            <a:xfrm>
              <a:off x="1812925" y="1336675"/>
              <a:ext cx="184150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8963" name="Text Box 3"/>
            <p:cNvSpPr txBox="1">
              <a:spLocks noChangeArrowheads="1"/>
            </p:cNvSpPr>
            <p:nvPr/>
          </p:nvSpPr>
          <p:spPr bwMode="auto">
            <a:xfrm>
              <a:off x="1371600" y="1676400"/>
              <a:ext cx="6858000" cy="414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Manejo</a:t>
              </a:r>
              <a:r>
                <a:rPr kumimoji="0" lang="en-US" sz="2800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</a:t>
              </a: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plagas</a:t>
              </a:r>
              <a:r>
                <a:rPr kumimoji="0" lang="en-US" sz="2800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en</a:t>
              </a:r>
              <a:r>
                <a:rPr kumimoji="0" lang="en-US" sz="2800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grandes</a:t>
              </a:r>
              <a:r>
                <a:rPr kumimoji="0" lang="en-US" sz="2800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á</a:t>
              </a:r>
              <a:r>
                <a:rPr kumimoji="0" lang="en-US" sz="2800" kern="1200" cap="none" spc="0" normalizeH="0" baseline="0" noProof="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reas</a:t>
              </a:r>
              <a:endParaRPr kumimoji="0" lang="en-US" sz="28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endParaRPr>
            </a:p>
            <a:p>
              <a:pPr marR="0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La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aplicacion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métodos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supresi</a:t>
              </a:r>
              <a:r>
                <a:rPr kumimoji="0" lang="en-US" sz="2800" b="1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ó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n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una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manera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coordinada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contra la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poblaci</a:t>
              </a:r>
              <a:r>
                <a:rPr kumimoji="0" lang="en-US" sz="2800" b="1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ó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n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total de la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plaga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que se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encuentra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dentro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un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ecosistema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o area </a:t>
              </a:r>
              <a:r>
                <a:rPr kumimoji="0" lang="en-US" sz="2800" kern="1200" cap="none" spc="0" normalizeH="0" baseline="0" noProof="0" dirty="0" err="1" smtClean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aislada</a:t>
              </a:r>
              <a:r>
                <a:rPr kumimoji="0" lang="en-US" sz="2800" kern="1200" cap="none" spc="0" normalizeH="0" baseline="0" noProof="0" dirty="0" smtClean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(natural o artificial);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también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se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conoce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como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manejo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total de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poblaciones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(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siguiendo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los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en-US" sz="2800" kern="1200" cap="none" spc="0" normalizeH="0" baseline="0" noProof="0" dirty="0" err="1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criterios</a:t>
              </a:r>
              <a:r>
                <a:rPr kumimoji="0" lang="en-US" sz="2800" kern="1200" cap="none" spc="0" normalizeH="0" baseline="0" noProof="0" dirty="0">
                  <a:latin typeface="Arial Rounded MT Bold" panose="020F0704030504030204" pitchFamily="34" charset="0"/>
                  <a:ea typeface="+mn-ea"/>
                  <a:cs typeface="Times New Roman" panose="02020603050405020304" pitchFamily="18" charset="0"/>
                  <a:sym typeface="+mn-ea"/>
                </a:rPr>
                <a:t> de Rabb)</a:t>
              </a:r>
              <a:endParaRPr kumimoji="0" lang="en-US" sz="2800" kern="1200" cap="none" spc="0" normalizeH="0" baseline="0" noProof="0" dirty="0"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674370" y="1263650"/>
            <a:ext cx="77946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34950" indent="-234950" eaLnBrk="0" hangingPunct="0"/>
            <a:r>
              <a:rPr lang="en-US" altLang="x-none" sz="2800" dirty="0">
                <a:latin typeface="Arial Rounded MT Bold" panose="020F0704030504030204" pitchFamily="34" charset="0"/>
              </a:rPr>
              <a:t>Manejo de grandes áreas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/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Protege áreas extensas y aisladas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Multiples productores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Requiere mucho planeamiento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Se realiza por mucho tiempo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La tecnología utilizada es generalmente sofisticada</a:t>
            </a:r>
            <a:endParaRPr lang="en-US" altLang="x-none" sz="2800" dirty="0">
              <a:latin typeface="Arial Rounded MT Bold" panose="020F0704030504030204" pitchFamily="34" charset="0"/>
            </a:endParaRPr>
          </a:p>
          <a:p>
            <a:pPr marL="234950" indent="-234950" eaLnBrk="0" hangingPunct="0">
              <a:buChar char="•"/>
            </a:pPr>
            <a:r>
              <a:rPr lang="en-US" altLang="x-none" sz="2800" dirty="0">
                <a:latin typeface="Arial Rounded MT Bold" panose="020F0704030504030204" pitchFamily="34" charset="0"/>
              </a:rPr>
              <a:t>Un programa “ofensivo” y a largo plazo</a:t>
            </a:r>
            <a:endParaRPr lang="en-US" altLang="x-none" sz="2800" dirty="0">
              <a:latin typeface="Arial Rounded MT Bold" panose="020F0704030504030204" pitchFamily="34" charset="0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166370" y="914400"/>
            <a:ext cx="847852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34950" indent="-2349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4950" marR="0" lvl="0" indent="-234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CONCLUSIONES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El manejo en grandes áreas es económico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Beneficioso al medio ambiente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Los beneficios se obtienen por un plazo largo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TecnologÍa sofisticada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Es un programa de tipo “ofensivo”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Efectivo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1" name="Group 1"/>
          <p:cNvGrpSpPr/>
          <p:nvPr/>
        </p:nvGrpSpPr>
        <p:grpSpPr>
          <a:xfrm>
            <a:off x="1038225" y="609600"/>
            <a:ext cx="7696200" cy="6011863"/>
            <a:chOff x="1038726" y="609600"/>
            <a:chExt cx="7696200" cy="6011779"/>
          </a:xfrm>
        </p:grpSpPr>
        <p:sp>
          <p:nvSpPr>
            <p:cNvPr id="35842" name="Text Box 2"/>
            <p:cNvSpPr txBox="1"/>
            <p:nvPr/>
          </p:nvSpPr>
          <p:spPr>
            <a:xfrm>
              <a:off x="1038726" y="609600"/>
              <a:ext cx="7696200" cy="10668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en-US" altLang="x-none" sz="3200" b="1" dirty="0">
                  <a:latin typeface="Arial Rounded MT Bold" panose="020F0704030504030204" pitchFamily="34" charset="0"/>
                </a:rPr>
                <a:t>Ventajas devengadas al aplicar manejo en grandes </a:t>
              </a:r>
              <a:r>
                <a:rPr lang="en-US" altLang="x-none" sz="3200" dirty="0">
                  <a:latin typeface="Arial Rounded MT Bold" panose="020F0704030504030204" pitchFamily="34" charset="0"/>
                </a:rPr>
                <a:t>á</a:t>
              </a:r>
              <a:r>
                <a:rPr lang="en-US" altLang="x-none" sz="3200" b="1" dirty="0">
                  <a:latin typeface="Arial Rounded MT Bold" panose="020F0704030504030204" pitchFamily="34" charset="0"/>
                </a:rPr>
                <a:t>reas</a:t>
              </a:r>
              <a:endParaRPr lang="en-US" altLang="x-none" sz="3200" b="1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35843" name="Text Box 3"/>
            <p:cNvSpPr txBox="1"/>
            <p:nvPr/>
          </p:nvSpPr>
          <p:spPr>
            <a:xfrm>
              <a:off x="1114926" y="1898566"/>
              <a:ext cx="7620000" cy="47228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x-none" sz="3200" b="1" dirty="0">
                  <a:latin typeface="Arial Rounded MT Bold" panose="020F0704030504030204" pitchFamily="34" charset="0"/>
                </a:rPr>
                <a:t>“La utilización de métodos de control aplicados uniformemente sobre la población total a través de varias generaciones dar</a:t>
              </a:r>
              <a:r>
                <a:rPr lang="en-US" altLang="x-none" sz="3200" dirty="0">
                  <a:latin typeface="Arial Rounded MT Bold" panose="020F0704030504030204" pitchFamily="34" charset="0"/>
                </a:rPr>
                <a:t>á</a:t>
              </a:r>
              <a:r>
                <a:rPr lang="en-US" altLang="x-none" sz="3200" b="1" dirty="0">
                  <a:latin typeface="Arial Rounded MT Bold" panose="020F0704030504030204" pitchFamily="34" charset="0"/>
                </a:rPr>
                <a:t>n como resultado un efecto supresivo mayor que una acción mas intensa aplicada sobre una porción de la población durante cada generación”</a:t>
              </a:r>
              <a:endParaRPr lang="en-US" altLang="x-none" sz="3200" b="1" dirty="0">
                <a:latin typeface="Arial Rounded MT Bold" panose="020F070403050403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US" altLang="x-none" sz="3200" b="1" dirty="0">
                  <a:latin typeface="Arial Rounded MT Bold" panose="020F0704030504030204" pitchFamily="34" charset="0"/>
                </a:rPr>
                <a:t>E.F. Knipling, 1972</a:t>
              </a:r>
              <a:endParaRPr lang="en-US" altLang="x-none" sz="3200" b="1" dirty="0"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89" name="Group 1"/>
          <p:cNvGrpSpPr/>
          <p:nvPr/>
        </p:nvGrpSpPr>
        <p:grpSpPr>
          <a:xfrm>
            <a:off x="54610" y="609600"/>
            <a:ext cx="9013190" cy="5708015"/>
            <a:chOff x="54610" y="609600"/>
            <a:chExt cx="9013190" cy="5708015"/>
          </a:xfrm>
        </p:grpSpPr>
        <p:sp>
          <p:nvSpPr>
            <p:cNvPr id="37890" name="Text Box 3"/>
            <p:cNvSpPr txBox="1"/>
            <p:nvPr/>
          </p:nvSpPr>
          <p:spPr>
            <a:xfrm>
              <a:off x="914400" y="609600"/>
              <a:ext cx="7848600" cy="10668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en-US" altLang="x-none" sz="3200" b="1" dirty="0">
                  <a:latin typeface="Arial Rounded MT Bold" panose="020F0704030504030204" pitchFamily="34" charset="0"/>
                </a:rPr>
                <a:t>Problemas típicos en el inicio de un programa de manejo de áreas grandes</a:t>
              </a:r>
              <a:endParaRPr lang="en-US" altLang="x-none" sz="3200" b="1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37891" name="Text Box 4"/>
            <p:cNvSpPr txBox="1"/>
            <p:nvPr/>
          </p:nvSpPr>
          <p:spPr>
            <a:xfrm>
              <a:off x="54610" y="1887855"/>
              <a:ext cx="8812530" cy="2676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El programa no se necesita uniformemente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Los costos y beneficios pueden variar entre los participantes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3. Puede resultar en efectos económicos severos y desiguales en otras regiones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37892" name="Text Box 5"/>
            <p:cNvSpPr txBox="1"/>
            <p:nvPr/>
          </p:nvSpPr>
          <p:spPr>
            <a:xfrm>
              <a:off x="480060" y="4564380"/>
              <a:ext cx="8587740" cy="17532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es-AR" altLang="en-US" sz="3600" b="1" dirty="0">
                  <a:latin typeface="Arial Rounded MT Bold" panose="020F0704030504030204" pitchFamily="34" charset="0"/>
                </a:rPr>
                <a:t>“</a:t>
              </a:r>
              <a:r>
                <a:rPr lang="en-US" altLang="x-none" sz="3600" b="1" dirty="0">
                  <a:latin typeface="Arial Rounded MT Bold" panose="020F0704030504030204" pitchFamily="34" charset="0"/>
                </a:rPr>
                <a:t>El area geográfica se puede subdividir en zonas con costos y beneficios similares</a:t>
              </a:r>
              <a:r>
                <a:rPr lang="es-AR" altLang="en-US" sz="3600" b="1" dirty="0">
                  <a:latin typeface="Arial Rounded MT Bold" panose="020F0704030504030204" pitchFamily="34" charset="0"/>
                </a:rPr>
                <a:t>”</a:t>
              </a:r>
              <a:endParaRPr lang="es-AR" altLang="en-US" sz="3600" b="1" dirty="0"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6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87960" y="1167130"/>
            <a:ext cx="8879840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0180" indent="-17018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0180" marR="0" lvl="0" indent="-17018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Tácticas para control de plagas altamente selectivas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		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170180" marR="0" lvl="0" indent="-17018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Variedades resistantes de plantas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170180" marR="0" lvl="0" indent="-17018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Enemigos naturales específicos (patógenos, parasitos, predadores)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170180" marR="0" lvl="0" indent="-17018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Atrayentes sintéticos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170180" marR="0" lvl="0" indent="-17018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Metodos genéticos (TIE)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21285" y="1235075"/>
            <a:ext cx="8946515" cy="476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34950" indent="-2349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Tacticas de manejo moderadamente selectivas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Predadores y parasitoides no especificos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Trampas de luz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Atrayentes alimenticios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  <a:sym typeface="+mn-ea"/>
              </a:rPr>
              <a:t> 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Tacticas no selectivas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Insecticidas convencionales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L="234950" marR="0" lvl="0" indent="-234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Times New Roman" panose="02020603050405020304" pitchFamily="18" charset="0"/>
                <a:sym typeface="+mn-ea"/>
              </a:rPr>
              <a:t>Algunas medidas de saneamiento cultural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09" name="Group 1"/>
          <p:cNvGrpSpPr/>
          <p:nvPr/>
        </p:nvGrpSpPr>
        <p:grpSpPr>
          <a:xfrm>
            <a:off x="251460" y="457200"/>
            <a:ext cx="8816975" cy="5784909"/>
            <a:chOff x="1295400" y="457200"/>
            <a:chExt cx="7239000" cy="5784694"/>
          </a:xfrm>
        </p:grpSpPr>
        <p:sp>
          <p:nvSpPr>
            <p:cNvPr id="153602" name="Text Box 2"/>
            <p:cNvSpPr txBox="1">
              <a:spLocks noChangeArrowheads="1"/>
            </p:cNvSpPr>
            <p:nvPr/>
          </p:nvSpPr>
          <p:spPr bwMode="auto">
            <a:xfrm>
              <a:off x="1295400" y="457200"/>
              <a:ext cx="6553200" cy="1076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ctr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sz="3200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Métodos de control igualmente efectivos a cualquier densidad</a:t>
              </a:r>
              <a:r>
                <a:rPr kumimoji="0" lang="en-US" sz="3200" kern="1200" cap="none" spc="0" normalizeH="0" baseline="0" noProof="0"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 </a:t>
              </a:r>
              <a:endParaRPr kumimoji="0" lang="en-US" sz="3200" kern="1200" cap="none" spc="0" normalizeH="0" baseline="0" noProof="0">
                <a:latin typeface="Arial Rounded MT Bold" panose="020F0704030504030204" pitchFamily="34" charset="0"/>
                <a:ea typeface="+mn-ea"/>
                <a:cs typeface="+mn-cs"/>
                <a:sym typeface="+mn-ea"/>
              </a:endParaRPr>
            </a:p>
          </p:txBody>
        </p:sp>
        <p:sp>
          <p:nvSpPr>
            <p:cNvPr id="43011" name="Text Box 3"/>
            <p:cNvSpPr txBox="1"/>
            <p:nvPr/>
          </p:nvSpPr>
          <p:spPr>
            <a:xfrm>
              <a:off x="1295400" y="2057400"/>
              <a:ext cx="7239000" cy="41844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Insecticidas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Manejo cultural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Variedades resistentes de plantas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Trampas de luz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Atrayentes alimenticios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2800" dirty="0">
                  <a:latin typeface="Arial Rounded MT Bold" panose="020F0704030504030204" pitchFamily="34" charset="0"/>
                </a:rPr>
                <a:t>Algunos atrayentes sintéticos (trimedlure, cuelue, methyl eugenol, etc</a:t>
              </a:r>
              <a:endParaRPr lang="en-US" altLang="x-none" sz="2800" dirty="0"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3" name="Group 1"/>
          <p:cNvGrpSpPr/>
          <p:nvPr/>
        </p:nvGrpSpPr>
        <p:grpSpPr>
          <a:xfrm>
            <a:off x="80010" y="685800"/>
            <a:ext cx="8801735" cy="5390588"/>
            <a:chOff x="1295400" y="685800"/>
            <a:chExt cx="6553200" cy="5390436"/>
          </a:xfrm>
        </p:grpSpPr>
        <p:sp>
          <p:nvSpPr>
            <p:cNvPr id="154626" name="Text Box 2"/>
            <p:cNvSpPr txBox="1">
              <a:spLocks noChangeArrowheads="1"/>
            </p:cNvSpPr>
            <p:nvPr/>
          </p:nvSpPr>
          <p:spPr bwMode="auto">
            <a:xfrm>
              <a:off x="1295400" y="685800"/>
              <a:ext cx="6553200" cy="1568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ctr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en-US" sz="32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  <a:sym typeface="+mn-ea"/>
                </a:rPr>
                <a:t>Tácticas de manejo que se tornan mas efectivas a medida que la densidad de la plaga se reduce</a:t>
              </a:r>
              <a:endParaRPr kumimoji="0" 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anose="020F0704030504030204" pitchFamily="34" charset="0"/>
                <a:ea typeface="+mn-ea"/>
                <a:cs typeface="+mn-cs"/>
                <a:sym typeface="+mn-ea"/>
              </a:endParaRPr>
            </a:p>
          </p:txBody>
        </p:sp>
        <p:sp>
          <p:nvSpPr>
            <p:cNvPr id="44035" name="Text Box 3"/>
            <p:cNvSpPr txBox="1"/>
            <p:nvPr/>
          </p:nvSpPr>
          <p:spPr>
            <a:xfrm>
              <a:off x="1295400" y="3276600"/>
              <a:ext cx="6553200" cy="27996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3200" dirty="0">
                  <a:latin typeface="Arial Rounded MT Bold" panose="020F0704030504030204" pitchFamily="34" charset="0"/>
                </a:rPr>
                <a:t>Técnicas geneticas (TIE)</a:t>
              </a:r>
              <a:endParaRPr lang="en-US" altLang="x-none" sz="32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3200" dirty="0">
                  <a:latin typeface="Arial Rounded MT Bold" panose="020F0704030504030204" pitchFamily="34" charset="0"/>
                </a:rPr>
                <a:t>Trampeo con feromonas</a:t>
              </a:r>
              <a:endParaRPr lang="en-US" altLang="x-none" sz="32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3200" dirty="0">
                  <a:latin typeface="Arial Rounded MT Bold" panose="020F0704030504030204" pitchFamily="34" charset="0"/>
                </a:rPr>
                <a:t>Confusión sexual</a:t>
              </a:r>
              <a:endParaRPr lang="en-US" altLang="x-none" sz="3200" dirty="0">
                <a:latin typeface="Arial Rounded MT Bold" panose="020F0704030504030204" pitchFamily="34" charset="0"/>
              </a:endParaRPr>
            </a:p>
            <a:p>
              <a:pPr marL="457200" indent="-457200" eaLnBrk="0" hangingPunct="0">
                <a:spcBef>
                  <a:spcPct val="50000"/>
                </a:spcBef>
                <a:buAutoNum type="arabicPeriod"/>
              </a:pPr>
              <a:r>
                <a:rPr lang="en-US" altLang="x-none" sz="3200" dirty="0">
                  <a:latin typeface="Arial Rounded MT Bold" panose="020F0704030504030204" pitchFamily="34" charset="0"/>
                </a:rPr>
                <a:t>Ciertos parasitoides específicos</a:t>
              </a:r>
              <a:endParaRPr lang="en-US" altLang="x-none" sz="3200" dirty="0"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11" descr="manual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0663" y="1939925"/>
            <a:ext cx="1778000" cy="1474788"/>
          </a:xfrm>
          <a:prstGeom prst="rect">
            <a:avLst/>
          </a:prstGeom>
          <a:noFill/>
          <a:ln w="9525">
            <a:noFill/>
          </a:ln>
          <a:effectLst>
            <a:outerShdw dist="125724" dir="2699999" algn="ctr" rotWithShape="0">
              <a:srgbClr val="800000"/>
            </a:outerShdw>
          </a:effectLst>
        </p:spPr>
      </p:pic>
      <p:pic>
        <p:nvPicPr>
          <p:cNvPr id="48130" name="Picture 10" descr="manu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8" y="2136775"/>
            <a:ext cx="2006600" cy="1673225"/>
          </a:xfrm>
          <a:prstGeom prst="rect">
            <a:avLst/>
          </a:prstGeom>
          <a:noFill/>
          <a:ln w="9525">
            <a:noFill/>
          </a:ln>
          <a:effectLst>
            <a:outerShdw dist="107763" dir="13499999" algn="ctr" rotWithShape="0">
              <a:srgbClr val="800000"/>
            </a:outerShdw>
          </a:effectLst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916113" y="4140200"/>
            <a:ext cx="14589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s-MX" altLang="es-AR" sz="3200" b="1" u="sng" kern="1200" cap="none" spc="0" normalizeH="0" baseline="0" noProof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s-MX" altLang="es-AR" sz="3200" b="1" u="sng" kern="1200" cap="none" spc="0" normalizeH="0" baseline="0" noProof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+mn-ea"/>
                <a:cs typeface="+mn-cs"/>
                <a:sym typeface="+mn-ea"/>
              </a:rPr>
              <a:t>ontrol</a:t>
            </a:r>
            <a:endParaRPr kumimoji="0" lang="es-MX" altLang="es-AR" sz="3200" b="1" u="sng" kern="1200" cap="none" spc="0" normalizeH="0" baseline="0" noProof="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grpSp>
        <p:nvGrpSpPr>
          <p:cNvPr id="48132" name="Group 23"/>
          <p:cNvGrpSpPr/>
          <p:nvPr/>
        </p:nvGrpSpPr>
        <p:grpSpPr>
          <a:xfrm>
            <a:off x="1282700" y="3662363"/>
            <a:ext cx="844550" cy="1189037"/>
            <a:chOff x="1968" y="1392"/>
            <a:chExt cx="532" cy="749"/>
          </a:xfrm>
        </p:grpSpPr>
        <p:sp>
          <p:nvSpPr>
            <p:cNvPr id="48133" name="Rectangle 22"/>
            <p:cNvSpPr/>
            <p:nvPr/>
          </p:nvSpPr>
          <p:spPr>
            <a:xfrm>
              <a:off x="2016" y="1512"/>
              <a:ext cx="432" cy="528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8134" name="Text Box 4"/>
            <p:cNvSpPr txBox="1"/>
            <p:nvPr/>
          </p:nvSpPr>
          <p:spPr>
            <a:xfrm>
              <a:off x="1968" y="1392"/>
              <a:ext cx="532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7200" b="1" dirty="0">
                  <a:latin typeface="Arial" panose="020B0604020202020204" pitchFamily="34" charset="0"/>
                </a:rPr>
                <a:t>C</a:t>
              </a:r>
              <a:endParaRPr lang="es-ES" altLang="es-AR" sz="7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8135" name="Group 25"/>
          <p:cNvGrpSpPr/>
          <p:nvPr/>
        </p:nvGrpSpPr>
        <p:grpSpPr>
          <a:xfrm>
            <a:off x="3252788" y="3154363"/>
            <a:ext cx="2373312" cy="1189037"/>
            <a:chOff x="1984" y="1528"/>
            <a:chExt cx="1495" cy="749"/>
          </a:xfrm>
        </p:grpSpPr>
        <p:sp>
          <p:nvSpPr>
            <p:cNvPr id="48136" name="Rectangle 24"/>
            <p:cNvSpPr/>
            <p:nvPr/>
          </p:nvSpPr>
          <p:spPr>
            <a:xfrm>
              <a:off x="2016" y="1632"/>
              <a:ext cx="432" cy="576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8137" name="Text Box 6"/>
            <p:cNvSpPr txBox="1"/>
            <p:nvPr/>
          </p:nvSpPr>
          <p:spPr>
            <a:xfrm>
              <a:off x="1984" y="1528"/>
              <a:ext cx="532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7200" b="1" dirty="0">
                  <a:latin typeface="Arial" panose="020B0604020202020204" pitchFamily="34" charset="0"/>
                </a:rPr>
                <a:t>A</a:t>
              </a:r>
              <a:endParaRPr lang="es-ES" altLang="es-AR" sz="7200" b="1" dirty="0">
                <a:latin typeface="Arial" panose="020B0604020202020204" pitchFamily="34" charset="0"/>
              </a:endParaRPr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384" y="1795"/>
              <a:ext cx="1095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altLang="es-AR" sz="3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+mn-ea"/>
                </a:rPr>
                <a:t> </a:t>
              </a:r>
              <a:r>
                <a:rPr kumimoji="0" lang="es-MX" altLang="es-AR" sz="3200" b="1" i="0" u="sng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+mn-cs"/>
                  <a:sym typeface="+mn-ea"/>
                </a:rPr>
                <a:t>utocida</a:t>
              </a:r>
              <a:endParaRPr kumimoji="0" lang="es-MX" altLang="es-AR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endParaRPr>
            </a:p>
          </p:txBody>
        </p:sp>
      </p:grpSp>
      <p:pic>
        <p:nvPicPr>
          <p:cNvPr id="48139" name="Picture 15" descr="manual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959350"/>
            <a:ext cx="1816100" cy="1311275"/>
          </a:xfrm>
          <a:prstGeom prst="rect">
            <a:avLst/>
          </a:prstGeom>
          <a:noFill/>
          <a:ln w="9525">
            <a:noFill/>
          </a:ln>
          <a:effectLst>
            <a:outerShdw dist="107763" dir="13499999" algn="ctr" rotWithShape="0">
              <a:srgbClr val="800000"/>
            </a:outerShdw>
          </a:effectLst>
        </p:spPr>
      </p:pic>
      <p:pic>
        <p:nvPicPr>
          <p:cNvPr id="48140" name="Picture 20" descr="manual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900" y="4746625"/>
            <a:ext cx="1712913" cy="1417638"/>
          </a:xfrm>
          <a:prstGeom prst="rect">
            <a:avLst/>
          </a:prstGeom>
          <a:noFill/>
          <a:ln w="9525">
            <a:noFill/>
          </a:ln>
          <a:effectLst>
            <a:outerShdw dist="135001" dir="19128846" algn="ctr" rotWithShape="0">
              <a:srgbClr val="800000"/>
            </a:outerShdw>
          </a:effectLst>
        </p:spPr>
      </p:pic>
      <p:pic>
        <p:nvPicPr>
          <p:cNvPr id="48141" name="Picture 21" descr="manual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1100" y="5162550"/>
            <a:ext cx="1778000" cy="1473200"/>
          </a:xfrm>
          <a:prstGeom prst="rect">
            <a:avLst/>
          </a:prstGeom>
          <a:noFill/>
          <a:ln w="9525">
            <a:noFill/>
          </a:ln>
          <a:effectLst>
            <a:outerShdw dist="155023" dir="2099521" algn="ctr" rotWithShape="0">
              <a:srgbClr val="800000"/>
            </a:outerShdw>
          </a:effectLst>
        </p:spPr>
      </p:pic>
      <p:pic>
        <p:nvPicPr>
          <p:cNvPr id="48142" name="Picture 12" descr="manual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650" y="3040063"/>
            <a:ext cx="1765300" cy="1381125"/>
          </a:xfrm>
          <a:prstGeom prst="rect">
            <a:avLst/>
          </a:prstGeom>
          <a:noFill/>
          <a:ln w="9525">
            <a:noFill/>
          </a:ln>
          <a:effectLst>
            <a:outerShdw dist="135001" dir="2928846" algn="ctr" rotWithShape="0">
              <a:srgbClr val="800000"/>
            </a:outerShdw>
          </a:effectLst>
        </p:spPr>
      </p:pic>
      <p:sp>
        <p:nvSpPr>
          <p:cNvPr id="48143" name="Text Box 2"/>
          <p:cNvSpPr txBox="1"/>
          <p:nvPr/>
        </p:nvSpPr>
        <p:spPr>
          <a:xfrm>
            <a:off x="0" y="827088"/>
            <a:ext cx="9220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3200" b="1" u="sng" dirty="0">
                <a:latin typeface="Arial" panose="020B0604020202020204" pitchFamily="34" charset="0"/>
              </a:rPr>
              <a:t> “Manejo Integrado de Plagas Áreas Amplias con énfasis en “La Técnica del Insecto Estéril”</a:t>
            </a:r>
            <a:endParaRPr lang="es-MX" altLang="es-AR" sz="3200" b="1" u="sng" dirty="0">
              <a:latin typeface="Arial" panose="020B0604020202020204" pitchFamily="34" charset="0"/>
            </a:endParaRPr>
          </a:p>
        </p:txBody>
      </p:sp>
      <p:sp>
        <p:nvSpPr>
          <p:cNvPr id="48144" name="Text Box 6"/>
          <p:cNvSpPr txBox="1"/>
          <p:nvPr/>
        </p:nvSpPr>
        <p:spPr>
          <a:xfrm>
            <a:off x="3317875" y="3392488"/>
            <a:ext cx="184150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endParaRPr lang="es-ES" altLang="es-AR" sz="7200" b="1" dirty="0">
              <a:latin typeface="Arial" panose="020B0604020202020204" pitchFamily="34" charset="0"/>
            </a:endParaRPr>
          </a:p>
        </p:txBody>
      </p:sp>
      <p:pic>
        <p:nvPicPr>
          <p:cNvPr id="49" name="3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Rectangle 19"/>
          <p:cNvSpPr/>
          <p:nvPr/>
        </p:nvSpPr>
        <p:spPr>
          <a:xfrm>
            <a:off x="228600" y="152400"/>
            <a:ext cx="6629400" cy="381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54" name="Text Box 2"/>
          <p:cNvSpPr txBox="1"/>
          <p:nvPr/>
        </p:nvSpPr>
        <p:spPr>
          <a:xfrm>
            <a:off x="0" y="720725"/>
            <a:ext cx="87026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defTabSz="914400">
              <a:buFont typeface="Wingdings 3" panose="05040102010807070707" pitchFamily="18" charset="2"/>
              <a:buNone/>
            </a:pPr>
            <a:r>
              <a:rPr lang="es-MX" altLang="es-AR" sz="2800" b="1" dirty="0">
                <a:latin typeface="Arial" panose="020B0604020202020204" pitchFamily="34" charset="0"/>
              </a:rPr>
              <a:t>MANEJO INTEGRADO DE MOSCAS DE LA FRUTA</a:t>
            </a:r>
            <a:endParaRPr lang="es-ES" altLang="es-AR" sz="2800" b="1" dirty="0">
              <a:latin typeface="Arial" panose="020B0604020202020204" pitchFamily="34" charset="0"/>
            </a:endParaRPr>
          </a:p>
        </p:txBody>
      </p:sp>
      <p:sp>
        <p:nvSpPr>
          <p:cNvPr id="49155" name="Oval 4"/>
          <p:cNvSpPr/>
          <p:nvPr/>
        </p:nvSpPr>
        <p:spPr>
          <a:xfrm>
            <a:off x="1371600" y="1433513"/>
            <a:ext cx="5486400" cy="4724400"/>
          </a:xfrm>
          <a:prstGeom prst="ellipse">
            <a:avLst/>
          </a:prstGeom>
          <a:gradFill rotWithShape="0">
            <a:gsLst>
              <a:gs pos="0">
                <a:srgbClr val="996633"/>
              </a:gs>
              <a:gs pos="50000">
                <a:srgbClr val="FFFFFF"/>
              </a:gs>
              <a:gs pos="100000">
                <a:srgbClr val="996633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56" name="Line 8"/>
          <p:cNvSpPr/>
          <p:nvPr/>
        </p:nvSpPr>
        <p:spPr>
          <a:xfrm>
            <a:off x="1600200" y="2819400"/>
            <a:ext cx="50292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9157" name="AutoShape 9"/>
          <p:cNvSpPr/>
          <p:nvPr/>
        </p:nvSpPr>
        <p:spPr>
          <a:xfrm>
            <a:off x="3581400" y="2933700"/>
            <a:ext cx="1063625" cy="641350"/>
          </a:xfrm>
          <a:prstGeom prst="rightArrow">
            <a:avLst>
              <a:gd name="adj1" fmla="val 50000"/>
              <a:gd name="adj2" fmla="val 46320"/>
            </a:avLst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dirty="0">
                <a:latin typeface="Arial" panose="020B0604020202020204" pitchFamily="34" charset="0"/>
              </a:rPr>
              <a:t>Control 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58" name="Text Box 10"/>
          <p:cNvSpPr txBox="1"/>
          <p:nvPr/>
        </p:nvSpPr>
        <p:spPr>
          <a:xfrm>
            <a:off x="1524000" y="3657600"/>
            <a:ext cx="5164138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  <a:tabLst>
                <a:tab pos="1524000" algn="l"/>
                <a:tab pos="2959100" algn="l"/>
                <a:tab pos="4483100" algn="l"/>
              </a:tabLst>
            </a:pPr>
            <a:r>
              <a:rPr lang="es-MX" altLang="es-AR" sz="1500" b="1" dirty="0">
                <a:latin typeface="Arial" panose="020B0604020202020204" pitchFamily="34" charset="0"/>
              </a:rPr>
              <a:t>Mecánico	Químico	Biológico	Legal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59" name="Text Box 13"/>
          <p:cNvSpPr txBox="1"/>
          <p:nvPr/>
        </p:nvSpPr>
        <p:spPr>
          <a:xfrm>
            <a:off x="3352800" y="4860925"/>
            <a:ext cx="1390650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dirty="0">
                <a:latin typeface="Arial" panose="020B0604020202020204" pitchFamily="34" charset="0"/>
              </a:rPr>
              <a:t>Erradicación 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60" name="Text Box 14"/>
          <p:cNvSpPr txBox="1"/>
          <p:nvPr/>
        </p:nvSpPr>
        <p:spPr>
          <a:xfrm>
            <a:off x="2743200" y="5410200"/>
            <a:ext cx="2552700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  <a:tabLst>
                <a:tab pos="1435100" algn="l"/>
                <a:tab pos="2857500" algn="l"/>
                <a:tab pos="4196080" algn="l"/>
              </a:tabLst>
            </a:pPr>
            <a:r>
              <a:rPr lang="es-MX" altLang="es-AR" sz="1500" b="1" dirty="0">
                <a:latin typeface="Arial" panose="020B0604020202020204" pitchFamily="34" charset="0"/>
              </a:rPr>
              <a:t>TIE    =    Control Autocida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61" name="Line 15"/>
          <p:cNvSpPr/>
          <p:nvPr/>
        </p:nvSpPr>
        <p:spPr>
          <a:xfrm>
            <a:off x="1571625" y="4648200"/>
            <a:ext cx="5133975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9162" name="Text Box 16"/>
          <p:cNvSpPr txBox="1"/>
          <p:nvPr/>
        </p:nvSpPr>
        <p:spPr>
          <a:xfrm>
            <a:off x="6519863" y="1327150"/>
            <a:ext cx="2352675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u="sng" dirty="0">
                <a:latin typeface="Arial" panose="020B0604020202020204" pitchFamily="34" charset="0"/>
              </a:rPr>
              <a:t>Determinar la población</a:t>
            </a:r>
            <a:endParaRPr lang="es-ES" altLang="es-AR" sz="1500" b="1" u="sng" dirty="0">
              <a:latin typeface="Arial" panose="020B0604020202020204" pitchFamily="34" charset="0"/>
            </a:endParaRPr>
          </a:p>
        </p:txBody>
      </p:sp>
      <p:sp>
        <p:nvSpPr>
          <p:cNvPr id="49163" name="Text Box 17"/>
          <p:cNvSpPr txBox="1"/>
          <p:nvPr/>
        </p:nvSpPr>
        <p:spPr>
          <a:xfrm>
            <a:off x="7756525" y="3298825"/>
            <a:ext cx="1338263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defTabSz="914400">
              <a:buFont typeface="Wingdings 3" panose="05040102010807070707" pitchFamily="18" charset="2"/>
              <a:buNone/>
            </a:pPr>
            <a:r>
              <a:rPr lang="es-MX" altLang="es-AR" sz="1500" b="1" u="sng" dirty="0">
                <a:latin typeface="Arial" panose="020B0604020202020204" pitchFamily="34" charset="0"/>
              </a:rPr>
              <a:t>Disminuir la </a:t>
            </a:r>
            <a:endParaRPr lang="es-MX" altLang="es-AR" sz="1500" b="1" u="sng" dirty="0">
              <a:latin typeface="Arial" panose="020B0604020202020204" pitchFamily="34" charset="0"/>
            </a:endParaRPr>
          </a:p>
          <a:p>
            <a:pPr algn="ctr" defTabSz="914400">
              <a:buFont typeface="Wingdings 3" panose="05040102010807070707" pitchFamily="18" charset="2"/>
              <a:buNone/>
            </a:pPr>
            <a:r>
              <a:rPr lang="es-MX" altLang="es-AR" sz="1500" b="1" u="sng" dirty="0">
                <a:latin typeface="Arial" panose="020B0604020202020204" pitchFamily="34" charset="0"/>
              </a:rPr>
              <a:t>población</a:t>
            </a:r>
            <a:endParaRPr lang="es-ES" altLang="es-AR" sz="1500" b="1" u="sng" dirty="0">
              <a:latin typeface="Arial" panose="020B0604020202020204" pitchFamily="34" charset="0"/>
            </a:endParaRPr>
          </a:p>
        </p:txBody>
      </p:sp>
      <p:sp>
        <p:nvSpPr>
          <p:cNvPr id="49164" name="Text Box 18"/>
          <p:cNvSpPr txBox="1"/>
          <p:nvPr/>
        </p:nvSpPr>
        <p:spPr>
          <a:xfrm>
            <a:off x="6988175" y="5564188"/>
            <a:ext cx="2095500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u="sng" dirty="0">
                <a:latin typeface="Arial" panose="020B0604020202020204" pitchFamily="34" charset="0"/>
              </a:rPr>
              <a:t>Eliminar la población</a:t>
            </a:r>
            <a:endParaRPr lang="es-ES" altLang="es-AR" sz="1500" b="1" u="sng" dirty="0">
              <a:latin typeface="Arial" panose="020B0604020202020204" pitchFamily="34" charset="0"/>
            </a:endParaRPr>
          </a:p>
        </p:txBody>
      </p:sp>
      <p:sp>
        <p:nvSpPr>
          <p:cNvPr id="49165" name="Text Box 3"/>
          <p:cNvSpPr txBox="1"/>
          <p:nvPr/>
        </p:nvSpPr>
        <p:spPr>
          <a:xfrm>
            <a:off x="3505200" y="1660525"/>
            <a:ext cx="1095375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dirty="0">
                <a:latin typeface="Arial" panose="020B0604020202020204" pitchFamily="34" charset="0"/>
              </a:rPr>
              <a:t>Detección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66" name="Text Box 5"/>
          <p:cNvSpPr txBox="1"/>
          <p:nvPr/>
        </p:nvSpPr>
        <p:spPr>
          <a:xfrm>
            <a:off x="2744788" y="2193925"/>
            <a:ext cx="989012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dirty="0">
                <a:latin typeface="Arial" panose="020B0604020202020204" pitchFamily="34" charset="0"/>
              </a:rPr>
              <a:t>Trampeo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67" name="Text Box 6"/>
          <p:cNvSpPr txBox="1"/>
          <p:nvPr/>
        </p:nvSpPr>
        <p:spPr>
          <a:xfrm>
            <a:off x="4225925" y="2193925"/>
            <a:ext cx="1031875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1500" b="1" dirty="0">
                <a:latin typeface="Arial" panose="020B0604020202020204" pitchFamily="34" charset="0"/>
              </a:rPr>
              <a:t>Muestreo</a:t>
            </a:r>
            <a:endParaRPr lang="es-ES" altLang="es-AR" sz="1500" b="1" dirty="0">
              <a:latin typeface="Arial" panose="020B0604020202020204" pitchFamily="34" charset="0"/>
            </a:endParaRPr>
          </a:p>
        </p:txBody>
      </p:sp>
      <p:sp>
        <p:nvSpPr>
          <p:cNvPr id="49168" name="AutoShape 21"/>
          <p:cNvSpPr/>
          <p:nvPr/>
        </p:nvSpPr>
        <p:spPr>
          <a:xfrm>
            <a:off x="2590800" y="3749675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8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69" name="AutoShape 22"/>
          <p:cNvSpPr/>
          <p:nvPr/>
        </p:nvSpPr>
        <p:spPr>
          <a:xfrm>
            <a:off x="4013200" y="3749675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8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70" name="AutoShape 23"/>
          <p:cNvSpPr/>
          <p:nvPr/>
        </p:nvSpPr>
        <p:spPr>
          <a:xfrm>
            <a:off x="5537200" y="3749675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8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71" name="AutoShape 24"/>
          <p:cNvSpPr/>
          <p:nvPr/>
        </p:nvSpPr>
        <p:spPr>
          <a:xfrm rot="-1754428">
            <a:off x="5802313" y="1593850"/>
            <a:ext cx="838200" cy="228600"/>
          </a:xfrm>
          <a:prstGeom prst="rightArrow">
            <a:avLst>
              <a:gd name="adj1" fmla="val 50000"/>
              <a:gd name="adj2" fmla="val 91513"/>
            </a:avLst>
          </a:prstGeom>
          <a:solidFill>
            <a:srgbClr val="66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72" name="AutoShape 26"/>
          <p:cNvSpPr/>
          <p:nvPr/>
        </p:nvSpPr>
        <p:spPr>
          <a:xfrm rot="1985510">
            <a:off x="6172200" y="5334000"/>
            <a:ext cx="838200" cy="228600"/>
          </a:xfrm>
          <a:prstGeom prst="rightArrow">
            <a:avLst>
              <a:gd name="adj1" fmla="val 50000"/>
              <a:gd name="adj2" fmla="val 91513"/>
            </a:avLst>
          </a:prstGeom>
          <a:solidFill>
            <a:srgbClr val="66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49173" name="AutoShape 27"/>
          <p:cNvSpPr/>
          <p:nvPr/>
        </p:nvSpPr>
        <p:spPr>
          <a:xfrm>
            <a:off x="6934200" y="3505200"/>
            <a:ext cx="838200" cy="228600"/>
          </a:xfrm>
          <a:prstGeom prst="rightArrow">
            <a:avLst>
              <a:gd name="adj1" fmla="val 50000"/>
              <a:gd name="adj2" fmla="val 91513"/>
            </a:avLst>
          </a:prstGeom>
          <a:solidFill>
            <a:srgbClr val="66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pic>
        <p:nvPicPr>
          <p:cNvPr id="2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3"/>
          <p:cNvSpPr txBox="1"/>
          <p:nvPr/>
        </p:nvSpPr>
        <p:spPr>
          <a:xfrm>
            <a:off x="1401763" y="1189038"/>
            <a:ext cx="6340475" cy="447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en-US" altLang="x-none" sz="3200" dirty="0">
                <a:latin typeface="Arial Rounded MT Bold" panose="020F0704030504030204" pitchFamily="34" charset="0"/>
              </a:rPr>
              <a:t>Examinemos las estrategias para el contol de plagas …</a:t>
            </a:r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r>
              <a:rPr lang="en-US" altLang="x-none" sz="3200" dirty="0">
                <a:latin typeface="Arial Rounded MT Bold" panose="020F0704030504030204" pitchFamily="34" charset="0"/>
              </a:rPr>
              <a:t>Métodos convencionales</a:t>
            </a:r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r>
              <a:rPr lang="en-US" altLang="x-none" sz="3200" dirty="0">
                <a:latin typeface="Arial Rounded MT Bold" panose="020F0704030504030204" pitchFamily="34" charset="0"/>
              </a:rPr>
              <a:t>versus</a:t>
            </a:r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r>
              <a:rPr lang="en-US" altLang="x-none" sz="3200" dirty="0">
                <a:latin typeface="Arial Rounded MT Bold" panose="020F0704030504030204" pitchFamily="34" charset="0"/>
              </a:rPr>
              <a:t>Manejo de plagas en grandes áreas</a:t>
            </a:r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endParaRPr lang="en-US" altLang="x-none" sz="3200" dirty="0">
              <a:latin typeface="Arial Rounded MT Bold" panose="020F0704030504030204" pitchFamily="34" charset="0"/>
            </a:endParaRPr>
          </a:p>
          <a:p>
            <a:pPr algn="ctr" eaLnBrk="0" hangingPunct="0"/>
            <a:r>
              <a:rPr lang="en-US" altLang="x-none" sz="3200" dirty="0">
                <a:latin typeface="Arial Rounded MT Bold" panose="020F0704030504030204" pitchFamily="34" charset="0"/>
              </a:rPr>
              <a:t>Lindquist y Klassen</a:t>
            </a:r>
            <a:endParaRPr lang="en-US" altLang="x-none" sz="3200" dirty="0">
              <a:latin typeface="Arial Rounded MT Bold" panose="020F0704030504030204" pitchFamily="34" charset="0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17"/>
          <p:cNvSpPr/>
          <p:nvPr/>
        </p:nvSpPr>
        <p:spPr>
          <a:xfrm>
            <a:off x="533400" y="1905000"/>
            <a:ext cx="7924800" cy="2819400"/>
          </a:xfrm>
          <a:prstGeom prst="rect">
            <a:avLst/>
          </a:prstGeom>
          <a:gradFill rotWithShape="0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50178" name="Text Box 2"/>
          <p:cNvSpPr txBox="1"/>
          <p:nvPr/>
        </p:nvSpPr>
        <p:spPr>
          <a:xfrm>
            <a:off x="660400" y="914400"/>
            <a:ext cx="40671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800" b="1" dirty="0">
                <a:latin typeface="Arial" panose="020B0604020202020204" pitchFamily="34" charset="0"/>
              </a:rPr>
              <a:t>CONTROL AUTOCIDA</a:t>
            </a:r>
            <a:endParaRPr lang="es-ES" altLang="es-AR" sz="2800" b="1" dirty="0">
              <a:latin typeface="Arial" panose="020B0604020202020204" pitchFamily="34" charset="0"/>
            </a:endParaRPr>
          </a:p>
        </p:txBody>
      </p:sp>
      <p:sp>
        <p:nvSpPr>
          <p:cNvPr id="50179" name="Text Box 13"/>
          <p:cNvSpPr txBox="1"/>
          <p:nvPr/>
        </p:nvSpPr>
        <p:spPr>
          <a:xfrm>
            <a:off x="673100" y="2057400"/>
            <a:ext cx="76200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solidFill>
                  <a:srgbClr val="800000"/>
                </a:solidFill>
                <a:latin typeface="Arial" panose="020B0604020202020204" pitchFamily="34" charset="0"/>
              </a:rPr>
              <a:t>El empleo de insectos, para combatir a su propia especie, los cuales al ser colocados en una competencia favorable mediante la reducción previa de la población de la plaga, los apareamientos estérile – silvestre, excederán los apareamientos silvestre-silvestre, de manera que las poblaciones silvestres tienden a disminuir y desaparecer</a:t>
            </a:r>
            <a:endParaRPr lang="es-MX" altLang="es-AR" sz="2000" b="1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endParaRPr lang="es-MX" altLang="es-AR" sz="2000" b="1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solidFill>
                  <a:srgbClr val="800000"/>
                </a:solidFill>
                <a:latin typeface="Arial" panose="020B0604020202020204" pitchFamily="34" charset="0"/>
              </a:rPr>
              <a:t>(Knipling, 1979)</a:t>
            </a:r>
            <a:endParaRPr lang="es-ES" altLang="es-AR" sz="20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181" name="Footer Placeholder 2"/>
          <p:cNvSpPr txBox="1"/>
          <p:nvPr/>
        </p:nvSpPr>
        <p:spPr>
          <a:xfrm>
            <a:off x="304800" y="6705600"/>
            <a:ext cx="7924800" cy="152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n-US" altLang="x-none" sz="900" dirty="0">
                <a:solidFill>
                  <a:srgbClr val="898989"/>
                </a:solidFill>
                <a:latin typeface="Times New Roman" panose="02020603050405020304" pitchFamily="18" charset="0"/>
              </a:rPr>
              <a:t>Senasa - Ing. Agr. Gustavo Taret- Consultor Internacional MIP/TIE - gustavotaret@yahoo.com.ar</a:t>
            </a:r>
            <a:endParaRPr lang="en-US" altLang="x-none" sz="9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Text Box 2"/>
          <p:cNvSpPr txBox="1"/>
          <p:nvPr/>
        </p:nvSpPr>
        <p:spPr>
          <a:xfrm>
            <a:off x="76200" y="757238"/>
            <a:ext cx="89471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400" b="1" dirty="0">
                <a:latin typeface="Arial" panose="020B0604020202020204" pitchFamily="34" charset="0"/>
              </a:rPr>
              <a:t>REQUERIMIENTOS DE LA TECNICA DEL INSECTO ESTERIL</a:t>
            </a:r>
            <a:endParaRPr lang="es-ES" altLang="es-AR" sz="2400" b="1" dirty="0">
              <a:latin typeface="Arial" panose="020B0604020202020204" pitchFamily="34" charset="0"/>
            </a:endParaRPr>
          </a:p>
        </p:txBody>
      </p:sp>
      <p:sp>
        <p:nvSpPr>
          <p:cNvPr id="51202" name="Text Box 3"/>
          <p:cNvSpPr txBox="1"/>
          <p:nvPr/>
        </p:nvSpPr>
        <p:spPr>
          <a:xfrm>
            <a:off x="1290638" y="3875088"/>
            <a:ext cx="7620000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Los insectos liberados deberán ser distribuidos conforme a la distribución de los insectos silvestres para que puedan competir por la cópula.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grpSp>
        <p:nvGrpSpPr>
          <p:cNvPr id="51203" name="Group 7"/>
          <p:cNvGrpSpPr/>
          <p:nvPr/>
        </p:nvGrpSpPr>
        <p:grpSpPr>
          <a:xfrm>
            <a:off x="268288" y="1368425"/>
            <a:ext cx="438150" cy="839788"/>
            <a:chOff x="192" y="528"/>
            <a:chExt cx="276" cy="529"/>
          </a:xfrm>
        </p:grpSpPr>
        <p:sp>
          <p:nvSpPr>
            <p:cNvPr id="51204" name="Text Box 5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1.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05" name="Rectangle 6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06" name="Group 8"/>
          <p:cNvGrpSpPr/>
          <p:nvPr/>
        </p:nvGrpSpPr>
        <p:grpSpPr>
          <a:xfrm>
            <a:off x="457200" y="2208213"/>
            <a:ext cx="438150" cy="839787"/>
            <a:chOff x="192" y="528"/>
            <a:chExt cx="276" cy="529"/>
          </a:xfrm>
        </p:grpSpPr>
        <p:sp>
          <p:nvSpPr>
            <p:cNvPr id="51207" name="Text Box 9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2.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08" name="Rectangle 10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09" name="Group 11"/>
          <p:cNvGrpSpPr/>
          <p:nvPr/>
        </p:nvGrpSpPr>
        <p:grpSpPr>
          <a:xfrm>
            <a:off x="628650" y="2857500"/>
            <a:ext cx="438150" cy="839788"/>
            <a:chOff x="192" y="528"/>
            <a:chExt cx="276" cy="529"/>
          </a:xfrm>
        </p:grpSpPr>
        <p:sp>
          <p:nvSpPr>
            <p:cNvPr id="51210" name="Text Box 12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3.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11" name="Rectangle 13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12" name="Group 14"/>
          <p:cNvGrpSpPr/>
          <p:nvPr/>
        </p:nvGrpSpPr>
        <p:grpSpPr>
          <a:xfrm>
            <a:off x="781050" y="3838575"/>
            <a:ext cx="438150" cy="839788"/>
            <a:chOff x="192" y="528"/>
            <a:chExt cx="276" cy="529"/>
          </a:xfrm>
        </p:grpSpPr>
        <p:sp>
          <p:nvSpPr>
            <p:cNvPr id="51213" name="Text Box 15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4.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14" name="Rectangle 16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15" name="Group 17"/>
          <p:cNvGrpSpPr/>
          <p:nvPr/>
        </p:nvGrpSpPr>
        <p:grpSpPr>
          <a:xfrm>
            <a:off x="933450" y="4819650"/>
            <a:ext cx="438150" cy="839788"/>
            <a:chOff x="192" y="528"/>
            <a:chExt cx="276" cy="529"/>
          </a:xfrm>
        </p:grpSpPr>
        <p:sp>
          <p:nvSpPr>
            <p:cNvPr id="51216" name="Text Box 18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5.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17" name="Rectangle 19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18" name="Group 20"/>
          <p:cNvGrpSpPr/>
          <p:nvPr/>
        </p:nvGrpSpPr>
        <p:grpSpPr>
          <a:xfrm>
            <a:off x="1085850" y="5789613"/>
            <a:ext cx="438150" cy="839787"/>
            <a:chOff x="192" y="528"/>
            <a:chExt cx="276" cy="529"/>
          </a:xfrm>
        </p:grpSpPr>
        <p:sp>
          <p:nvSpPr>
            <p:cNvPr id="51219" name="Text Box 21"/>
            <p:cNvSpPr txBox="1"/>
            <p:nvPr/>
          </p:nvSpPr>
          <p:spPr>
            <a:xfrm>
              <a:off x="192" y="528"/>
              <a:ext cx="248" cy="2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000" b="1" dirty="0">
                  <a:latin typeface="Arial" panose="020B0604020202020204" pitchFamily="34" charset="0"/>
                </a:rPr>
                <a:t>6.</a:t>
              </a:r>
              <a:endParaRPr lang="es-MX" altLang="es-AR" sz="2000" b="1" dirty="0">
                <a:latin typeface="Arial" panose="020B0604020202020204" pitchFamily="34" charset="0"/>
              </a:endParaRPr>
            </a:p>
          </p:txBody>
        </p:sp>
        <p:sp>
          <p:nvSpPr>
            <p:cNvPr id="51220" name="Rectangle 22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221" name="Rectangle 23"/>
          <p:cNvSpPr/>
          <p:nvPr/>
        </p:nvSpPr>
        <p:spPr>
          <a:xfrm>
            <a:off x="1524000" y="5826125"/>
            <a:ext cx="72707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La calidad de los insectos en cuanto a comportamiento y compatibilidad debe ser lo más normal posible.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1222" name="Rectangle 24"/>
          <p:cNvSpPr/>
          <p:nvPr/>
        </p:nvSpPr>
        <p:spPr>
          <a:xfrm>
            <a:off x="1401763" y="4856163"/>
            <a:ext cx="7677150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Las liberaciones deben realizarse cuando las poblaciones silvestres sean extremadamente bajas, para alcanzar una proporción estéril: Fértil, adecuada.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1223" name="Rectangle 25"/>
          <p:cNvSpPr/>
          <p:nvPr/>
        </p:nvSpPr>
        <p:spPr>
          <a:xfrm>
            <a:off x="763588" y="1485900"/>
            <a:ext cx="72390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Inducir esterilidad con el mínimo efecto adverso sobre el vigor sexual de los machos.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1224" name="Rectangle 26"/>
          <p:cNvSpPr/>
          <p:nvPr/>
        </p:nvSpPr>
        <p:spPr>
          <a:xfrm>
            <a:off x="1022350" y="2252663"/>
            <a:ext cx="4525963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Reproducir masivamente al insecto.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1225" name="Rectangle 27"/>
          <p:cNvSpPr/>
          <p:nvPr/>
        </p:nvSpPr>
        <p:spPr>
          <a:xfrm>
            <a:off x="1143000" y="2897188"/>
            <a:ext cx="710247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Conocer la densidad, dinámica e incremento poblacional de las moscas silvestres.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pic>
        <p:nvPicPr>
          <p:cNvPr id="28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27" name="Footer Placeholder 2"/>
          <p:cNvSpPr txBox="1"/>
          <p:nvPr/>
        </p:nvSpPr>
        <p:spPr>
          <a:xfrm>
            <a:off x="304800" y="6705600"/>
            <a:ext cx="7924800" cy="152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n-US" altLang="x-none" sz="900" dirty="0">
                <a:solidFill>
                  <a:srgbClr val="898989"/>
                </a:solidFill>
                <a:latin typeface="Times New Roman" panose="02020603050405020304" pitchFamily="18" charset="0"/>
              </a:rPr>
              <a:t>Senasa - Ing. Agr. Gustavo Taret- Consultor Internacional MIP/TIE - gustavotaret@yahoo.com.ar</a:t>
            </a:r>
            <a:endParaRPr lang="en-US" altLang="x-none" sz="9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Rectangle 4"/>
          <p:cNvSpPr/>
          <p:nvPr/>
        </p:nvSpPr>
        <p:spPr>
          <a:xfrm>
            <a:off x="228600" y="152400"/>
            <a:ext cx="4724400" cy="381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52226" name="Text Box 2"/>
          <p:cNvSpPr txBox="1"/>
          <p:nvPr/>
        </p:nvSpPr>
        <p:spPr>
          <a:xfrm>
            <a:off x="457200" y="755650"/>
            <a:ext cx="51244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400" b="1" dirty="0">
                <a:latin typeface="Arial" panose="020B0604020202020204" pitchFamily="34" charset="0"/>
              </a:rPr>
              <a:t>POSIBILIDADES DE UTILIZACION</a:t>
            </a:r>
            <a:endParaRPr lang="es-ES" altLang="es-AR" sz="2400" b="1" dirty="0">
              <a:latin typeface="Arial" panose="020B0604020202020204" pitchFamily="34" charset="0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1190625" y="4433888"/>
            <a:ext cx="5715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Prevenir el establecimiento en nuevas áreas.</a:t>
            </a:r>
            <a:endParaRPr lang="es-ES" altLang="es-AR" sz="2000" b="1" dirty="0">
              <a:latin typeface="Arial" panose="020B0604020202020204" pitchFamily="34" charset="0"/>
            </a:endParaRPr>
          </a:p>
        </p:txBody>
      </p:sp>
      <p:grpSp>
        <p:nvGrpSpPr>
          <p:cNvPr id="52228" name="Group 5"/>
          <p:cNvGrpSpPr/>
          <p:nvPr/>
        </p:nvGrpSpPr>
        <p:grpSpPr>
          <a:xfrm>
            <a:off x="368300" y="1531938"/>
            <a:ext cx="460375" cy="974725"/>
            <a:chOff x="192" y="528"/>
            <a:chExt cx="290" cy="614"/>
          </a:xfrm>
        </p:grpSpPr>
        <p:sp>
          <p:nvSpPr>
            <p:cNvPr id="52229" name="Text Box 6"/>
            <p:cNvSpPr txBox="1"/>
            <p:nvPr/>
          </p:nvSpPr>
          <p:spPr>
            <a:xfrm>
              <a:off x="192" y="528"/>
              <a:ext cx="276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400" b="1" dirty="0">
                  <a:latin typeface="Arial" panose="020B0604020202020204" pitchFamily="34" charset="0"/>
                </a:rPr>
                <a:t>1.</a:t>
              </a:r>
              <a:endParaRPr lang="es-ES" altLang="es-AR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52230" name="Rectangle 7"/>
            <p:cNvSpPr/>
            <p:nvPr/>
          </p:nvSpPr>
          <p:spPr>
            <a:xfrm>
              <a:off x="434" y="854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31" name="Group 8"/>
          <p:cNvGrpSpPr/>
          <p:nvPr/>
        </p:nvGrpSpPr>
        <p:grpSpPr>
          <a:xfrm>
            <a:off x="504825" y="2439988"/>
            <a:ext cx="438150" cy="839787"/>
            <a:chOff x="192" y="528"/>
            <a:chExt cx="276" cy="529"/>
          </a:xfrm>
        </p:grpSpPr>
        <p:sp>
          <p:nvSpPr>
            <p:cNvPr id="52232" name="Text Box 9"/>
            <p:cNvSpPr txBox="1"/>
            <p:nvPr/>
          </p:nvSpPr>
          <p:spPr>
            <a:xfrm>
              <a:off x="192" y="528"/>
              <a:ext cx="276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400" b="1" dirty="0">
                  <a:latin typeface="Arial" panose="020B0604020202020204" pitchFamily="34" charset="0"/>
                </a:rPr>
                <a:t>2.</a:t>
              </a:r>
              <a:endParaRPr lang="es-ES" altLang="es-AR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52233" name="Rectangle 10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34" name="Group 11"/>
          <p:cNvGrpSpPr/>
          <p:nvPr/>
        </p:nvGrpSpPr>
        <p:grpSpPr>
          <a:xfrm>
            <a:off x="676275" y="3392488"/>
            <a:ext cx="438150" cy="839787"/>
            <a:chOff x="192" y="528"/>
            <a:chExt cx="276" cy="529"/>
          </a:xfrm>
        </p:grpSpPr>
        <p:sp>
          <p:nvSpPr>
            <p:cNvPr id="52235" name="Text Box 12"/>
            <p:cNvSpPr txBox="1"/>
            <p:nvPr/>
          </p:nvSpPr>
          <p:spPr>
            <a:xfrm>
              <a:off x="192" y="528"/>
              <a:ext cx="276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400" b="1" dirty="0">
                  <a:latin typeface="Arial" panose="020B0604020202020204" pitchFamily="34" charset="0"/>
                </a:rPr>
                <a:t>3.</a:t>
              </a:r>
              <a:endParaRPr lang="es-ES" altLang="es-AR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52236" name="Rectangle 13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37" name="Group 14"/>
          <p:cNvGrpSpPr/>
          <p:nvPr/>
        </p:nvGrpSpPr>
        <p:grpSpPr>
          <a:xfrm>
            <a:off x="828675" y="4373563"/>
            <a:ext cx="438150" cy="839787"/>
            <a:chOff x="192" y="528"/>
            <a:chExt cx="276" cy="529"/>
          </a:xfrm>
        </p:grpSpPr>
        <p:sp>
          <p:nvSpPr>
            <p:cNvPr id="52238" name="Text Box 15"/>
            <p:cNvSpPr txBox="1"/>
            <p:nvPr/>
          </p:nvSpPr>
          <p:spPr>
            <a:xfrm>
              <a:off x="192" y="528"/>
              <a:ext cx="276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MX" altLang="es-AR" sz="2400" b="1" dirty="0">
                  <a:latin typeface="Arial" panose="020B0604020202020204" pitchFamily="34" charset="0"/>
                </a:rPr>
                <a:t>4.</a:t>
              </a:r>
              <a:endParaRPr lang="es-ES" altLang="es-AR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52239" name="Rectangle 16"/>
            <p:cNvSpPr/>
            <p:nvPr/>
          </p:nvSpPr>
          <p:spPr>
            <a:xfrm>
              <a:off x="420" y="769"/>
              <a:ext cx="4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AR" altLang="es-AR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2240" name="Rectangle 17"/>
          <p:cNvSpPr/>
          <p:nvPr/>
        </p:nvSpPr>
        <p:spPr>
          <a:xfrm>
            <a:off x="879475" y="1622425"/>
            <a:ext cx="8001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Poblaciones bajas por medio de acciones de manejo integrado.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2241" name="Rectangle 18"/>
          <p:cNvSpPr/>
          <p:nvPr/>
        </p:nvSpPr>
        <p:spPr>
          <a:xfrm>
            <a:off x="1023938" y="2478088"/>
            <a:ext cx="8001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Supresión de poblaciones establecidas con niveles bajos en forma natural.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52242" name="Rectangle 19"/>
          <p:cNvSpPr/>
          <p:nvPr/>
        </p:nvSpPr>
        <p:spPr>
          <a:xfrm>
            <a:off x="1190625" y="3446463"/>
            <a:ext cx="703897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MX" altLang="es-AR" sz="2000" b="1" dirty="0">
                <a:latin typeface="Arial" panose="020B0604020202020204" pitchFamily="34" charset="0"/>
              </a:rPr>
              <a:t>Eliminación de poblaciones incipientes en nuevas áreas.</a:t>
            </a:r>
            <a:endParaRPr lang="es-MX" altLang="es-AR" sz="2000" b="1" dirty="0">
              <a:latin typeface="Arial" panose="020B0604020202020204" pitchFamily="34" charset="0"/>
            </a:endParaRPr>
          </a:p>
        </p:txBody>
      </p:sp>
      <p:pic>
        <p:nvPicPr>
          <p:cNvPr id="20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5394" name="Rectangle 2"/>
          <p:cNvSpPr>
            <a:spLocks noChangeArrowheads="1"/>
          </p:cNvSpPr>
          <p:nvPr/>
        </p:nvSpPr>
        <p:spPr bwMode="auto">
          <a:xfrm>
            <a:off x="1054100" y="228600"/>
            <a:ext cx="6613525" cy="708025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La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TIE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es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parte del 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MIP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315395" name="Rectangle 3"/>
          <p:cNvSpPr>
            <a:spLocks noChangeArrowheads="1"/>
          </p:cNvSpPr>
          <p:nvPr/>
        </p:nvSpPr>
        <p:spPr bwMode="auto">
          <a:xfrm>
            <a:off x="304800" y="1447800"/>
            <a:ext cx="8839200" cy="4506913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Esta es:</a:t>
            </a:r>
            <a:endParaRPr kumimoji="0" lang="es-GT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No nociva para el medio ambiente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	 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Es especifica para una especie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GT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Depende:</a:t>
            </a:r>
            <a:endParaRPr kumimoji="0" lang="es-GT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Producción en masa de los insectos 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  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 Esterilización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	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Liberaciones </a:t>
            </a:r>
            <a:r>
              <a:rPr kumimoji="0" lang="es-G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inundativa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por aire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	 Ü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Apareamiento que impide la descendencia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endParaRPr kumimoji="0" lang="es-GT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62467" name="Rectangle 4"/>
          <p:cNvSpPr/>
          <p:nvPr/>
        </p:nvSpPr>
        <p:spPr>
          <a:xfrm>
            <a:off x="5851525" y="365125"/>
            <a:ext cx="169863" cy="82232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400" dirty="0">
              <a:latin typeface="Times New Roman" panose="02020603050405020304" pitchFamily="18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400" dirty="0">
              <a:latin typeface="Times New Roman" panose="02020603050405020304" pitchFamily="18" charset="0"/>
            </a:endParaRPr>
          </a:p>
        </p:txBody>
      </p: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19999" y="79559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9490" name="Rectangle 2"/>
          <p:cNvSpPr>
            <a:spLocks noChangeArrowheads="1"/>
          </p:cNvSpPr>
          <p:nvPr/>
        </p:nvSpPr>
        <p:spPr bwMode="auto">
          <a:xfrm>
            <a:off x="0" y="1752600"/>
            <a:ext cx="9144000" cy="5032375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	Ü</a:t>
            </a:r>
            <a:r>
              <a:rPr kumimoji="0" lang="es-GT" sz="25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“</a:t>
            </a:r>
            <a:r>
              <a:rPr kumimoji="0" lang="es-GT" sz="3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Por que es especifico”?</a:t>
            </a:r>
            <a:endParaRPr kumimoji="0" lang="es-GT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3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	</a:t>
            </a:r>
            <a:r>
              <a:rPr kumimoji="0" lang="es-GT" sz="25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Los insectos estériles solo se aparean con insectos de la misma especie</a:t>
            </a:r>
            <a:endParaRPr kumimoji="0" lang="es-GT" sz="25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GT" sz="25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	</a:t>
            </a: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5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s-GT" sz="3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Porque no es nocivo al medio ambiente”?</a:t>
            </a:r>
            <a:endParaRPr kumimoji="0" lang="es-GT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3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	</a:t>
            </a:r>
            <a:r>
              <a:rPr kumimoji="0" lang="es-GT" sz="24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Minimiza el uso de pesticidas</a:t>
            </a:r>
            <a:endParaRPr kumimoji="0" lang="es-GT" sz="20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GT" sz="20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	</a:t>
            </a:r>
            <a:r>
              <a:rPr kumimoji="0" lang="es-GT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Wingdings" panose="05000000000000000000" pitchFamily="2" charset="2"/>
                <a:ea typeface="+mn-ea"/>
                <a:cs typeface="+mn-cs"/>
                <a:sym typeface="+mn-ea"/>
              </a:rPr>
              <a:t>Ü</a:t>
            </a:r>
            <a:r>
              <a:rPr kumimoji="0" lang="es-GT" sz="25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</a:t>
            </a:r>
            <a:r>
              <a:rPr kumimoji="0" lang="es-GT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Porque puede ser usado para erradicar?</a:t>
            </a:r>
            <a:endParaRPr kumimoji="0" lang="es-GT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3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	</a:t>
            </a:r>
            <a:r>
              <a:rPr kumimoji="0" lang="es-GT" sz="25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Depende inversamente de la </a:t>
            </a:r>
            <a:r>
              <a:rPr kumimoji="0" lang="es-GT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poblacion</a:t>
            </a:r>
            <a:r>
              <a:rPr kumimoji="0" lang="es-GT" sz="25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en </a:t>
            </a:r>
            <a:r>
              <a:rPr kumimoji="0" lang="es-GT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contraposicion</a:t>
            </a:r>
            <a:r>
              <a:rPr kumimoji="0" lang="es-GT" sz="2500" b="1" i="0" u="none" strike="noStrike" kern="1200" cap="none" spc="0" normalizeH="0" baseline="0" noProof="0" dirty="0">
                <a:ln>
                  <a:noFill/>
                </a:ln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 con insecticidas</a:t>
            </a:r>
            <a:endParaRPr kumimoji="0" lang="es-GT" sz="2500" b="1" i="0" u="none" strike="noStrike" kern="1200" cap="none" spc="0" normalizeH="0" baseline="0" noProof="0" dirty="0">
              <a:ln>
                <a:noFill/>
              </a:ln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sp>
        <p:nvSpPr>
          <p:cNvPr id="319491" name="Rectangle 3"/>
          <p:cNvSpPr>
            <a:spLocks noChangeArrowheads="1"/>
          </p:cNvSpPr>
          <p:nvPr/>
        </p:nvSpPr>
        <p:spPr bwMode="auto">
          <a:xfrm>
            <a:off x="228600" y="685800"/>
            <a:ext cx="7129463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2075" tIns="46038" rIns="92075" bIns="4603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GT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  <a:sym typeface="+mn-ea"/>
              </a:rPr>
              <a:t>Ventajas de la Técnica del Insecto Estéril</a:t>
            </a:r>
            <a:endParaRPr kumimoji="0" lang="es-GT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5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19999" y="79559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6561" name="Group 2"/>
          <p:cNvGrpSpPr/>
          <p:nvPr/>
        </p:nvGrpSpPr>
        <p:grpSpPr>
          <a:xfrm>
            <a:off x="1014413" y="685800"/>
            <a:ext cx="992187" cy="787400"/>
            <a:chOff x="692" y="432"/>
            <a:chExt cx="677" cy="496"/>
          </a:xfrm>
        </p:grpSpPr>
        <p:sp>
          <p:nvSpPr>
            <p:cNvPr id="66562" name="Freeform 3"/>
            <p:cNvSpPr/>
            <p:nvPr/>
          </p:nvSpPr>
          <p:spPr>
            <a:xfrm>
              <a:off x="692" y="432"/>
              <a:ext cx="287" cy="231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80" y="16"/>
                </a:cxn>
                <a:cxn ang="0">
                  <a:pos x="282" y="151"/>
                </a:cxn>
                <a:cxn ang="0">
                  <a:pos x="286" y="155"/>
                </a:cxn>
                <a:cxn ang="0">
                  <a:pos x="273" y="161"/>
                </a:cxn>
                <a:cxn ang="0">
                  <a:pos x="263" y="168"/>
                </a:cxn>
                <a:cxn ang="0">
                  <a:pos x="253" y="176"/>
                </a:cxn>
                <a:cxn ang="0">
                  <a:pos x="245" y="185"/>
                </a:cxn>
                <a:cxn ang="0">
                  <a:pos x="239" y="195"/>
                </a:cxn>
                <a:cxn ang="0">
                  <a:pos x="236" y="201"/>
                </a:cxn>
                <a:cxn ang="0">
                  <a:pos x="234" y="206"/>
                </a:cxn>
                <a:cxn ang="0">
                  <a:pos x="231" y="217"/>
                </a:cxn>
                <a:cxn ang="0">
                  <a:pos x="230" y="229"/>
                </a:cxn>
                <a:cxn ang="0">
                  <a:pos x="219" y="230"/>
                </a:cxn>
                <a:cxn ang="0">
                  <a:pos x="16" y="230"/>
                </a:cxn>
                <a:cxn ang="0">
                  <a:pos x="0" y="229"/>
                </a:cxn>
                <a:cxn ang="0">
                  <a:pos x="0" y="211"/>
                </a:cxn>
                <a:cxn ang="0">
                  <a:pos x="3" y="193"/>
                </a:cxn>
                <a:cxn ang="0">
                  <a:pos x="6" y="175"/>
                </a:cxn>
                <a:cxn ang="0">
                  <a:pos x="12" y="158"/>
                </a:cxn>
                <a:cxn ang="0">
                  <a:pos x="18" y="141"/>
                </a:cxn>
                <a:cxn ang="0">
                  <a:pos x="26" y="125"/>
                </a:cxn>
                <a:cxn ang="0">
                  <a:pos x="36" y="110"/>
                </a:cxn>
                <a:cxn ang="0">
                  <a:pos x="46" y="95"/>
                </a:cxn>
                <a:cxn ang="0">
                  <a:pos x="58" y="80"/>
                </a:cxn>
                <a:cxn ang="0">
                  <a:pos x="71" y="66"/>
                </a:cxn>
                <a:cxn ang="0">
                  <a:pos x="85" y="53"/>
                </a:cxn>
                <a:cxn ang="0">
                  <a:pos x="99" y="41"/>
                </a:cxn>
                <a:cxn ang="0">
                  <a:pos x="116" y="29"/>
                </a:cxn>
                <a:cxn ang="0">
                  <a:pos x="132" y="18"/>
                </a:cxn>
                <a:cxn ang="0">
                  <a:pos x="150" y="9"/>
                </a:cxn>
                <a:cxn ang="0">
                  <a:pos x="169" y="0"/>
                </a:cxn>
                <a:cxn ang="0">
                  <a:pos x="169" y="0"/>
                </a:cxn>
              </a:cxnLst>
              <a:pathLst>
                <a:path w="287" h="231">
                  <a:moveTo>
                    <a:pt x="169" y="0"/>
                  </a:moveTo>
                  <a:lnTo>
                    <a:pt x="180" y="16"/>
                  </a:lnTo>
                  <a:lnTo>
                    <a:pt x="282" y="151"/>
                  </a:lnTo>
                  <a:lnTo>
                    <a:pt x="286" y="155"/>
                  </a:lnTo>
                  <a:lnTo>
                    <a:pt x="273" y="161"/>
                  </a:lnTo>
                  <a:lnTo>
                    <a:pt x="263" y="168"/>
                  </a:lnTo>
                  <a:lnTo>
                    <a:pt x="253" y="176"/>
                  </a:lnTo>
                  <a:lnTo>
                    <a:pt x="245" y="185"/>
                  </a:lnTo>
                  <a:lnTo>
                    <a:pt x="239" y="195"/>
                  </a:lnTo>
                  <a:lnTo>
                    <a:pt x="236" y="201"/>
                  </a:lnTo>
                  <a:lnTo>
                    <a:pt x="234" y="206"/>
                  </a:lnTo>
                  <a:lnTo>
                    <a:pt x="231" y="217"/>
                  </a:lnTo>
                  <a:lnTo>
                    <a:pt x="230" y="229"/>
                  </a:lnTo>
                  <a:lnTo>
                    <a:pt x="219" y="230"/>
                  </a:lnTo>
                  <a:lnTo>
                    <a:pt x="16" y="230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3" y="193"/>
                  </a:lnTo>
                  <a:lnTo>
                    <a:pt x="6" y="175"/>
                  </a:lnTo>
                  <a:lnTo>
                    <a:pt x="12" y="158"/>
                  </a:lnTo>
                  <a:lnTo>
                    <a:pt x="18" y="141"/>
                  </a:lnTo>
                  <a:lnTo>
                    <a:pt x="26" y="125"/>
                  </a:lnTo>
                  <a:lnTo>
                    <a:pt x="36" y="110"/>
                  </a:lnTo>
                  <a:lnTo>
                    <a:pt x="46" y="95"/>
                  </a:lnTo>
                  <a:lnTo>
                    <a:pt x="58" y="80"/>
                  </a:lnTo>
                  <a:lnTo>
                    <a:pt x="71" y="66"/>
                  </a:lnTo>
                  <a:lnTo>
                    <a:pt x="85" y="53"/>
                  </a:lnTo>
                  <a:lnTo>
                    <a:pt x="99" y="41"/>
                  </a:lnTo>
                  <a:lnTo>
                    <a:pt x="116" y="29"/>
                  </a:lnTo>
                  <a:lnTo>
                    <a:pt x="132" y="18"/>
                  </a:lnTo>
                  <a:lnTo>
                    <a:pt x="150" y="9"/>
                  </a:lnTo>
                  <a:lnTo>
                    <a:pt x="169" y="0"/>
                  </a:lnTo>
                </a:path>
              </a:pathLst>
            </a:custGeom>
            <a:solidFill>
              <a:srgbClr val="F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66563" name="Freeform 4"/>
            <p:cNvSpPr/>
            <p:nvPr/>
          </p:nvSpPr>
          <p:spPr>
            <a:xfrm>
              <a:off x="1086" y="437"/>
              <a:ext cx="283" cy="225"/>
            </a:xfrm>
            <a:custGeom>
              <a:avLst/>
              <a:gdLst/>
              <a:ahLst/>
              <a:cxnLst>
                <a:cxn ang="0">
                  <a:pos x="0" y="153"/>
                </a:cxn>
                <a:cxn ang="0">
                  <a:pos x="10" y="159"/>
                </a:cxn>
                <a:cxn ang="0">
                  <a:pos x="20" y="166"/>
                </a:cxn>
                <a:cxn ang="0">
                  <a:pos x="29" y="174"/>
                </a:cxn>
                <a:cxn ang="0">
                  <a:pos x="36" y="182"/>
                </a:cxn>
                <a:cxn ang="0">
                  <a:pos x="42" y="191"/>
                </a:cxn>
                <a:cxn ang="0">
                  <a:pos x="47" y="201"/>
                </a:cxn>
                <a:cxn ang="0">
                  <a:pos x="50" y="212"/>
                </a:cxn>
                <a:cxn ang="0">
                  <a:pos x="50" y="223"/>
                </a:cxn>
                <a:cxn ang="0">
                  <a:pos x="56" y="224"/>
                </a:cxn>
                <a:cxn ang="0">
                  <a:pos x="253" y="224"/>
                </a:cxn>
                <a:cxn ang="0">
                  <a:pos x="282" y="221"/>
                </a:cxn>
                <a:cxn ang="0">
                  <a:pos x="281" y="203"/>
                </a:cxn>
                <a:cxn ang="0">
                  <a:pos x="279" y="186"/>
                </a:cxn>
                <a:cxn ang="0">
                  <a:pos x="275" y="169"/>
                </a:cxn>
                <a:cxn ang="0">
                  <a:pos x="270" y="153"/>
                </a:cxn>
                <a:cxn ang="0">
                  <a:pos x="264" y="137"/>
                </a:cxn>
                <a:cxn ang="0">
                  <a:pos x="257" y="122"/>
                </a:cxn>
                <a:cxn ang="0">
                  <a:pos x="248" y="107"/>
                </a:cxn>
                <a:cxn ang="0">
                  <a:pos x="238" y="92"/>
                </a:cxn>
                <a:cxn ang="0">
                  <a:pos x="227" y="78"/>
                </a:cxn>
                <a:cxn ang="0">
                  <a:pos x="215" y="65"/>
                </a:cxn>
                <a:cxn ang="0">
                  <a:pos x="202" y="52"/>
                </a:cxn>
                <a:cxn ang="0">
                  <a:pos x="188" y="41"/>
                </a:cxn>
                <a:cxn ang="0">
                  <a:pos x="172" y="29"/>
                </a:cxn>
                <a:cxn ang="0">
                  <a:pos x="157" y="19"/>
                </a:cxn>
                <a:cxn ang="0">
                  <a:pos x="140" y="9"/>
                </a:cxn>
                <a:cxn ang="0">
                  <a:pos x="122" y="0"/>
                </a:cxn>
                <a:cxn ang="0">
                  <a:pos x="112" y="16"/>
                </a:cxn>
                <a:cxn ang="0">
                  <a:pos x="2" y="150"/>
                </a:cxn>
                <a:cxn ang="0">
                  <a:pos x="0" y="153"/>
                </a:cxn>
                <a:cxn ang="0">
                  <a:pos x="0" y="153"/>
                </a:cxn>
              </a:cxnLst>
              <a:pathLst>
                <a:path w="283" h="225">
                  <a:moveTo>
                    <a:pt x="0" y="153"/>
                  </a:moveTo>
                  <a:lnTo>
                    <a:pt x="10" y="159"/>
                  </a:lnTo>
                  <a:lnTo>
                    <a:pt x="20" y="166"/>
                  </a:lnTo>
                  <a:lnTo>
                    <a:pt x="29" y="174"/>
                  </a:lnTo>
                  <a:lnTo>
                    <a:pt x="36" y="182"/>
                  </a:lnTo>
                  <a:lnTo>
                    <a:pt x="42" y="191"/>
                  </a:lnTo>
                  <a:lnTo>
                    <a:pt x="47" y="201"/>
                  </a:lnTo>
                  <a:lnTo>
                    <a:pt x="50" y="212"/>
                  </a:lnTo>
                  <a:lnTo>
                    <a:pt x="50" y="223"/>
                  </a:lnTo>
                  <a:lnTo>
                    <a:pt x="56" y="224"/>
                  </a:lnTo>
                  <a:lnTo>
                    <a:pt x="253" y="224"/>
                  </a:lnTo>
                  <a:lnTo>
                    <a:pt x="282" y="221"/>
                  </a:lnTo>
                  <a:lnTo>
                    <a:pt x="281" y="203"/>
                  </a:lnTo>
                  <a:lnTo>
                    <a:pt x="279" y="186"/>
                  </a:lnTo>
                  <a:lnTo>
                    <a:pt x="275" y="169"/>
                  </a:lnTo>
                  <a:lnTo>
                    <a:pt x="270" y="153"/>
                  </a:lnTo>
                  <a:lnTo>
                    <a:pt x="264" y="137"/>
                  </a:lnTo>
                  <a:lnTo>
                    <a:pt x="257" y="122"/>
                  </a:lnTo>
                  <a:lnTo>
                    <a:pt x="248" y="107"/>
                  </a:lnTo>
                  <a:lnTo>
                    <a:pt x="238" y="92"/>
                  </a:lnTo>
                  <a:lnTo>
                    <a:pt x="227" y="78"/>
                  </a:lnTo>
                  <a:lnTo>
                    <a:pt x="215" y="65"/>
                  </a:lnTo>
                  <a:lnTo>
                    <a:pt x="202" y="52"/>
                  </a:lnTo>
                  <a:lnTo>
                    <a:pt x="188" y="41"/>
                  </a:lnTo>
                  <a:lnTo>
                    <a:pt x="172" y="29"/>
                  </a:lnTo>
                  <a:lnTo>
                    <a:pt x="157" y="19"/>
                  </a:lnTo>
                  <a:lnTo>
                    <a:pt x="140" y="9"/>
                  </a:lnTo>
                  <a:lnTo>
                    <a:pt x="122" y="0"/>
                  </a:lnTo>
                  <a:lnTo>
                    <a:pt x="112" y="16"/>
                  </a:lnTo>
                  <a:lnTo>
                    <a:pt x="2" y="150"/>
                  </a:lnTo>
                  <a:lnTo>
                    <a:pt x="0" y="153"/>
                  </a:lnTo>
                </a:path>
              </a:pathLst>
            </a:custGeom>
            <a:solidFill>
              <a:srgbClr val="F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66564" name="Freeform 5"/>
            <p:cNvSpPr/>
            <p:nvPr/>
          </p:nvSpPr>
          <p:spPr>
            <a:xfrm>
              <a:off x="849" y="733"/>
              <a:ext cx="357" cy="195"/>
            </a:xfrm>
            <a:custGeom>
              <a:avLst/>
              <a:gdLst/>
              <a:ahLst/>
              <a:cxnLst>
                <a:cxn ang="0">
                  <a:pos x="236" y="1"/>
                </a:cxn>
                <a:cxn ang="0">
                  <a:pos x="224" y="7"/>
                </a:cxn>
                <a:cxn ang="0">
                  <a:pos x="217" y="9"/>
                </a:cxn>
                <a:cxn ang="0">
                  <a:pos x="210" y="10"/>
                </a:cxn>
                <a:cxn ang="0">
                  <a:pos x="196" y="13"/>
                </a:cxn>
                <a:cxn ang="0">
                  <a:pos x="181" y="14"/>
                </a:cxn>
                <a:cxn ang="0">
                  <a:pos x="173" y="13"/>
                </a:cxn>
                <a:cxn ang="0">
                  <a:pos x="165" y="13"/>
                </a:cxn>
                <a:cxn ang="0">
                  <a:pos x="149" y="10"/>
                </a:cxn>
                <a:cxn ang="0">
                  <a:pos x="142" y="8"/>
                </a:cxn>
                <a:cxn ang="0">
                  <a:pos x="135" y="5"/>
                </a:cxn>
                <a:cxn ang="0">
                  <a:pos x="128" y="3"/>
                </a:cxn>
                <a:cxn ang="0">
                  <a:pos x="122" y="0"/>
                </a:cxn>
                <a:cxn ang="0">
                  <a:pos x="120" y="4"/>
                </a:cxn>
                <a:cxn ang="0">
                  <a:pos x="9" y="140"/>
                </a:cxn>
                <a:cxn ang="0">
                  <a:pos x="0" y="152"/>
                </a:cxn>
                <a:cxn ang="0">
                  <a:pos x="20" y="161"/>
                </a:cxn>
                <a:cxn ang="0">
                  <a:pos x="41" y="170"/>
                </a:cxn>
                <a:cxn ang="0">
                  <a:pos x="62" y="177"/>
                </a:cxn>
                <a:cxn ang="0">
                  <a:pos x="85" y="183"/>
                </a:cxn>
                <a:cxn ang="0">
                  <a:pos x="108" y="187"/>
                </a:cxn>
                <a:cxn ang="0">
                  <a:pos x="132" y="191"/>
                </a:cxn>
                <a:cxn ang="0">
                  <a:pos x="156" y="193"/>
                </a:cxn>
                <a:cxn ang="0">
                  <a:pos x="181" y="194"/>
                </a:cxn>
                <a:cxn ang="0">
                  <a:pos x="205" y="193"/>
                </a:cxn>
                <a:cxn ang="0">
                  <a:pos x="228" y="191"/>
                </a:cxn>
                <a:cxn ang="0">
                  <a:pos x="251" y="188"/>
                </a:cxn>
                <a:cxn ang="0">
                  <a:pos x="273" y="184"/>
                </a:cxn>
                <a:cxn ang="0">
                  <a:pos x="295" y="178"/>
                </a:cxn>
                <a:cxn ang="0">
                  <a:pos x="316" y="172"/>
                </a:cxn>
                <a:cxn ang="0">
                  <a:pos x="336" y="164"/>
                </a:cxn>
                <a:cxn ang="0">
                  <a:pos x="356" y="156"/>
                </a:cxn>
                <a:cxn ang="0">
                  <a:pos x="336" y="134"/>
                </a:cxn>
                <a:cxn ang="0">
                  <a:pos x="240" y="5"/>
                </a:cxn>
                <a:cxn ang="0">
                  <a:pos x="236" y="1"/>
                </a:cxn>
                <a:cxn ang="0">
                  <a:pos x="236" y="1"/>
                </a:cxn>
              </a:cxnLst>
              <a:pathLst>
                <a:path w="357" h="195">
                  <a:moveTo>
                    <a:pt x="236" y="1"/>
                  </a:moveTo>
                  <a:lnTo>
                    <a:pt x="224" y="7"/>
                  </a:lnTo>
                  <a:lnTo>
                    <a:pt x="217" y="9"/>
                  </a:lnTo>
                  <a:lnTo>
                    <a:pt x="210" y="10"/>
                  </a:lnTo>
                  <a:lnTo>
                    <a:pt x="196" y="13"/>
                  </a:lnTo>
                  <a:lnTo>
                    <a:pt x="181" y="14"/>
                  </a:lnTo>
                  <a:lnTo>
                    <a:pt x="173" y="13"/>
                  </a:lnTo>
                  <a:lnTo>
                    <a:pt x="165" y="13"/>
                  </a:lnTo>
                  <a:lnTo>
                    <a:pt x="149" y="10"/>
                  </a:lnTo>
                  <a:lnTo>
                    <a:pt x="142" y="8"/>
                  </a:lnTo>
                  <a:lnTo>
                    <a:pt x="135" y="5"/>
                  </a:lnTo>
                  <a:lnTo>
                    <a:pt x="128" y="3"/>
                  </a:lnTo>
                  <a:lnTo>
                    <a:pt x="122" y="0"/>
                  </a:lnTo>
                  <a:lnTo>
                    <a:pt x="120" y="4"/>
                  </a:lnTo>
                  <a:lnTo>
                    <a:pt x="9" y="140"/>
                  </a:lnTo>
                  <a:lnTo>
                    <a:pt x="0" y="152"/>
                  </a:lnTo>
                  <a:lnTo>
                    <a:pt x="20" y="161"/>
                  </a:lnTo>
                  <a:lnTo>
                    <a:pt x="41" y="170"/>
                  </a:lnTo>
                  <a:lnTo>
                    <a:pt x="62" y="177"/>
                  </a:lnTo>
                  <a:lnTo>
                    <a:pt x="85" y="183"/>
                  </a:lnTo>
                  <a:lnTo>
                    <a:pt x="108" y="187"/>
                  </a:lnTo>
                  <a:lnTo>
                    <a:pt x="132" y="191"/>
                  </a:lnTo>
                  <a:lnTo>
                    <a:pt x="156" y="193"/>
                  </a:lnTo>
                  <a:lnTo>
                    <a:pt x="181" y="194"/>
                  </a:lnTo>
                  <a:lnTo>
                    <a:pt x="205" y="193"/>
                  </a:lnTo>
                  <a:lnTo>
                    <a:pt x="228" y="191"/>
                  </a:lnTo>
                  <a:lnTo>
                    <a:pt x="251" y="188"/>
                  </a:lnTo>
                  <a:lnTo>
                    <a:pt x="273" y="184"/>
                  </a:lnTo>
                  <a:lnTo>
                    <a:pt x="295" y="178"/>
                  </a:lnTo>
                  <a:lnTo>
                    <a:pt x="316" y="172"/>
                  </a:lnTo>
                  <a:lnTo>
                    <a:pt x="336" y="164"/>
                  </a:lnTo>
                  <a:lnTo>
                    <a:pt x="356" y="156"/>
                  </a:lnTo>
                  <a:lnTo>
                    <a:pt x="336" y="134"/>
                  </a:lnTo>
                  <a:lnTo>
                    <a:pt x="240" y="5"/>
                  </a:lnTo>
                  <a:lnTo>
                    <a:pt x="236" y="1"/>
                  </a:lnTo>
                </a:path>
              </a:pathLst>
            </a:custGeom>
            <a:solidFill>
              <a:srgbClr val="F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66565" name="Freeform 6"/>
            <p:cNvSpPr/>
            <p:nvPr/>
          </p:nvSpPr>
          <p:spPr>
            <a:xfrm>
              <a:off x="949" y="599"/>
              <a:ext cx="163" cy="127"/>
            </a:xfrm>
            <a:custGeom>
              <a:avLst/>
              <a:gdLst/>
              <a:ahLst/>
              <a:cxnLst>
                <a:cxn ang="0">
                  <a:pos x="89" y="125"/>
                </a:cxn>
                <a:cxn ang="0">
                  <a:pos x="105" y="123"/>
                </a:cxn>
                <a:cxn ang="0">
                  <a:pos x="119" y="118"/>
                </a:cxn>
                <a:cxn ang="0">
                  <a:pos x="132" y="111"/>
                </a:cxn>
                <a:cxn ang="0">
                  <a:pos x="143" y="103"/>
                </a:cxn>
                <a:cxn ang="0">
                  <a:pos x="152" y="93"/>
                </a:cxn>
                <a:cxn ang="0">
                  <a:pos x="158" y="81"/>
                </a:cxn>
                <a:cxn ang="0">
                  <a:pos x="161" y="69"/>
                </a:cxn>
                <a:cxn ang="0">
                  <a:pos x="161" y="56"/>
                </a:cxn>
                <a:cxn ang="0">
                  <a:pos x="158" y="44"/>
                </a:cxn>
                <a:cxn ang="0">
                  <a:pos x="152" y="33"/>
                </a:cxn>
                <a:cxn ang="0">
                  <a:pos x="143" y="22"/>
                </a:cxn>
                <a:cxn ang="0">
                  <a:pos x="132" y="14"/>
                </a:cxn>
                <a:cxn ang="0">
                  <a:pos x="119" y="7"/>
                </a:cxn>
                <a:cxn ang="0">
                  <a:pos x="105" y="2"/>
                </a:cxn>
                <a:cxn ang="0">
                  <a:pos x="89" y="0"/>
                </a:cxn>
                <a:cxn ang="0">
                  <a:pos x="72" y="0"/>
                </a:cxn>
                <a:cxn ang="0">
                  <a:pos x="56" y="2"/>
                </a:cxn>
                <a:cxn ang="0">
                  <a:pos x="42" y="7"/>
                </a:cxn>
                <a:cxn ang="0">
                  <a:pos x="29" y="14"/>
                </a:cxn>
                <a:cxn ang="0">
                  <a:pos x="18" y="22"/>
                </a:cxn>
                <a:cxn ang="0">
                  <a:pos x="9" y="33"/>
                </a:cxn>
                <a:cxn ang="0">
                  <a:pos x="3" y="44"/>
                </a:cxn>
                <a:cxn ang="0">
                  <a:pos x="0" y="56"/>
                </a:cxn>
                <a:cxn ang="0">
                  <a:pos x="0" y="69"/>
                </a:cxn>
                <a:cxn ang="0">
                  <a:pos x="3" y="81"/>
                </a:cxn>
                <a:cxn ang="0">
                  <a:pos x="9" y="93"/>
                </a:cxn>
                <a:cxn ang="0">
                  <a:pos x="18" y="103"/>
                </a:cxn>
                <a:cxn ang="0">
                  <a:pos x="29" y="111"/>
                </a:cxn>
                <a:cxn ang="0">
                  <a:pos x="42" y="118"/>
                </a:cxn>
                <a:cxn ang="0">
                  <a:pos x="56" y="123"/>
                </a:cxn>
                <a:cxn ang="0">
                  <a:pos x="72" y="125"/>
                </a:cxn>
                <a:cxn ang="0">
                  <a:pos x="81" y="126"/>
                </a:cxn>
              </a:cxnLst>
              <a:pathLst>
                <a:path w="163" h="127">
                  <a:moveTo>
                    <a:pt x="81" y="126"/>
                  </a:moveTo>
                  <a:lnTo>
                    <a:pt x="89" y="125"/>
                  </a:lnTo>
                  <a:lnTo>
                    <a:pt x="97" y="124"/>
                  </a:lnTo>
                  <a:lnTo>
                    <a:pt x="105" y="123"/>
                  </a:lnTo>
                  <a:lnTo>
                    <a:pt x="112" y="121"/>
                  </a:lnTo>
                  <a:lnTo>
                    <a:pt x="119" y="118"/>
                  </a:lnTo>
                  <a:lnTo>
                    <a:pt x="126" y="115"/>
                  </a:lnTo>
                  <a:lnTo>
                    <a:pt x="132" y="111"/>
                  </a:lnTo>
                  <a:lnTo>
                    <a:pt x="138" y="107"/>
                  </a:lnTo>
                  <a:lnTo>
                    <a:pt x="143" y="103"/>
                  </a:lnTo>
                  <a:lnTo>
                    <a:pt x="148" y="98"/>
                  </a:lnTo>
                  <a:lnTo>
                    <a:pt x="152" y="93"/>
                  </a:lnTo>
                  <a:lnTo>
                    <a:pt x="155" y="87"/>
                  </a:lnTo>
                  <a:lnTo>
                    <a:pt x="158" y="81"/>
                  </a:lnTo>
                  <a:lnTo>
                    <a:pt x="160" y="75"/>
                  </a:lnTo>
                  <a:lnTo>
                    <a:pt x="161" y="69"/>
                  </a:lnTo>
                  <a:lnTo>
                    <a:pt x="162" y="63"/>
                  </a:lnTo>
                  <a:lnTo>
                    <a:pt x="161" y="56"/>
                  </a:lnTo>
                  <a:lnTo>
                    <a:pt x="160" y="50"/>
                  </a:lnTo>
                  <a:lnTo>
                    <a:pt x="158" y="44"/>
                  </a:lnTo>
                  <a:lnTo>
                    <a:pt x="155" y="38"/>
                  </a:lnTo>
                  <a:lnTo>
                    <a:pt x="152" y="33"/>
                  </a:lnTo>
                  <a:lnTo>
                    <a:pt x="148" y="27"/>
                  </a:lnTo>
                  <a:lnTo>
                    <a:pt x="143" y="22"/>
                  </a:lnTo>
                  <a:lnTo>
                    <a:pt x="138" y="18"/>
                  </a:lnTo>
                  <a:lnTo>
                    <a:pt x="132" y="14"/>
                  </a:lnTo>
                  <a:lnTo>
                    <a:pt x="126" y="10"/>
                  </a:lnTo>
                  <a:lnTo>
                    <a:pt x="119" y="7"/>
                  </a:lnTo>
                  <a:lnTo>
                    <a:pt x="112" y="4"/>
                  </a:lnTo>
                  <a:lnTo>
                    <a:pt x="105" y="2"/>
                  </a:lnTo>
                  <a:lnTo>
                    <a:pt x="97" y="1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72" y="0"/>
                  </a:lnTo>
                  <a:lnTo>
                    <a:pt x="64" y="1"/>
                  </a:lnTo>
                  <a:lnTo>
                    <a:pt x="56" y="2"/>
                  </a:lnTo>
                  <a:lnTo>
                    <a:pt x="49" y="4"/>
                  </a:lnTo>
                  <a:lnTo>
                    <a:pt x="42" y="7"/>
                  </a:lnTo>
                  <a:lnTo>
                    <a:pt x="35" y="10"/>
                  </a:lnTo>
                  <a:lnTo>
                    <a:pt x="29" y="14"/>
                  </a:lnTo>
                  <a:lnTo>
                    <a:pt x="23" y="18"/>
                  </a:lnTo>
                  <a:lnTo>
                    <a:pt x="18" y="22"/>
                  </a:lnTo>
                  <a:lnTo>
                    <a:pt x="13" y="27"/>
                  </a:lnTo>
                  <a:lnTo>
                    <a:pt x="9" y="33"/>
                  </a:lnTo>
                  <a:lnTo>
                    <a:pt x="6" y="38"/>
                  </a:lnTo>
                  <a:lnTo>
                    <a:pt x="3" y="44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1" y="75"/>
                  </a:lnTo>
                  <a:lnTo>
                    <a:pt x="3" y="81"/>
                  </a:lnTo>
                  <a:lnTo>
                    <a:pt x="6" y="87"/>
                  </a:lnTo>
                  <a:lnTo>
                    <a:pt x="9" y="93"/>
                  </a:lnTo>
                  <a:lnTo>
                    <a:pt x="13" y="98"/>
                  </a:lnTo>
                  <a:lnTo>
                    <a:pt x="18" y="103"/>
                  </a:lnTo>
                  <a:lnTo>
                    <a:pt x="23" y="107"/>
                  </a:lnTo>
                  <a:lnTo>
                    <a:pt x="29" y="111"/>
                  </a:lnTo>
                  <a:lnTo>
                    <a:pt x="35" y="115"/>
                  </a:lnTo>
                  <a:lnTo>
                    <a:pt x="42" y="118"/>
                  </a:lnTo>
                  <a:lnTo>
                    <a:pt x="49" y="121"/>
                  </a:lnTo>
                  <a:lnTo>
                    <a:pt x="56" y="123"/>
                  </a:lnTo>
                  <a:lnTo>
                    <a:pt x="64" y="124"/>
                  </a:lnTo>
                  <a:lnTo>
                    <a:pt x="72" y="125"/>
                  </a:lnTo>
                  <a:lnTo>
                    <a:pt x="81" y="126"/>
                  </a:lnTo>
                </a:path>
              </a:pathLst>
            </a:custGeom>
            <a:solidFill>
              <a:srgbClr val="F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</p:grpSp>
      <p:sp>
        <p:nvSpPr>
          <p:cNvPr id="66566" name="Rectangle 7"/>
          <p:cNvSpPr/>
          <p:nvPr/>
        </p:nvSpPr>
        <p:spPr>
          <a:xfrm>
            <a:off x="2209800" y="571500"/>
            <a:ext cx="2181225" cy="4000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Radiación Gama</a:t>
            </a:r>
            <a:endParaRPr lang="es-GT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66567" name="Freeform 8"/>
          <p:cNvSpPr/>
          <p:nvPr/>
        </p:nvSpPr>
        <p:spPr>
          <a:xfrm>
            <a:off x="293688" y="990600"/>
            <a:ext cx="763587" cy="763588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pathLst>
              <a:path w="521" h="481">
                <a:moveTo>
                  <a:pt x="236" y="0"/>
                </a:moveTo>
                <a:lnTo>
                  <a:pt x="520" y="72"/>
                </a:lnTo>
                <a:lnTo>
                  <a:pt x="120" y="150"/>
                </a:lnTo>
                <a:lnTo>
                  <a:pt x="378" y="180"/>
                </a:lnTo>
                <a:lnTo>
                  <a:pt x="0" y="252"/>
                </a:lnTo>
                <a:lnTo>
                  <a:pt x="199" y="480"/>
                </a:lnTo>
              </a:path>
            </a:pathLst>
          </a:custGeom>
          <a:noFill/>
          <a:ln w="50800" cap="rnd" cmpd="sng">
            <a:solidFill>
              <a:srgbClr val="FFCC00"/>
            </a:solidFill>
            <a:prstDash val="solid"/>
            <a:round/>
            <a:headEnd type="none" w="sm" len="sm"/>
            <a:tailEnd type="stealth" w="med" len="lg"/>
          </a:ln>
        </p:spPr>
        <p:txBody>
          <a:bodyPr/>
          <a:p>
            <a:endParaRPr lang="en-US"/>
          </a:p>
        </p:txBody>
      </p:sp>
      <p:sp>
        <p:nvSpPr>
          <p:cNvPr id="66568" name="Rectangle 9"/>
          <p:cNvSpPr/>
          <p:nvPr/>
        </p:nvSpPr>
        <p:spPr>
          <a:xfrm>
            <a:off x="6248400" y="2590800"/>
            <a:ext cx="2895600" cy="10779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s-GT" altLang="es-AR" sz="3200" b="1" dirty="0">
                <a:latin typeface="Arial" panose="020B0604020202020204" pitchFamily="34" charset="0"/>
              </a:rPr>
              <a:t>No descendencia</a:t>
            </a:r>
            <a:endParaRPr lang="es-GT" altLang="es-AR" sz="3200" b="1" dirty="0">
              <a:latin typeface="Arial" panose="020B0604020202020204" pitchFamily="34" charset="0"/>
            </a:endParaRPr>
          </a:p>
        </p:txBody>
      </p:sp>
      <p:sp>
        <p:nvSpPr>
          <p:cNvPr id="66569" name="Oval 10"/>
          <p:cNvSpPr/>
          <p:nvPr/>
        </p:nvSpPr>
        <p:spPr>
          <a:xfrm>
            <a:off x="2417763" y="1701800"/>
            <a:ext cx="2806700" cy="2692400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66570" name="Group 11"/>
          <p:cNvGrpSpPr/>
          <p:nvPr/>
        </p:nvGrpSpPr>
        <p:grpSpPr>
          <a:xfrm>
            <a:off x="3287713" y="3048000"/>
            <a:ext cx="1066800" cy="990600"/>
            <a:chOff x="2243" y="1920"/>
            <a:chExt cx="728" cy="624"/>
          </a:xfrm>
        </p:grpSpPr>
        <p:sp>
          <p:nvSpPr>
            <p:cNvPr id="66571" name="Oval 12"/>
            <p:cNvSpPr/>
            <p:nvPr/>
          </p:nvSpPr>
          <p:spPr>
            <a:xfrm>
              <a:off x="2243" y="2029"/>
              <a:ext cx="728" cy="5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72" name="Rectangle 13"/>
            <p:cNvSpPr/>
            <p:nvPr/>
          </p:nvSpPr>
          <p:spPr>
            <a:xfrm>
              <a:off x="2451" y="1920"/>
              <a:ext cx="104" cy="163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73" name="Rectangle 14"/>
            <p:cNvSpPr/>
            <p:nvPr/>
          </p:nvSpPr>
          <p:spPr>
            <a:xfrm>
              <a:off x="2659" y="1920"/>
              <a:ext cx="104" cy="163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574" name="Group 15"/>
          <p:cNvGrpSpPr/>
          <p:nvPr/>
        </p:nvGrpSpPr>
        <p:grpSpPr>
          <a:xfrm>
            <a:off x="3287713" y="1981200"/>
            <a:ext cx="1066800" cy="1035050"/>
            <a:chOff x="2243" y="1248"/>
            <a:chExt cx="728" cy="652"/>
          </a:xfrm>
        </p:grpSpPr>
        <p:sp>
          <p:nvSpPr>
            <p:cNvPr id="66575" name="Oval 16"/>
            <p:cNvSpPr/>
            <p:nvPr/>
          </p:nvSpPr>
          <p:spPr>
            <a:xfrm>
              <a:off x="2243" y="1248"/>
              <a:ext cx="728" cy="619"/>
            </a:xfrm>
            <a:prstGeom prst="ellipse">
              <a:avLst/>
            </a:prstGeom>
            <a:solidFill>
              <a:srgbClr val="FF0033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76" name="Rectangle 17"/>
            <p:cNvSpPr/>
            <p:nvPr/>
          </p:nvSpPr>
          <p:spPr>
            <a:xfrm rot="-1800000">
              <a:off x="2814" y="1704"/>
              <a:ext cx="106" cy="196"/>
            </a:xfrm>
            <a:prstGeom prst="rect">
              <a:avLst/>
            </a:prstGeom>
            <a:solidFill>
              <a:srgbClr val="FF0033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6577" name="AutoShape 18"/>
          <p:cNvSpPr/>
          <p:nvPr/>
        </p:nvSpPr>
        <p:spPr>
          <a:xfrm>
            <a:off x="1455738" y="2459038"/>
            <a:ext cx="706437" cy="102393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66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66578" name="AutoShape 19"/>
          <p:cNvSpPr/>
          <p:nvPr/>
        </p:nvSpPr>
        <p:spPr>
          <a:xfrm>
            <a:off x="5418138" y="2597150"/>
            <a:ext cx="835025" cy="901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66">
              <a:alpha val="50195"/>
            </a:srgb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66579" name="AutoShape 20"/>
          <p:cNvSpPr/>
          <p:nvPr/>
        </p:nvSpPr>
        <p:spPr>
          <a:xfrm rot="2700000">
            <a:off x="5170488" y="2439988"/>
            <a:ext cx="1412875" cy="1209675"/>
          </a:xfrm>
          <a:prstGeom prst="plus">
            <a:avLst>
              <a:gd name="adj" fmla="val 45644"/>
            </a:avLst>
          </a:prstGeom>
          <a:solidFill>
            <a:srgbClr val="FF0033"/>
          </a:solidFill>
          <a:ln w="9525">
            <a:noFill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66580" name="Oval 21"/>
          <p:cNvSpPr/>
          <p:nvPr/>
        </p:nvSpPr>
        <p:spPr>
          <a:xfrm>
            <a:off x="144463" y="1454150"/>
            <a:ext cx="1222375" cy="1282700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66581" name="Oval 22"/>
          <p:cNvSpPr/>
          <p:nvPr/>
        </p:nvSpPr>
        <p:spPr>
          <a:xfrm>
            <a:off x="144463" y="2901950"/>
            <a:ext cx="1208087" cy="1206500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66582" name="Group 23"/>
          <p:cNvGrpSpPr/>
          <p:nvPr/>
        </p:nvGrpSpPr>
        <p:grpSpPr>
          <a:xfrm>
            <a:off x="307975" y="3048000"/>
            <a:ext cx="911225" cy="825500"/>
            <a:chOff x="210" y="1920"/>
            <a:chExt cx="622" cy="520"/>
          </a:xfrm>
        </p:grpSpPr>
        <p:sp>
          <p:nvSpPr>
            <p:cNvPr id="66583" name="Oval 24"/>
            <p:cNvSpPr/>
            <p:nvPr/>
          </p:nvSpPr>
          <p:spPr>
            <a:xfrm>
              <a:off x="210" y="2010"/>
              <a:ext cx="622" cy="43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84" name="Rectangle 25"/>
            <p:cNvSpPr/>
            <p:nvPr/>
          </p:nvSpPr>
          <p:spPr>
            <a:xfrm>
              <a:off x="432" y="1920"/>
              <a:ext cx="89" cy="13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85" name="Rectangle 26"/>
            <p:cNvSpPr/>
            <p:nvPr/>
          </p:nvSpPr>
          <p:spPr>
            <a:xfrm>
              <a:off x="610" y="1920"/>
              <a:ext cx="90" cy="225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6586" name="Group 27"/>
          <p:cNvGrpSpPr/>
          <p:nvPr/>
        </p:nvGrpSpPr>
        <p:grpSpPr>
          <a:xfrm>
            <a:off x="315913" y="1676400"/>
            <a:ext cx="827087" cy="812800"/>
            <a:chOff x="216" y="1056"/>
            <a:chExt cx="564" cy="512"/>
          </a:xfrm>
        </p:grpSpPr>
        <p:sp>
          <p:nvSpPr>
            <p:cNvPr id="66587" name="Oval 28"/>
            <p:cNvSpPr/>
            <p:nvPr/>
          </p:nvSpPr>
          <p:spPr>
            <a:xfrm>
              <a:off x="216" y="1056"/>
              <a:ext cx="564" cy="488"/>
            </a:xfrm>
            <a:prstGeom prst="ellipse">
              <a:avLst/>
            </a:prstGeom>
            <a:solidFill>
              <a:srgbClr val="FF0033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66588" name="Rectangle 29"/>
            <p:cNvSpPr/>
            <p:nvPr/>
          </p:nvSpPr>
          <p:spPr>
            <a:xfrm rot="-1800000">
              <a:off x="658" y="1414"/>
              <a:ext cx="83" cy="154"/>
            </a:xfrm>
            <a:prstGeom prst="rect">
              <a:avLst/>
            </a:prstGeom>
            <a:solidFill>
              <a:srgbClr val="FF0033"/>
            </a:solidFill>
            <a:ln w="9525">
              <a:noFill/>
            </a:ln>
          </p:spPr>
          <p:txBody>
            <a:bodyPr wrap="none" anchor="ctr"/>
            <a:p>
              <a:pPr defTabSz="914400">
                <a:buFont typeface="Wingdings 3" panose="05040102010807070707" pitchFamily="18" charset="2"/>
                <a:buNone/>
              </a:pPr>
              <a:endParaRPr lang="es-GT" altLang="es-AR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6589" name="Rectangle 30"/>
          <p:cNvSpPr/>
          <p:nvPr/>
        </p:nvSpPr>
        <p:spPr>
          <a:xfrm>
            <a:off x="5375275" y="3962400"/>
            <a:ext cx="3705225" cy="461963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400" b="1" dirty="0">
                <a:latin typeface="Arial" panose="020B0604020202020204" pitchFamily="34" charset="0"/>
              </a:rPr>
              <a:t>(Control de la natalidad)</a:t>
            </a:r>
            <a:endParaRPr lang="es-GT" altLang="es-AR" sz="2400" b="1" dirty="0">
              <a:latin typeface="Arial" panose="020B0604020202020204" pitchFamily="34" charset="0"/>
            </a:endParaRPr>
          </a:p>
        </p:txBody>
      </p:sp>
      <p:graphicFrame>
        <p:nvGraphicFramePr>
          <p:cNvPr id="66590" name="Object 31"/>
          <p:cNvGraphicFramePr/>
          <p:nvPr/>
        </p:nvGraphicFramePr>
        <p:xfrm>
          <a:off x="2703513" y="4516438"/>
          <a:ext cx="2478087" cy="196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3810000" imgH="2506980" progId="PSP.Image">
                  <p:embed/>
                </p:oleObj>
              </mc:Choice>
              <mc:Fallback>
                <p:oleObj name="" r:id="rId1" imgW="3810000" imgH="2506980" progId="PSP.Image">
                  <p:embed/>
                  <p:pic>
                    <p:nvPicPr>
                      <p:cNvPr id="0" name="Picture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03513" y="4516438"/>
                        <a:ext cx="2478087" cy="1960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9" y="79559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AutoShape 2"/>
          <p:cNvSpPr/>
          <p:nvPr/>
        </p:nvSpPr>
        <p:spPr>
          <a:xfrm>
            <a:off x="1062038" y="1612900"/>
            <a:ext cx="6807200" cy="4165600"/>
          </a:xfrm>
          <a:prstGeom prst="roundRect">
            <a:avLst>
              <a:gd name="adj" fmla="val 0"/>
            </a:avLst>
          </a:prstGeom>
          <a:solidFill>
            <a:srgbClr val="82C0FF"/>
          </a:solidFill>
          <a:ln w="25400" cap="flat" cmpd="sng">
            <a:solidFill>
              <a:srgbClr val="82C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70658" name="AutoShape 3"/>
          <p:cNvSpPr/>
          <p:nvPr/>
        </p:nvSpPr>
        <p:spPr>
          <a:xfrm>
            <a:off x="1516063" y="3478213"/>
            <a:ext cx="4884737" cy="12033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70659" name="AutoShape 4"/>
          <p:cNvSpPr/>
          <p:nvPr/>
        </p:nvSpPr>
        <p:spPr>
          <a:xfrm>
            <a:off x="7886700" y="1600200"/>
            <a:ext cx="315913" cy="4191000"/>
          </a:xfrm>
          <a:prstGeom prst="roundRect">
            <a:avLst>
              <a:gd name="adj" fmla="val 0"/>
            </a:avLst>
          </a:prstGeom>
          <a:solidFill>
            <a:srgbClr val="41FF32"/>
          </a:solidFill>
          <a:ln w="12700" cap="flat" cmpd="sng">
            <a:solidFill>
              <a:srgbClr val="41FF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70660" name="Line 5"/>
          <p:cNvSpPr/>
          <p:nvPr/>
        </p:nvSpPr>
        <p:spPr>
          <a:xfrm>
            <a:off x="968375" y="5811838"/>
            <a:ext cx="7307263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1" name="Line 6"/>
          <p:cNvSpPr/>
          <p:nvPr/>
        </p:nvSpPr>
        <p:spPr>
          <a:xfrm flipV="1">
            <a:off x="1022350" y="1477963"/>
            <a:ext cx="0" cy="436880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2" name="Freeform 7"/>
          <p:cNvSpPr/>
          <p:nvPr/>
        </p:nvSpPr>
        <p:spPr>
          <a:xfrm>
            <a:off x="1022350" y="1895475"/>
            <a:ext cx="7070725" cy="3952875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4824" h="2490">
                <a:moveTo>
                  <a:pt x="0" y="0"/>
                </a:moveTo>
                <a:lnTo>
                  <a:pt x="60" y="0"/>
                </a:lnTo>
                <a:lnTo>
                  <a:pt x="129" y="0"/>
                </a:lnTo>
                <a:lnTo>
                  <a:pt x="200" y="0"/>
                </a:lnTo>
                <a:lnTo>
                  <a:pt x="270" y="0"/>
                </a:lnTo>
                <a:lnTo>
                  <a:pt x="339" y="1"/>
                </a:lnTo>
                <a:lnTo>
                  <a:pt x="408" y="3"/>
                </a:lnTo>
                <a:lnTo>
                  <a:pt x="468" y="4"/>
                </a:lnTo>
                <a:lnTo>
                  <a:pt x="543" y="6"/>
                </a:lnTo>
                <a:lnTo>
                  <a:pt x="610" y="7"/>
                </a:lnTo>
                <a:lnTo>
                  <a:pt x="683" y="9"/>
                </a:lnTo>
                <a:lnTo>
                  <a:pt x="761" y="11"/>
                </a:lnTo>
                <a:lnTo>
                  <a:pt x="843" y="13"/>
                </a:lnTo>
                <a:lnTo>
                  <a:pt x="913" y="14"/>
                </a:lnTo>
                <a:lnTo>
                  <a:pt x="994" y="16"/>
                </a:lnTo>
                <a:lnTo>
                  <a:pt x="1059" y="17"/>
                </a:lnTo>
                <a:lnTo>
                  <a:pt x="1145" y="19"/>
                </a:lnTo>
                <a:lnTo>
                  <a:pt x="1219" y="21"/>
                </a:lnTo>
                <a:lnTo>
                  <a:pt x="1296" y="22"/>
                </a:lnTo>
                <a:lnTo>
                  <a:pt x="1358" y="23"/>
                </a:lnTo>
                <a:lnTo>
                  <a:pt x="1423" y="26"/>
                </a:lnTo>
                <a:lnTo>
                  <a:pt x="1527" y="32"/>
                </a:lnTo>
                <a:lnTo>
                  <a:pt x="1574" y="36"/>
                </a:lnTo>
                <a:lnTo>
                  <a:pt x="1640" y="44"/>
                </a:lnTo>
                <a:lnTo>
                  <a:pt x="1697" y="50"/>
                </a:lnTo>
                <a:lnTo>
                  <a:pt x="1773" y="61"/>
                </a:lnTo>
                <a:lnTo>
                  <a:pt x="1843" y="71"/>
                </a:lnTo>
                <a:lnTo>
                  <a:pt x="1925" y="87"/>
                </a:lnTo>
                <a:lnTo>
                  <a:pt x="1976" y="95"/>
                </a:lnTo>
                <a:lnTo>
                  <a:pt x="2044" y="110"/>
                </a:lnTo>
                <a:lnTo>
                  <a:pt x="2130" y="127"/>
                </a:lnTo>
                <a:lnTo>
                  <a:pt x="2197" y="141"/>
                </a:lnTo>
                <a:lnTo>
                  <a:pt x="2282" y="159"/>
                </a:lnTo>
                <a:lnTo>
                  <a:pt x="2384" y="183"/>
                </a:lnTo>
                <a:lnTo>
                  <a:pt x="2456" y="202"/>
                </a:lnTo>
                <a:lnTo>
                  <a:pt x="2518" y="219"/>
                </a:lnTo>
                <a:lnTo>
                  <a:pt x="2572" y="237"/>
                </a:lnTo>
                <a:lnTo>
                  <a:pt x="2645" y="259"/>
                </a:lnTo>
                <a:lnTo>
                  <a:pt x="2710" y="281"/>
                </a:lnTo>
                <a:lnTo>
                  <a:pt x="2770" y="301"/>
                </a:lnTo>
                <a:lnTo>
                  <a:pt x="2837" y="325"/>
                </a:lnTo>
                <a:lnTo>
                  <a:pt x="2894" y="351"/>
                </a:lnTo>
                <a:lnTo>
                  <a:pt x="2955" y="375"/>
                </a:lnTo>
                <a:lnTo>
                  <a:pt x="3032" y="405"/>
                </a:lnTo>
                <a:lnTo>
                  <a:pt x="3109" y="438"/>
                </a:lnTo>
                <a:lnTo>
                  <a:pt x="3189" y="476"/>
                </a:lnTo>
                <a:lnTo>
                  <a:pt x="3250" y="502"/>
                </a:lnTo>
                <a:lnTo>
                  <a:pt x="3312" y="532"/>
                </a:lnTo>
                <a:lnTo>
                  <a:pt x="3372" y="560"/>
                </a:lnTo>
                <a:lnTo>
                  <a:pt x="3445" y="598"/>
                </a:lnTo>
                <a:lnTo>
                  <a:pt x="3504" y="630"/>
                </a:lnTo>
                <a:lnTo>
                  <a:pt x="3565" y="664"/>
                </a:lnTo>
                <a:lnTo>
                  <a:pt x="3618" y="694"/>
                </a:lnTo>
                <a:lnTo>
                  <a:pt x="3680" y="726"/>
                </a:lnTo>
                <a:lnTo>
                  <a:pt x="3730" y="758"/>
                </a:lnTo>
                <a:lnTo>
                  <a:pt x="3791" y="797"/>
                </a:lnTo>
                <a:lnTo>
                  <a:pt x="3852" y="837"/>
                </a:lnTo>
                <a:lnTo>
                  <a:pt x="3903" y="877"/>
                </a:lnTo>
                <a:lnTo>
                  <a:pt x="3943" y="909"/>
                </a:lnTo>
                <a:lnTo>
                  <a:pt x="3995" y="949"/>
                </a:lnTo>
                <a:lnTo>
                  <a:pt x="4046" y="989"/>
                </a:lnTo>
                <a:lnTo>
                  <a:pt x="4095" y="1034"/>
                </a:lnTo>
                <a:lnTo>
                  <a:pt x="4138" y="1069"/>
                </a:lnTo>
                <a:lnTo>
                  <a:pt x="4188" y="1117"/>
                </a:lnTo>
                <a:lnTo>
                  <a:pt x="4240" y="1165"/>
                </a:lnTo>
                <a:lnTo>
                  <a:pt x="4276" y="1205"/>
                </a:lnTo>
                <a:lnTo>
                  <a:pt x="4321" y="1252"/>
                </a:lnTo>
                <a:lnTo>
                  <a:pt x="4352" y="1292"/>
                </a:lnTo>
                <a:lnTo>
                  <a:pt x="4387" y="1340"/>
                </a:lnTo>
                <a:lnTo>
                  <a:pt x="4415" y="1379"/>
                </a:lnTo>
                <a:lnTo>
                  <a:pt x="4443" y="1420"/>
                </a:lnTo>
                <a:lnTo>
                  <a:pt x="4472" y="1469"/>
                </a:lnTo>
                <a:lnTo>
                  <a:pt x="4501" y="1516"/>
                </a:lnTo>
                <a:lnTo>
                  <a:pt x="4520" y="1557"/>
                </a:lnTo>
                <a:lnTo>
                  <a:pt x="4543" y="1603"/>
                </a:lnTo>
                <a:lnTo>
                  <a:pt x="4563" y="1643"/>
                </a:lnTo>
                <a:lnTo>
                  <a:pt x="4585" y="1688"/>
                </a:lnTo>
                <a:lnTo>
                  <a:pt x="4605" y="1730"/>
                </a:lnTo>
                <a:lnTo>
                  <a:pt x="4627" y="1779"/>
                </a:lnTo>
                <a:lnTo>
                  <a:pt x="4647" y="1827"/>
                </a:lnTo>
                <a:lnTo>
                  <a:pt x="4668" y="1874"/>
                </a:lnTo>
                <a:lnTo>
                  <a:pt x="4684" y="1923"/>
                </a:lnTo>
                <a:lnTo>
                  <a:pt x="4696" y="1971"/>
                </a:lnTo>
                <a:lnTo>
                  <a:pt x="4707" y="2026"/>
                </a:lnTo>
                <a:lnTo>
                  <a:pt x="4724" y="2074"/>
                </a:lnTo>
                <a:lnTo>
                  <a:pt x="4738" y="2129"/>
                </a:lnTo>
                <a:lnTo>
                  <a:pt x="4750" y="2178"/>
                </a:lnTo>
                <a:lnTo>
                  <a:pt x="4759" y="2226"/>
                </a:lnTo>
                <a:lnTo>
                  <a:pt x="4772" y="2273"/>
                </a:lnTo>
                <a:lnTo>
                  <a:pt x="4779" y="2314"/>
                </a:lnTo>
                <a:lnTo>
                  <a:pt x="4795" y="2369"/>
                </a:lnTo>
                <a:lnTo>
                  <a:pt x="4810" y="2441"/>
                </a:lnTo>
                <a:lnTo>
                  <a:pt x="4823" y="2489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en-US"/>
          </a:p>
        </p:txBody>
      </p:sp>
      <p:sp>
        <p:nvSpPr>
          <p:cNvPr id="70663" name="Freeform 8"/>
          <p:cNvSpPr/>
          <p:nvPr/>
        </p:nvSpPr>
        <p:spPr>
          <a:xfrm>
            <a:off x="6132513" y="1898650"/>
            <a:ext cx="2074862" cy="395287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pathLst>
              <a:path w="1415" h="2490">
                <a:moveTo>
                  <a:pt x="0" y="2489"/>
                </a:moveTo>
                <a:lnTo>
                  <a:pt x="76" y="2486"/>
                </a:lnTo>
                <a:lnTo>
                  <a:pt x="167" y="2484"/>
                </a:lnTo>
                <a:lnTo>
                  <a:pt x="241" y="2481"/>
                </a:lnTo>
                <a:lnTo>
                  <a:pt x="322" y="2473"/>
                </a:lnTo>
                <a:lnTo>
                  <a:pt x="384" y="2466"/>
                </a:lnTo>
                <a:lnTo>
                  <a:pt x="424" y="2457"/>
                </a:lnTo>
                <a:lnTo>
                  <a:pt x="486" y="2450"/>
                </a:lnTo>
                <a:lnTo>
                  <a:pt x="525" y="2442"/>
                </a:lnTo>
                <a:lnTo>
                  <a:pt x="587" y="2433"/>
                </a:lnTo>
                <a:lnTo>
                  <a:pt x="653" y="2420"/>
                </a:lnTo>
                <a:lnTo>
                  <a:pt x="730" y="2400"/>
                </a:lnTo>
                <a:lnTo>
                  <a:pt x="777" y="2386"/>
                </a:lnTo>
                <a:lnTo>
                  <a:pt x="822" y="2370"/>
                </a:lnTo>
                <a:lnTo>
                  <a:pt x="871" y="2346"/>
                </a:lnTo>
                <a:lnTo>
                  <a:pt x="923" y="2314"/>
                </a:lnTo>
                <a:lnTo>
                  <a:pt x="964" y="2282"/>
                </a:lnTo>
                <a:lnTo>
                  <a:pt x="1016" y="2234"/>
                </a:lnTo>
                <a:lnTo>
                  <a:pt x="1056" y="2186"/>
                </a:lnTo>
                <a:lnTo>
                  <a:pt x="1087" y="2146"/>
                </a:lnTo>
                <a:lnTo>
                  <a:pt x="1122" y="2099"/>
                </a:lnTo>
                <a:lnTo>
                  <a:pt x="1149" y="2051"/>
                </a:lnTo>
                <a:lnTo>
                  <a:pt x="1168" y="2010"/>
                </a:lnTo>
                <a:lnTo>
                  <a:pt x="1178" y="1955"/>
                </a:lnTo>
                <a:lnTo>
                  <a:pt x="1188" y="1907"/>
                </a:lnTo>
                <a:lnTo>
                  <a:pt x="1199" y="1859"/>
                </a:lnTo>
                <a:lnTo>
                  <a:pt x="1209" y="1803"/>
                </a:lnTo>
                <a:lnTo>
                  <a:pt x="1220" y="1747"/>
                </a:lnTo>
                <a:lnTo>
                  <a:pt x="1229" y="1692"/>
                </a:lnTo>
                <a:lnTo>
                  <a:pt x="1240" y="1635"/>
                </a:lnTo>
                <a:lnTo>
                  <a:pt x="1248" y="1580"/>
                </a:lnTo>
                <a:lnTo>
                  <a:pt x="1256" y="1532"/>
                </a:lnTo>
                <a:lnTo>
                  <a:pt x="1263" y="1469"/>
                </a:lnTo>
                <a:lnTo>
                  <a:pt x="1270" y="1420"/>
                </a:lnTo>
                <a:lnTo>
                  <a:pt x="1277" y="1351"/>
                </a:lnTo>
                <a:lnTo>
                  <a:pt x="1281" y="1300"/>
                </a:lnTo>
                <a:lnTo>
                  <a:pt x="1288" y="1251"/>
                </a:lnTo>
                <a:lnTo>
                  <a:pt x="1292" y="1195"/>
                </a:lnTo>
                <a:lnTo>
                  <a:pt x="1295" y="1147"/>
                </a:lnTo>
                <a:lnTo>
                  <a:pt x="1301" y="1093"/>
                </a:lnTo>
                <a:lnTo>
                  <a:pt x="1312" y="1029"/>
                </a:lnTo>
                <a:lnTo>
                  <a:pt x="1314" y="965"/>
                </a:lnTo>
                <a:lnTo>
                  <a:pt x="1414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en-US"/>
          </a:p>
        </p:txBody>
      </p:sp>
      <p:sp>
        <p:nvSpPr>
          <p:cNvPr id="70664" name="Line 9"/>
          <p:cNvSpPr/>
          <p:nvPr/>
        </p:nvSpPr>
        <p:spPr>
          <a:xfrm flipV="1">
            <a:off x="8208963" y="1477963"/>
            <a:ext cx="0" cy="4368800"/>
          </a:xfrm>
          <a:prstGeom prst="line">
            <a:avLst/>
          </a:prstGeom>
          <a:ln w="50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5" name="Line 10"/>
          <p:cNvSpPr/>
          <p:nvPr/>
        </p:nvSpPr>
        <p:spPr>
          <a:xfrm>
            <a:off x="8208963" y="5846763"/>
            <a:ext cx="0" cy="65087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6" name="Line 11"/>
          <p:cNvSpPr/>
          <p:nvPr/>
        </p:nvSpPr>
        <p:spPr>
          <a:xfrm>
            <a:off x="8070850" y="5975350"/>
            <a:ext cx="0" cy="65088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7" name="Line 12"/>
          <p:cNvSpPr/>
          <p:nvPr/>
        </p:nvSpPr>
        <p:spPr>
          <a:xfrm>
            <a:off x="4622800" y="5846763"/>
            <a:ext cx="0" cy="65087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68" name="Line 13"/>
          <p:cNvSpPr/>
          <p:nvPr/>
        </p:nvSpPr>
        <p:spPr>
          <a:xfrm>
            <a:off x="1023938" y="5846763"/>
            <a:ext cx="0" cy="65087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550" name="Rectangle 14"/>
          <p:cNvSpPr>
            <a:spLocks noGrp="1" noChangeArrowheads="1"/>
          </p:cNvSpPr>
          <p:nvPr>
            <p:ph type="title"/>
          </p:nvPr>
        </p:nvSpPr>
        <p:spPr>
          <a:xfrm>
            <a:off x="8091488" y="5562600"/>
            <a:ext cx="911225" cy="228600"/>
          </a:xfrm>
        </p:spPr>
        <p:txBody>
          <a:bodyPr vert="horz" wrap="square" lIns="0" tIns="0" rIns="0" bIns="0" numCol="1" rtlCol="0" anchor="t" anchorCtr="0" compatLnSpc="1">
            <a:normAutofit/>
          </a:bodyPr>
          <a:lstStyle/>
          <a:p>
            <a:pPr marL="0" marR="0" lvl="0" indent="0" algn="l" defTabSz="4445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GT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0 %</a:t>
            </a:r>
            <a:endParaRPr kumimoji="0" lang="es-GT" sz="13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1551" name="Rectangle 15"/>
          <p:cNvSpPr>
            <a:spLocks noGrp="1" noChangeArrowheads="1"/>
          </p:cNvSpPr>
          <p:nvPr>
            <p:ph idx="1"/>
          </p:nvPr>
        </p:nvSpPr>
        <p:spPr>
          <a:xfrm>
            <a:off x="7364730" y="5908675"/>
            <a:ext cx="820420" cy="384810"/>
          </a:xfrm>
        </p:spPr>
        <p:txBody>
          <a:bodyPr vert="horz" wrap="square" lIns="0" tIns="0" rIns="0" bIns="0" numCol="1" rtlCol="0" anchor="t" anchorCtr="0" compatLnSpc="1">
            <a:normAutofit/>
          </a:bodyPr>
          <a:lstStyle/>
          <a:p>
            <a:pPr marL="0" marR="0" lvl="0" indent="0" algn="l" defTabSz="4445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s-AR" altLang="es-GT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</a:t>
            </a:r>
            <a:r>
              <a:rPr kumimoji="0" lang="es-GT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5 %</a:t>
            </a:r>
            <a:endParaRPr kumimoji="0" lang="es-GT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0671" name="Rectangle 16"/>
          <p:cNvSpPr/>
          <p:nvPr/>
        </p:nvSpPr>
        <p:spPr>
          <a:xfrm>
            <a:off x="4290378" y="5794058"/>
            <a:ext cx="930275" cy="3810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50 %</a:t>
            </a:r>
            <a:endParaRPr lang="es-GT" altLang="es-AR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72" name="Rectangle 17"/>
          <p:cNvSpPr/>
          <p:nvPr/>
        </p:nvSpPr>
        <p:spPr>
          <a:xfrm>
            <a:off x="1050925" y="5829300"/>
            <a:ext cx="984250" cy="228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100 %</a:t>
            </a:r>
            <a:endParaRPr lang="es-GT" altLang="es-A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73" name="Rectangle 18"/>
          <p:cNvSpPr/>
          <p:nvPr/>
        </p:nvSpPr>
        <p:spPr>
          <a:xfrm>
            <a:off x="3492500" y="6129338"/>
            <a:ext cx="2527300" cy="3810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600" b="1" dirty="0">
                <a:solidFill>
                  <a:srgbClr val="FFFF00"/>
                </a:solidFill>
                <a:latin typeface="Arial" panose="020B0604020202020204" pitchFamily="34" charset="0"/>
              </a:rPr>
              <a:t>Densidad de la plaga</a:t>
            </a:r>
            <a:endParaRPr lang="es-GT" altLang="es-AR" sz="16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0674" name="Rectangle 19"/>
          <p:cNvSpPr/>
          <p:nvPr/>
        </p:nvSpPr>
        <p:spPr>
          <a:xfrm rot="-5400000">
            <a:off x="-776287" y="3482975"/>
            <a:ext cx="2738437" cy="3635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algn="ctr" defTabSz="444500" eaLnBrk="0" hangingPunct="0">
              <a:buFont typeface="Wingdings 3" panose="05040102010807070707" pitchFamily="18" charset="2"/>
              <a:buNone/>
            </a:pPr>
            <a:r>
              <a:rPr lang="es-GT" altLang="es-AR" sz="1600" b="1" dirty="0">
                <a:solidFill>
                  <a:srgbClr val="FFFF00"/>
                </a:solidFill>
                <a:latin typeface="Arial" panose="020B0604020202020204" pitchFamily="34" charset="0"/>
              </a:rPr>
              <a:t>Efectividad relativa del método</a:t>
            </a:r>
            <a:endParaRPr lang="es-GT" altLang="es-AR" sz="16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0675" name="Line 20"/>
          <p:cNvSpPr/>
          <p:nvPr/>
        </p:nvSpPr>
        <p:spPr>
          <a:xfrm>
            <a:off x="8212138" y="5846763"/>
            <a:ext cx="347662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stealth" w="med" len="lg"/>
          </a:ln>
        </p:spPr>
      </p:sp>
      <p:sp>
        <p:nvSpPr>
          <p:cNvPr id="70676" name="Line 21"/>
          <p:cNvSpPr/>
          <p:nvPr/>
        </p:nvSpPr>
        <p:spPr>
          <a:xfrm flipV="1">
            <a:off x="1022350" y="1446213"/>
            <a:ext cx="0" cy="44450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stealth" w="med" len="lg"/>
          </a:ln>
        </p:spPr>
      </p:sp>
      <p:sp>
        <p:nvSpPr>
          <p:cNvPr id="70677" name="Rectangle 22"/>
          <p:cNvSpPr/>
          <p:nvPr/>
        </p:nvSpPr>
        <p:spPr>
          <a:xfrm>
            <a:off x="1155700" y="2616200"/>
            <a:ext cx="4999038" cy="5508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Tratamientos convencionales </a:t>
            </a:r>
            <a:endParaRPr lang="es-GT" altLang="es-AR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(C. Químico + C. Físico + C. Biológico + C. Cultural)</a:t>
            </a:r>
            <a:endParaRPr lang="es-GT" altLang="es-AR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defTabSz="444500" eaLnBrk="0" hangingPunct="0">
              <a:buFont typeface="Wingdings 3" panose="05040102010807070707" pitchFamily="18" charset="2"/>
              <a:buNone/>
            </a:pPr>
            <a:endParaRPr lang="es-GT" altLang="es-AR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78" name="Rectangle 23"/>
          <p:cNvSpPr/>
          <p:nvPr/>
        </p:nvSpPr>
        <p:spPr>
          <a:xfrm>
            <a:off x="1668463" y="3578225"/>
            <a:ext cx="12287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200" b="1" u="sng" dirty="0">
                <a:solidFill>
                  <a:srgbClr val="000000"/>
                </a:solidFill>
                <a:latin typeface="Arial" panose="020B0604020202020204" pitchFamily="34" charset="0"/>
              </a:rPr>
              <a:t>Dos fases:</a:t>
            </a:r>
            <a:endParaRPr lang="es-GT" altLang="es-AR" sz="1200" b="1" u="sn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79" name="AutoShape 24"/>
          <p:cNvSpPr/>
          <p:nvPr/>
        </p:nvSpPr>
        <p:spPr>
          <a:xfrm>
            <a:off x="2325688" y="3895725"/>
            <a:ext cx="542925" cy="152400"/>
          </a:xfrm>
          <a:prstGeom prst="roundRect">
            <a:avLst>
              <a:gd name="adj" fmla="val 0"/>
            </a:avLst>
          </a:prstGeom>
          <a:solidFill>
            <a:srgbClr val="82C0FF"/>
          </a:solidFill>
          <a:ln w="12700" cap="flat" cmpd="sng">
            <a:solidFill>
              <a:srgbClr val="82C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70680" name="AutoShape 25"/>
          <p:cNvSpPr/>
          <p:nvPr/>
        </p:nvSpPr>
        <p:spPr>
          <a:xfrm>
            <a:off x="2325688" y="4365625"/>
            <a:ext cx="554037" cy="152400"/>
          </a:xfrm>
          <a:prstGeom prst="roundRect">
            <a:avLst>
              <a:gd name="adj" fmla="val 0"/>
            </a:avLst>
          </a:prstGeom>
          <a:solidFill>
            <a:srgbClr val="41FF32"/>
          </a:solidFill>
          <a:ln w="12700" cap="flat" cmpd="sng">
            <a:solidFill>
              <a:srgbClr val="41FF3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GT" altLang="es-AR" dirty="0">
              <a:latin typeface="Times New Roman" panose="02020603050405020304" pitchFamily="18" charset="0"/>
            </a:endParaRPr>
          </a:p>
        </p:txBody>
      </p:sp>
      <p:sp>
        <p:nvSpPr>
          <p:cNvPr id="70681" name="Rectangle 26"/>
          <p:cNvSpPr/>
          <p:nvPr/>
        </p:nvSpPr>
        <p:spPr>
          <a:xfrm rot="5460000">
            <a:off x="7675563" y="4452938"/>
            <a:ext cx="1674812" cy="841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600" b="1" dirty="0">
                <a:solidFill>
                  <a:srgbClr val="FFFF00"/>
                </a:solidFill>
                <a:latin typeface="Arial" panose="020B0604020202020204" pitchFamily="34" charset="0"/>
              </a:rPr>
              <a:t>Erradicación</a:t>
            </a:r>
            <a:endParaRPr lang="es-GT" altLang="es-AR" sz="16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0682" name="Rectangle 27"/>
          <p:cNvSpPr/>
          <p:nvPr/>
        </p:nvSpPr>
        <p:spPr>
          <a:xfrm>
            <a:off x="6402388" y="4876800"/>
            <a:ext cx="1325562" cy="619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Técnica del insecto estéril</a:t>
            </a:r>
            <a:endParaRPr lang="es-GT" altLang="es-AR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83" name="Rectangle 28"/>
          <p:cNvSpPr/>
          <p:nvPr/>
        </p:nvSpPr>
        <p:spPr>
          <a:xfrm>
            <a:off x="952500" y="635000"/>
            <a:ext cx="7339013" cy="881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algn="ctr" defTabSz="444500" eaLnBrk="0" hangingPunct="0">
              <a:buFont typeface="Wingdings 3" panose="05040102010807070707" pitchFamily="18" charset="2"/>
              <a:buNone/>
            </a:pPr>
            <a:r>
              <a:rPr lang="es-GT" altLang="es-AR" sz="2800" b="1" dirty="0">
                <a:solidFill>
                  <a:srgbClr val="FFFF00"/>
                </a:solidFill>
                <a:latin typeface="Arial" panose="020B0604020202020204" pitchFamily="34" charset="0"/>
              </a:rPr>
              <a:t>Manejo Integrado de Plagas con énfasis en el uso de la TIE como componente final</a:t>
            </a:r>
            <a:endParaRPr lang="es-GT" altLang="es-AR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0684" name="Rectangle 29"/>
          <p:cNvSpPr/>
          <p:nvPr/>
        </p:nvSpPr>
        <p:spPr>
          <a:xfrm>
            <a:off x="3032125" y="4354513"/>
            <a:ext cx="3448050" cy="1968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200" b="1" dirty="0">
                <a:solidFill>
                  <a:srgbClr val="000000"/>
                </a:solidFill>
                <a:latin typeface="Arial" panose="020B0604020202020204" pitchFamily="34" charset="0"/>
              </a:rPr>
              <a:t>Liberaciones aéreas de insectos estériles</a:t>
            </a:r>
            <a:endParaRPr lang="es-GT" altLang="es-AR" sz="1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85" name="Rectangle 30"/>
          <p:cNvSpPr/>
          <p:nvPr/>
        </p:nvSpPr>
        <p:spPr>
          <a:xfrm>
            <a:off x="3032125" y="3875088"/>
            <a:ext cx="3741738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444500" eaLnBrk="0" hangingPunct="0">
              <a:buFont typeface="Wingdings 3" panose="05040102010807070707" pitchFamily="18" charset="2"/>
              <a:buNone/>
            </a:pPr>
            <a:r>
              <a:rPr lang="es-GT" altLang="es-AR" sz="1200" b="1" dirty="0">
                <a:solidFill>
                  <a:srgbClr val="000000"/>
                </a:solidFill>
                <a:latin typeface="Arial" panose="020B0604020202020204" pitchFamily="34" charset="0"/>
              </a:rPr>
              <a:t>Uso de insecticidas, trampas y otros métodos</a:t>
            </a:r>
            <a:endParaRPr lang="es-GT" altLang="es-AR" sz="1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1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19999" y="79559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3729" name="Group 68"/>
          <p:cNvGrpSpPr/>
          <p:nvPr/>
        </p:nvGrpSpPr>
        <p:grpSpPr>
          <a:xfrm>
            <a:off x="377825" y="684213"/>
            <a:ext cx="7200900" cy="5199062"/>
            <a:chOff x="1282" y="460"/>
            <a:chExt cx="4536" cy="3275"/>
          </a:xfrm>
        </p:grpSpPr>
        <p:grpSp>
          <p:nvGrpSpPr>
            <p:cNvPr id="73730" name="Group 69"/>
            <p:cNvGrpSpPr/>
            <p:nvPr/>
          </p:nvGrpSpPr>
          <p:grpSpPr>
            <a:xfrm>
              <a:off x="1282" y="460"/>
              <a:ext cx="4536" cy="3275"/>
              <a:chOff x="1330" y="460"/>
              <a:chExt cx="4536" cy="3275"/>
            </a:xfrm>
          </p:grpSpPr>
          <p:sp>
            <p:nvSpPr>
              <p:cNvPr id="323654" name="Rectangle 70"/>
              <p:cNvSpPr>
                <a:spLocks noChangeArrowheads="1"/>
              </p:cNvSpPr>
              <p:nvPr/>
            </p:nvSpPr>
            <p:spPr bwMode="auto">
              <a:xfrm>
                <a:off x="1330" y="1809"/>
                <a:ext cx="526" cy="1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GT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D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  <a:sym typeface="+mn-ea"/>
                  </a:rPr>
                  <a:t>esperma</a:t>
                </a:r>
                <a:endParaRPr kumimoji="0" lang="es-GT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  <a:sym typeface="+mn-ea"/>
                </a:endParaRPr>
              </a:p>
            </p:txBody>
          </p:sp>
          <p:grpSp>
            <p:nvGrpSpPr>
              <p:cNvPr id="73732" name="Group 71"/>
              <p:cNvGrpSpPr/>
              <p:nvPr/>
            </p:nvGrpSpPr>
            <p:grpSpPr>
              <a:xfrm>
                <a:off x="1330" y="460"/>
                <a:ext cx="4536" cy="3275"/>
                <a:chOff x="848" y="460"/>
                <a:chExt cx="4536" cy="3275"/>
              </a:xfrm>
            </p:grpSpPr>
            <p:sp>
              <p:nvSpPr>
                <p:cNvPr id="323656" name="Rectangle 72"/>
                <p:cNvSpPr>
                  <a:spLocks noChangeArrowheads="1"/>
                </p:cNvSpPr>
                <p:nvPr/>
              </p:nvSpPr>
              <p:spPr bwMode="auto">
                <a:xfrm>
                  <a:off x="1646" y="2513"/>
                  <a:ext cx="940" cy="1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D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esperma estéril</a:t>
                  </a:r>
                  <a:endParaRPr kumimoji="0" lang="es-G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73734" name="Oval 73"/>
                <p:cNvSpPr/>
                <p:nvPr/>
              </p:nvSpPr>
              <p:spPr>
                <a:xfrm>
                  <a:off x="848" y="2727"/>
                  <a:ext cx="641" cy="614"/>
                </a:xfrm>
                <a:prstGeom prst="ellipse">
                  <a:avLst/>
                </a:prstGeom>
                <a:solidFill>
                  <a:srgbClr val="00CE00"/>
                </a:solidFill>
                <a:ln w="49213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defTabSz="914400">
                    <a:buFont typeface="Wingdings 3" panose="05040102010807070707" pitchFamily="18" charset="2"/>
                    <a:buNone/>
                  </a:pPr>
                  <a:endParaRPr lang="es-GT" altLang="es-AR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23658" name="Rectangle 74"/>
                <p:cNvSpPr>
                  <a:spLocks noChangeArrowheads="1"/>
                </p:cNvSpPr>
                <p:nvPr/>
              </p:nvSpPr>
              <p:spPr bwMode="auto">
                <a:xfrm>
                  <a:off x="1142" y="2801"/>
                  <a:ext cx="0" cy="1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s-GT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323659" name="Rectangle 75"/>
                <p:cNvSpPr>
                  <a:spLocks noChangeArrowheads="1"/>
                </p:cNvSpPr>
                <p:nvPr/>
              </p:nvSpPr>
              <p:spPr bwMode="auto">
                <a:xfrm>
                  <a:off x="898" y="2856"/>
                  <a:ext cx="539" cy="3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♀</a:t>
                  </a:r>
                  <a:endParaRPr kumimoji="0" lang="es-GT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  <a:sym typeface="+mn-ea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Silvestre</a:t>
                  </a:r>
                  <a:endParaRPr kumimoji="0" lang="es-GT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73737" name="Line 76"/>
                <p:cNvSpPr/>
                <p:nvPr/>
              </p:nvSpPr>
              <p:spPr>
                <a:xfrm>
                  <a:off x="1181" y="1750"/>
                  <a:ext cx="1" cy="889"/>
                </a:xfrm>
                <a:prstGeom prst="line">
                  <a:avLst/>
                </a:prstGeom>
                <a:ln w="730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73738" name="Freeform 77"/>
                <p:cNvSpPr/>
                <p:nvPr/>
              </p:nvSpPr>
              <p:spPr>
                <a:xfrm>
                  <a:off x="1066" y="2275"/>
                  <a:ext cx="219" cy="438"/>
                </a:xfrm>
                <a:custGeom>
                  <a:avLst/>
                  <a:gdLst/>
                  <a:ahLst/>
                  <a:cxnLst>
                    <a:cxn ang="0">
                      <a:pos x="219" y="0"/>
                    </a:cxn>
                    <a:cxn ang="0">
                      <a:pos x="110" y="438"/>
                    </a:cxn>
                    <a:cxn ang="0">
                      <a:pos x="0" y="0"/>
                    </a:cxn>
                    <a:cxn ang="0">
                      <a:pos x="219" y="0"/>
                    </a:cxn>
                  </a:cxnLst>
                  <a:pathLst>
                    <a:path w="219" h="438">
                      <a:moveTo>
                        <a:pt x="219" y="0"/>
                      </a:moveTo>
                      <a:lnTo>
                        <a:pt x="110" y="438"/>
                      </a:lnTo>
                      <a:lnTo>
                        <a:pt x="0" y="0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30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en-US"/>
                </a:p>
              </p:txBody>
            </p:sp>
            <p:sp>
              <p:nvSpPr>
                <p:cNvPr id="73739" name="Freeform 78"/>
                <p:cNvSpPr/>
                <p:nvPr/>
              </p:nvSpPr>
              <p:spPr>
                <a:xfrm>
                  <a:off x="1549" y="2810"/>
                  <a:ext cx="839" cy="333"/>
                </a:xfrm>
                <a:custGeom>
                  <a:avLst/>
                  <a:gdLst/>
                  <a:ahLst/>
                  <a:cxnLst>
                    <a:cxn ang="0">
                      <a:pos x="839" y="251"/>
                    </a:cxn>
                    <a:cxn ang="0">
                      <a:pos x="239" y="251"/>
                    </a:cxn>
                    <a:cxn ang="0">
                      <a:pos x="239" y="333"/>
                    </a:cxn>
                    <a:cxn ang="0">
                      <a:pos x="0" y="167"/>
                    </a:cxn>
                    <a:cxn ang="0">
                      <a:pos x="239" y="0"/>
                    </a:cxn>
                    <a:cxn ang="0">
                      <a:pos x="239" y="84"/>
                    </a:cxn>
                    <a:cxn ang="0">
                      <a:pos x="839" y="84"/>
                    </a:cxn>
                    <a:cxn ang="0">
                      <a:pos x="839" y="251"/>
                    </a:cxn>
                  </a:cxnLst>
                  <a:pathLst>
                    <a:path w="839" h="333">
                      <a:moveTo>
                        <a:pt x="839" y="251"/>
                      </a:moveTo>
                      <a:lnTo>
                        <a:pt x="239" y="251"/>
                      </a:lnTo>
                      <a:lnTo>
                        <a:pt x="239" y="333"/>
                      </a:lnTo>
                      <a:lnTo>
                        <a:pt x="0" y="167"/>
                      </a:lnTo>
                      <a:lnTo>
                        <a:pt x="239" y="0"/>
                      </a:lnTo>
                      <a:lnTo>
                        <a:pt x="239" y="84"/>
                      </a:lnTo>
                      <a:lnTo>
                        <a:pt x="839" y="84"/>
                      </a:lnTo>
                      <a:lnTo>
                        <a:pt x="839" y="251"/>
                      </a:lnTo>
                      <a:close/>
                    </a:path>
                  </a:pathLst>
                </a:custGeom>
                <a:solidFill>
                  <a:srgbClr val="E10000"/>
                </a:solidFill>
                <a:ln w="49213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en-US"/>
                </a:p>
              </p:txBody>
            </p:sp>
            <p:sp>
              <p:nvSpPr>
                <p:cNvPr id="323663" name="Rectangle 79"/>
                <p:cNvSpPr>
                  <a:spLocks noChangeArrowheads="1"/>
                </p:cNvSpPr>
                <p:nvPr/>
              </p:nvSpPr>
              <p:spPr bwMode="auto">
                <a:xfrm>
                  <a:off x="1841" y="900"/>
                  <a:ext cx="2949" cy="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2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No copulas con hembras liberadas</a:t>
                  </a:r>
                  <a:endParaRPr kumimoji="0" lang="es-GT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323664" name="Rectangle 80"/>
                <p:cNvSpPr>
                  <a:spLocks noChangeArrowheads="1"/>
                </p:cNvSpPr>
                <p:nvPr/>
              </p:nvSpPr>
              <p:spPr bwMode="auto">
                <a:xfrm>
                  <a:off x="1828" y="1380"/>
                  <a:ext cx="2622" cy="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2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Mejor distribución en el campo</a:t>
                  </a:r>
                  <a:endParaRPr kumimoji="0" lang="es-GT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73742" name="Freeform 81"/>
                <p:cNvSpPr/>
                <p:nvPr/>
              </p:nvSpPr>
              <p:spPr>
                <a:xfrm>
                  <a:off x="1585" y="1002"/>
                  <a:ext cx="188" cy="18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25" y="48"/>
                    </a:cxn>
                    <a:cxn ang="0">
                      <a:pos x="188" y="48"/>
                    </a:cxn>
                    <a:cxn ang="0">
                      <a:pos x="155" y="94"/>
                    </a:cxn>
                    <a:cxn ang="0">
                      <a:pos x="188" y="141"/>
                    </a:cxn>
                    <a:cxn ang="0">
                      <a:pos x="125" y="141"/>
                    </a:cxn>
                    <a:cxn ang="0">
                      <a:pos x="94" y="188"/>
                    </a:cxn>
                    <a:cxn ang="0">
                      <a:pos x="63" y="141"/>
                    </a:cxn>
                    <a:cxn ang="0">
                      <a:pos x="0" y="141"/>
                    </a:cxn>
                    <a:cxn ang="0">
                      <a:pos x="32" y="94"/>
                    </a:cxn>
                    <a:cxn ang="0">
                      <a:pos x="0" y="48"/>
                    </a:cxn>
                    <a:cxn ang="0">
                      <a:pos x="63" y="48"/>
                    </a:cxn>
                    <a:cxn ang="0">
                      <a:pos x="94" y="0"/>
                    </a:cxn>
                  </a:cxnLst>
                  <a:pathLst>
                    <a:path w="188" h="188">
                      <a:moveTo>
                        <a:pt x="94" y="0"/>
                      </a:moveTo>
                      <a:lnTo>
                        <a:pt x="125" y="48"/>
                      </a:lnTo>
                      <a:lnTo>
                        <a:pt x="188" y="48"/>
                      </a:lnTo>
                      <a:lnTo>
                        <a:pt x="155" y="94"/>
                      </a:lnTo>
                      <a:lnTo>
                        <a:pt x="188" y="141"/>
                      </a:lnTo>
                      <a:lnTo>
                        <a:pt x="125" y="141"/>
                      </a:lnTo>
                      <a:lnTo>
                        <a:pt x="94" y="188"/>
                      </a:lnTo>
                      <a:lnTo>
                        <a:pt x="63" y="141"/>
                      </a:lnTo>
                      <a:lnTo>
                        <a:pt x="0" y="141"/>
                      </a:lnTo>
                      <a:lnTo>
                        <a:pt x="32" y="94"/>
                      </a:lnTo>
                      <a:lnTo>
                        <a:pt x="0" y="48"/>
                      </a:lnTo>
                      <a:lnTo>
                        <a:pt x="63" y="48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rgbClr val="E10000"/>
                </a:solidFill>
                <a:ln w="1588" cap="flat" cmpd="sng">
                  <a:solidFill>
                    <a:srgbClr val="E1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en-US"/>
                </a:p>
              </p:txBody>
            </p:sp>
            <p:sp>
              <p:nvSpPr>
                <p:cNvPr id="73743" name="Freeform 82"/>
                <p:cNvSpPr/>
                <p:nvPr/>
              </p:nvSpPr>
              <p:spPr>
                <a:xfrm>
                  <a:off x="1565" y="1435"/>
                  <a:ext cx="188" cy="18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25" y="47"/>
                    </a:cxn>
                    <a:cxn ang="0">
                      <a:pos x="188" y="47"/>
                    </a:cxn>
                    <a:cxn ang="0">
                      <a:pos x="156" y="94"/>
                    </a:cxn>
                    <a:cxn ang="0">
                      <a:pos x="188" y="140"/>
                    </a:cxn>
                    <a:cxn ang="0">
                      <a:pos x="125" y="140"/>
                    </a:cxn>
                    <a:cxn ang="0">
                      <a:pos x="94" y="188"/>
                    </a:cxn>
                    <a:cxn ang="0">
                      <a:pos x="63" y="140"/>
                    </a:cxn>
                    <a:cxn ang="0">
                      <a:pos x="0" y="140"/>
                    </a:cxn>
                    <a:cxn ang="0">
                      <a:pos x="32" y="94"/>
                    </a:cxn>
                    <a:cxn ang="0">
                      <a:pos x="0" y="47"/>
                    </a:cxn>
                    <a:cxn ang="0">
                      <a:pos x="63" y="47"/>
                    </a:cxn>
                    <a:cxn ang="0">
                      <a:pos x="94" y="0"/>
                    </a:cxn>
                  </a:cxnLst>
                  <a:pathLst>
                    <a:path w="188" h="188">
                      <a:moveTo>
                        <a:pt x="94" y="0"/>
                      </a:moveTo>
                      <a:lnTo>
                        <a:pt x="125" y="47"/>
                      </a:lnTo>
                      <a:lnTo>
                        <a:pt x="188" y="47"/>
                      </a:lnTo>
                      <a:lnTo>
                        <a:pt x="156" y="94"/>
                      </a:lnTo>
                      <a:lnTo>
                        <a:pt x="188" y="140"/>
                      </a:lnTo>
                      <a:lnTo>
                        <a:pt x="125" y="140"/>
                      </a:lnTo>
                      <a:lnTo>
                        <a:pt x="94" y="188"/>
                      </a:lnTo>
                      <a:lnTo>
                        <a:pt x="63" y="140"/>
                      </a:lnTo>
                      <a:lnTo>
                        <a:pt x="0" y="140"/>
                      </a:lnTo>
                      <a:lnTo>
                        <a:pt x="32" y="94"/>
                      </a:lnTo>
                      <a:lnTo>
                        <a:pt x="0" y="47"/>
                      </a:lnTo>
                      <a:lnTo>
                        <a:pt x="63" y="47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rgbClr val="E10000"/>
                </a:solidFill>
                <a:ln w="1588" cap="flat" cmpd="sng">
                  <a:solidFill>
                    <a:srgbClr val="E1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en-US"/>
                </a:p>
              </p:txBody>
            </p:sp>
            <p:sp>
              <p:nvSpPr>
                <p:cNvPr id="323668" name="Rectangle 84"/>
                <p:cNvSpPr>
                  <a:spLocks noChangeArrowheads="1"/>
                </p:cNvSpPr>
                <p:nvPr/>
              </p:nvSpPr>
              <p:spPr bwMode="auto">
                <a:xfrm>
                  <a:off x="1823" y="1860"/>
                  <a:ext cx="3561" cy="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2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Mayor competencia con hembras salvajes</a:t>
                  </a:r>
                  <a:endParaRPr kumimoji="0" lang="es-GT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73745" name="Freeform 85"/>
                <p:cNvSpPr/>
                <p:nvPr/>
              </p:nvSpPr>
              <p:spPr>
                <a:xfrm>
                  <a:off x="1578" y="1933"/>
                  <a:ext cx="188" cy="18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25" y="48"/>
                    </a:cxn>
                    <a:cxn ang="0">
                      <a:pos x="188" y="48"/>
                    </a:cxn>
                    <a:cxn ang="0">
                      <a:pos x="155" y="94"/>
                    </a:cxn>
                    <a:cxn ang="0">
                      <a:pos x="188" y="140"/>
                    </a:cxn>
                    <a:cxn ang="0">
                      <a:pos x="125" y="140"/>
                    </a:cxn>
                    <a:cxn ang="0">
                      <a:pos x="94" y="188"/>
                    </a:cxn>
                    <a:cxn ang="0">
                      <a:pos x="63" y="140"/>
                    </a:cxn>
                    <a:cxn ang="0">
                      <a:pos x="0" y="140"/>
                    </a:cxn>
                    <a:cxn ang="0">
                      <a:pos x="32" y="94"/>
                    </a:cxn>
                    <a:cxn ang="0">
                      <a:pos x="0" y="48"/>
                    </a:cxn>
                    <a:cxn ang="0">
                      <a:pos x="63" y="48"/>
                    </a:cxn>
                    <a:cxn ang="0">
                      <a:pos x="94" y="0"/>
                    </a:cxn>
                  </a:cxnLst>
                  <a:pathLst>
                    <a:path w="188" h="188">
                      <a:moveTo>
                        <a:pt x="94" y="0"/>
                      </a:moveTo>
                      <a:lnTo>
                        <a:pt x="125" y="48"/>
                      </a:lnTo>
                      <a:lnTo>
                        <a:pt x="188" y="48"/>
                      </a:lnTo>
                      <a:lnTo>
                        <a:pt x="155" y="94"/>
                      </a:lnTo>
                      <a:lnTo>
                        <a:pt x="188" y="140"/>
                      </a:lnTo>
                      <a:lnTo>
                        <a:pt x="125" y="140"/>
                      </a:lnTo>
                      <a:lnTo>
                        <a:pt x="94" y="188"/>
                      </a:lnTo>
                      <a:lnTo>
                        <a:pt x="63" y="140"/>
                      </a:lnTo>
                      <a:lnTo>
                        <a:pt x="0" y="140"/>
                      </a:lnTo>
                      <a:lnTo>
                        <a:pt x="32" y="94"/>
                      </a:lnTo>
                      <a:lnTo>
                        <a:pt x="0" y="48"/>
                      </a:lnTo>
                      <a:lnTo>
                        <a:pt x="63" y="48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rgbClr val="E10000"/>
                </a:solidFill>
                <a:ln w="1588" cap="flat" cmpd="sng">
                  <a:solidFill>
                    <a:srgbClr val="E1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en-US"/>
                </a:p>
              </p:txBody>
            </p:sp>
            <p:sp>
              <p:nvSpPr>
                <p:cNvPr id="73746" name="Oval 86"/>
                <p:cNvSpPr/>
                <p:nvPr/>
              </p:nvSpPr>
              <p:spPr>
                <a:xfrm>
                  <a:off x="2554" y="2218"/>
                  <a:ext cx="1537" cy="1517"/>
                </a:xfrm>
                <a:prstGeom prst="ellipse">
                  <a:avLst/>
                </a:prstGeom>
                <a:solidFill>
                  <a:srgbClr val="E10000"/>
                </a:solidFill>
                <a:ln w="49213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defTabSz="914400">
                    <a:buFont typeface="Wingdings 3" panose="05040102010807070707" pitchFamily="18" charset="2"/>
                    <a:buNone/>
                  </a:pPr>
                  <a:endParaRPr lang="es-GT" altLang="es-AR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23671" name="Rectangle 87"/>
                <p:cNvSpPr>
                  <a:spLocks noChangeArrowheads="1"/>
                </p:cNvSpPr>
                <p:nvPr/>
              </p:nvSpPr>
              <p:spPr bwMode="auto">
                <a:xfrm>
                  <a:off x="3249" y="2811"/>
                  <a:ext cx="133" cy="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2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♂</a:t>
                  </a:r>
                  <a:endParaRPr kumimoji="0" lang="es-G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323672" name="Rectangle 88"/>
                <p:cNvSpPr>
                  <a:spLocks noChangeArrowheads="1"/>
                </p:cNvSpPr>
                <p:nvPr/>
              </p:nvSpPr>
              <p:spPr bwMode="auto">
                <a:xfrm>
                  <a:off x="3061" y="3005"/>
                  <a:ext cx="543" cy="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2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Estéril</a:t>
                  </a:r>
                  <a:endParaRPr kumimoji="0" lang="es-G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73749" name="Oval 89"/>
                <p:cNvSpPr/>
                <p:nvPr/>
              </p:nvSpPr>
              <p:spPr>
                <a:xfrm>
                  <a:off x="873" y="1177"/>
                  <a:ext cx="605" cy="566"/>
                </a:xfrm>
                <a:prstGeom prst="ellipse">
                  <a:avLst/>
                </a:prstGeom>
                <a:solidFill>
                  <a:srgbClr val="00CE00"/>
                </a:solidFill>
                <a:ln w="49213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defTabSz="914400">
                    <a:buFont typeface="Wingdings 3" panose="05040102010807070707" pitchFamily="18" charset="2"/>
                    <a:buNone/>
                  </a:pPr>
                  <a:endParaRPr lang="es-GT" altLang="es-AR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23674" name="Rectangle 90"/>
                <p:cNvSpPr>
                  <a:spLocks noChangeArrowheads="1"/>
                </p:cNvSpPr>
                <p:nvPr/>
              </p:nvSpPr>
              <p:spPr bwMode="auto">
                <a:xfrm>
                  <a:off x="898" y="1259"/>
                  <a:ext cx="539" cy="3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♂</a:t>
                  </a:r>
                  <a:endParaRPr kumimoji="0" lang="es-GT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  <a:sym typeface="+mn-ea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Silvestre</a:t>
                  </a:r>
                  <a:endParaRPr kumimoji="0" lang="es-GT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  <p:sp>
              <p:nvSpPr>
                <p:cNvPr id="323675" name="Rectangle 91"/>
                <p:cNvSpPr>
                  <a:spLocks noChangeArrowheads="1"/>
                </p:cNvSpPr>
                <p:nvPr/>
              </p:nvSpPr>
              <p:spPr bwMode="auto">
                <a:xfrm>
                  <a:off x="1167" y="460"/>
                  <a:ext cx="4072" cy="3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s-GT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  <a:sym typeface="+mn-ea"/>
                    </a:rPr>
                    <a:t>Liberación de solamente machos</a:t>
                  </a:r>
                  <a:endParaRPr kumimoji="0" lang="es-GT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  <a:sym typeface="+mn-ea"/>
                  </a:endParaRPr>
                </a:p>
              </p:txBody>
            </p:sp>
          </p:grpSp>
        </p:grpSp>
        <p:sp>
          <p:nvSpPr>
            <p:cNvPr id="323676" name="Rectangle 92"/>
            <p:cNvSpPr>
              <a:spLocks noChangeArrowheads="1"/>
            </p:cNvSpPr>
            <p:nvPr/>
          </p:nvSpPr>
          <p:spPr bwMode="auto">
            <a:xfrm>
              <a:off x="1565" y="1245"/>
              <a:ext cx="0" cy="1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s-GT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+mn-ea"/>
              </a:endParaRPr>
            </a:p>
          </p:txBody>
        </p:sp>
      </p:grpSp>
      <p:pic>
        <p:nvPicPr>
          <p:cNvPr id="2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1"/>
          <a:srcRect l="7986" t="17888" r="24136" b="33609"/>
          <a:stretch>
            <a:fillRect/>
          </a:stretch>
        </p:blipFill>
        <p:spPr bwMode="auto">
          <a:xfrm>
            <a:off x="-23812" y="-9525"/>
            <a:ext cx="9193213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3" name="13 Imagen" descr="AREAS LIBRES.png"/>
          <p:cNvPicPr>
            <a:picLocks noChangeAspect="1"/>
          </p:cNvPicPr>
          <p:nvPr/>
        </p:nvPicPr>
        <p:blipFill>
          <a:blip r:embed="rId2" cstate="print"/>
          <a:srcRect l="6187" t="4851" r="7810" b="4851"/>
          <a:stretch>
            <a:fillRect/>
          </a:stretch>
        </p:blipFill>
        <p:spPr>
          <a:xfrm>
            <a:off x="179503" y="895470"/>
            <a:ext cx="7099535" cy="5760000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grpSp>
        <p:nvGrpSpPr>
          <p:cNvPr id="81923" name="54 Grupo"/>
          <p:cNvGrpSpPr/>
          <p:nvPr/>
        </p:nvGrpSpPr>
        <p:grpSpPr>
          <a:xfrm>
            <a:off x="6324600" y="5497513"/>
            <a:ext cx="2844800" cy="1354137"/>
            <a:chOff x="1848697" y="4539599"/>
            <a:chExt cx="2721665" cy="1354855"/>
          </a:xfrm>
        </p:grpSpPr>
        <p:sp>
          <p:nvSpPr>
            <p:cNvPr id="19465" name="49 CuadroTexto"/>
            <p:cNvSpPr txBox="1">
              <a:spLocks noChangeArrowheads="1"/>
            </p:cNvSpPr>
            <p:nvPr/>
          </p:nvSpPr>
          <p:spPr bwMode="auto">
            <a:xfrm>
              <a:off x="2029529" y="4539599"/>
              <a:ext cx="2540833" cy="135485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sym typeface="+mn-ea"/>
                </a:rPr>
                <a:t>Área Libre 144,915 km²</a:t>
              </a:r>
              <a:endPara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sym typeface="+mn-ea"/>
                </a:rPr>
                <a:t>Área de Baja Prevalencia 7,388 km²</a:t>
              </a:r>
              <a:endPara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sym typeface="+mn-ea"/>
                </a:rPr>
                <a:t>Área de Supresión 23,075 km²</a:t>
              </a:r>
              <a:endPara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sym typeface="+mn-ea"/>
                </a:rPr>
                <a:t>Área de Monitoreo 10,376 km²</a:t>
              </a:r>
              <a:endPara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s-MX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  <a:sym typeface="+mn-ea"/>
                </a:rPr>
                <a:t>Total área de trabajo 185,754 km²</a:t>
              </a:r>
              <a:endParaRPr kumimoji="0" lang="es-MX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s-GT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848697" y="4624895"/>
              <a:ext cx="107931" cy="108001"/>
            </a:xfrm>
            <a:prstGeom prst="rect">
              <a:avLst/>
            </a:prstGeom>
            <a:solidFill>
              <a:srgbClr val="7DAB66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GT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850285" y="4782131"/>
              <a:ext cx="107931" cy="108001"/>
            </a:xfrm>
            <a:prstGeom prst="rect">
              <a:avLst/>
            </a:prstGeom>
            <a:solidFill>
              <a:srgbClr val="CB66F0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GT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1848697" y="5085487"/>
              <a:ext cx="107931" cy="108001"/>
            </a:xfrm>
            <a:prstGeom prst="rect">
              <a:avLst/>
            </a:prstGeom>
            <a:solidFill>
              <a:srgbClr val="FF6666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GT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9" name="Rectangle 28"/>
            <p:cNvSpPr>
              <a:spLocks noChangeArrowheads="1"/>
            </p:cNvSpPr>
            <p:nvPr/>
          </p:nvSpPr>
          <p:spPr bwMode="auto">
            <a:xfrm>
              <a:off x="1850285" y="4920309"/>
              <a:ext cx="107931" cy="10800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GT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10" name="11 CuadroTexto"/>
          <p:cNvSpPr txBox="1"/>
          <p:nvPr/>
        </p:nvSpPr>
        <p:spPr>
          <a:xfrm>
            <a:off x="17062" y="29496"/>
            <a:ext cx="752673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lt1">
                <a:hueOff val="0"/>
                <a:satOff val="0"/>
                <a:lumOff val="0"/>
                <a:alpha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MX" sz="2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AREAS DE TRABAJO PROGRAMA México y Guatemala MOSCAMED 2013</a:t>
            </a:r>
            <a:endParaRPr kumimoji="0" lang="es-ES" sz="24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81930" name="Picture 2" descr="http://t3.gstatic.com/images?q=tbn:ANd9GcSte0q5xvbNQu_9BnvTe2GR_godeZgP7UsA5tX75QZf0NmudJf_h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063" y="30163"/>
            <a:ext cx="1476375" cy="14303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1" name="Straight Connector 10"/>
          <p:cNvCxnSpPr/>
          <p:nvPr/>
        </p:nvCxnSpPr>
        <p:spPr>
          <a:xfrm flipH="1">
            <a:off x="5724525" y="620713"/>
            <a:ext cx="2592388" cy="360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7096125" y="692150"/>
            <a:ext cx="1292225" cy="2089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36525"/>
            <a:ext cx="7042150" cy="658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1" name="Object 1026"/>
          <p:cNvGraphicFramePr>
            <a:graphicFrameLocks noChangeAspect="1"/>
          </p:cNvGraphicFramePr>
          <p:nvPr/>
        </p:nvGraphicFramePr>
        <p:xfrm>
          <a:off x="1839913" y="0"/>
          <a:ext cx="5462587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469225" imgH="25698450" progId="Paint.Picture">
                  <p:embed/>
                </p:oleObj>
              </mc:Choice>
              <mc:Fallback>
                <p:oleObj name="" r:id="rId1" imgW="20469225" imgH="25698450" progId="Paint.Picture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9913" y="0"/>
                        <a:ext cx="5462587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1600200"/>
            <a:ext cx="3524250" cy="436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1704"/>
            <a:ext cx="8382000" cy="566016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3 CuadroTexto"/>
          <p:cNvSpPr txBox="1"/>
          <p:nvPr/>
        </p:nvSpPr>
        <p:spPr>
          <a:xfrm>
            <a:off x="7507288" y="6540500"/>
            <a:ext cx="1600200" cy="339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GT" altLang="es-AR" sz="1600" dirty="0">
                <a:latin typeface="Times New Roman" panose="02020603050405020304" pitchFamily="18" charset="0"/>
              </a:rPr>
              <a:t>Fuente Senasa</a:t>
            </a:r>
            <a:endParaRPr lang="es-GT" altLang="es-AR" sz="1600" dirty="0">
              <a:latin typeface="Times New Roman" panose="02020603050405020304" pitchFamily="18" charset="0"/>
            </a:endParaRPr>
          </a:p>
        </p:txBody>
      </p:sp>
      <p:sp>
        <p:nvSpPr>
          <p:cNvPr id="83972" name="4 CuadroTexto"/>
          <p:cNvSpPr txBox="1"/>
          <p:nvPr/>
        </p:nvSpPr>
        <p:spPr>
          <a:xfrm>
            <a:off x="-76200" y="-76200"/>
            <a:ext cx="7696200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buFont typeface="Wingdings 3" panose="05040102010807070707" pitchFamily="18" charset="2"/>
              <a:buNone/>
            </a:pPr>
            <a:r>
              <a:rPr lang="es-GT" altLang="es-AR" sz="3200" b="1" dirty="0">
                <a:latin typeface="Times New Roman" panose="02020603050405020304" pitchFamily="18" charset="0"/>
              </a:rPr>
              <a:t>Erradicación y áreas libres en Sur América</a:t>
            </a:r>
            <a:endParaRPr lang="es-GT" altLang="es-AR" sz="3200" b="1" dirty="0">
              <a:latin typeface="Times New Roman" panose="02020603050405020304" pitchFamily="18" charset="0"/>
            </a:endParaRPr>
          </a:p>
          <a:p>
            <a:pPr algn="ctr" defTabSz="914400">
              <a:buFont typeface="Wingdings 3" panose="05040102010807070707" pitchFamily="18" charset="2"/>
              <a:buNone/>
            </a:pPr>
            <a:r>
              <a:rPr lang="es-GT" altLang="es-AR" sz="3200" b="1" dirty="0">
                <a:latin typeface="Times New Roman" panose="02020603050405020304" pitchFamily="18" charset="0"/>
              </a:rPr>
              <a:t>Chile – Perú - Argentina</a:t>
            </a:r>
            <a:endParaRPr lang="es-GT" altLang="es-AR" sz="3200" b="1" dirty="0">
              <a:latin typeface="Times New Roman" panose="02020603050405020304" pitchFamily="18" charset="0"/>
            </a:endParaRPr>
          </a:p>
        </p:txBody>
      </p:sp>
      <p:pic>
        <p:nvPicPr>
          <p:cNvPr id="6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85800" y="6400800"/>
            <a:ext cx="44196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AR" sz="34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Rectangle 2"/>
          <p:cNvSpPr>
            <a:spLocks noGrp="1"/>
          </p:cNvSpPr>
          <p:nvPr>
            <p:ph type="title"/>
          </p:nvPr>
        </p:nvSpPr>
        <p:spPr>
          <a:xfrm>
            <a:off x="457200" y="598488"/>
            <a:ext cx="7772400" cy="668337"/>
          </a:xfrm>
        </p:spPr>
        <p:txBody>
          <a:bodyPr wrap="square" lIns="91440" tIns="45720" rIns="91440" bIns="45720" anchor="t"/>
          <a:p>
            <a:pPr algn="ctr" eaLnBrk="1" hangingPunct="1"/>
            <a:r>
              <a:rPr lang="es-GT" altLang="es-AR" b="1" dirty="0">
                <a:solidFill>
                  <a:schemeClr val="tx1"/>
                </a:solidFill>
                <a:latin typeface="Comic Sans MS" panose="030F0702030302020204" pitchFamily="66" charset="0"/>
              </a:rPr>
              <a:t>Éxito,a pesar de las dificultades</a:t>
            </a:r>
            <a:endParaRPr lang="es-GT" altLang="es-AR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0114" name="Rectangle 4"/>
          <p:cNvSpPr>
            <a:spLocks noGrp="1"/>
          </p:cNvSpPr>
          <p:nvPr>
            <p:ph idx="1"/>
          </p:nvPr>
        </p:nvSpPr>
        <p:spPr>
          <a:xfrm>
            <a:off x="152400" y="1981200"/>
            <a:ext cx="8610600" cy="3962400"/>
          </a:xfrm>
        </p:spPr>
        <p:txBody>
          <a:bodyPr wrap="square" lIns="91440" tIns="45720" rIns="91440" bIns="45720" anchor="t"/>
          <a:p>
            <a:pPr marL="0" indent="0" eaLnBrk="1" hangingPunct="1">
              <a:lnSpc>
                <a:spcPct val="90000"/>
              </a:lnSpc>
              <a:buNone/>
            </a:pPr>
            <a:r>
              <a:rPr lang="es-GT" altLang="es-AR" sz="3200" b="1" dirty="0">
                <a:solidFill>
                  <a:schemeClr val="tx1"/>
                </a:solidFill>
              </a:rPr>
              <a:t>Indicadores del éxito:</a:t>
            </a:r>
            <a:endParaRPr lang="es-GT" altLang="es-AR" sz="3200" b="1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es-GT" altLang="es-AR" sz="2400" dirty="0">
                <a:solidFill>
                  <a:schemeClr val="tx1"/>
                </a:solidFill>
              </a:rPr>
              <a:t>Reducción significativa de las poblaciones</a:t>
            </a:r>
            <a:endParaRPr lang="es-GT" altLang="es-AR" sz="24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es-GT" altLang="es-AR" sz="2400" dirty="0">
                <a:solidFill>
                  <a:schemeClr val="tx1"/>
                </a:solidFill>
              </a:rPr>
              <a:t>Ahorro en los costes del programa de control</a:t>
            </a:r>
            <a:endParaRPr lang="es-GT" altLang="es-AR" sz="24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es-GT" altLang="es-AR" sz="2400" dirty="0">
                <a:solidFill>
                  <a:schemeClr val="tx1"/>
                </a:solidFill>
              </a:rPr>
              <a:t>Reducción significativa en los rechazos de exportaciones (&gt;50%)</a:t>
            </a:r>
            <a:endParaRPr lang="es-GT" altLang="es-AR" sz="24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es-GT" altLang="es-AR" sz="2400" dirty="0">
                <a:solidFill>
                  <a:schemeClr val="tx1"/>
                </a:solidFill>
              </a:rPr>
              <a:t>Otros beneficios ambientales (difíciles de cuantificar)</a:t>
            </a:r>
            <a:endParaRPr lang="es-GT" altLang="es-AR" sz="24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es-GT" altLang="es-AR" sz="2400" dirty="0">
                <a:solidFill>
                  <a:schemeClr val="tx1"/>
                </a:solidFill>
              </a:rPr>
              <a:t>Los agricultores siguen financiando el programa</a:t>
            </a:r>
            <a:endParaRPr lang="es-GT" altLang="es-AR" sz="2400" dirty="0">
              <a:solidFill>
                <a:schemeClr val="tx1"/>
              </a:solidFill>
            </a:endParaRPr>
          </a:p>
        </p:txBody>
      </p:sp>
      <p:sp>
        <p:nvSpPr>
          <p:cNvPr id="90115" name="Line 5"/>
          <p:cNvSpPr/>
          <p:nvPr/>
        </p:nvSpPr>
        <p:spPr>
          <a:xfrm>
            <a:off x="0" y="1447800"/>
            <a:ext cx="5638800" cy="0"/>
          </a:xfrm>
          <a:prstGeom prst="line">
            <a:avLst/>
          </a:prstGeom>
          <a:ln w="57150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90116" name="Picture 6"/>
          <p:cNvPicPr>
            <a:picLocks noChangeAspect="1"/>
          </p:cNvPicPr>
          <p:nvPr/>
        </p:nvPicPr>
        <p:blipFill>
          <a:blip r:embed="rId1">
            <a:lum bright="17999" contrast="-17999"/>
          </a:blip>
          <a:stretch>
            <a:fillRect/>
          </a:stretch>
        </p:blipFill>
        <p:spPr>
          <a:xfrm>
            <a:off x="228600" y="6172200"/>
            <a:ext cx="914400" cy="51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7" name="Picture 7" descr="O:\users\brian\Images etc\Logos etc\IAEA logo 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5867400"/>
            <a:ext cx="1066800" cy="750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43" name="Text Box 11"/>
          <p:cNvSpPr txBox="1">
            <a:spLocks noChangeArrowheads="1"/>
          </p:cNvSpPr>
          <p:nvPr/>
        </p:nvSpPr>
        <p:spPr bwMode="auto">
          <a:xfrm>
            <a:off x="8320088" y="6570663"/>
            <a:ext cx="609600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sz="1000" kern="1200" cap="none" spc="0" normalizeH="0" baseline="0" noProof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IAEA</a:t>
            </a:r>
            <a:endParaRPr kumimoji="0" lang="en-GB" sz="1000" kern="1200" cap="none" spc="0" normalizeH="0" baseline="0" noProof="0" dirty="0">
              <a:solidFill>
                <a:srgbClr val="FF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sp>
        <p:nvSpPr>
          <p:cNvPr id="9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1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Rectangle 2"/>
          <p:cNvSpPr>
            <a:spLocks noGrp="1"/>
          </p:cNvSpPr>
          <p:nvPr>
            <p:ph type="title"/>
          </p:nvPr>
        </p:nvSpPr>
        <p:spPr>
          <a:xfrm>
            <a:off x="638175" y="725488"/>
            <a:ext cx="8305800" cy="1058862"/>
          </a:xfrm>
        </p:spPr>
        <p:txBody>
          <a:bodyPr wrap="square" lIns="91440" tIns="45720" rIns="91440" bIns="45720" anchor="t"/>
          <a:p>
            <a:pPr algn="ctr" eaLnBrk="1" hangingPunct="1"/>
            <a:r>
              <a:rPr lang="es-GT" altLang="es-AR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La TIE está disponible para las siguientes especies de moscas de la fruta</a:t>
            </a:r>
            <a:endParaRPr lang="es-GT" altLang="es-A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4210" name="Rectangle 3"/>
          <p:cNvSpPr>
            <a:spLocks noGrp="1"/>
          </p:cNvSpPr>
          <p:nvPr>
            <p:ph idx="1"/>
          </p:nvPr>
        </p:nvSpPr>
        <p:spPr>
          <a:xfrm>
            <a:off x="638175" y="2076450"/>
            <a:ext cx="8353425" cy="4400550"/>
          </a:xfrm>
        </p:spPr>
        <p:txBody>
          <a:bodyPr wrap="square" lIns="92075" tIns="46038" rIns="92075" bIns="46038" anchor="t"/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del Mediterráneo,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Ceratitis capitata</a:t>
            </a:r>
            <a:endParaRPr lang="es-GT" altLang="es-AR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del melón,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Bactrocera cucurbitae</a:t>
            </a:r>
            <a:endParaRPr lang="es-GT" altLang="es-AR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Queensland Fruit Fly, Bactrocera tryoni</a:t>
            </a:r>
            <a:endParaRPr lang="es-GT" altLang="es-AR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oriental de la fruta,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Bactrocera dorsalis, philippinensis</a:t>
            </a:r>
            <a:endParaRPr lang="es-GT" altLang="es-AR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Mosca del durazno, Bactrocera zonata</a:t>
            </a:r>
            <a:endParaRPr lang="es-GT" altLang="es-AR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de Mexica de la fruta,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Anastrepha ludens</a:t>
            </a:r>
            <a:endParaRPr lang="es-GT" altLang="es-AR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occidental de la fruta,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Anastrepha obliqua</a:t>
            </a:r>
            <a:endParaRPr lang="es-GT" altLang="es-AR" b="1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40000"/>
              </a:spcBef>
              <a:buClr>
                <a:schemeClr val="tx1"/>
              </a:buClr>
            </a:pPr>
            <a:r>
              <a:rPr lang="es-GT" altLang="es-AR" b="1" dirty="0">
                <a:solidFill>
                  <a:schemeClr val="tx1"/>
                </a:solidFill>
                <a:latin typeface="Arial" panose="020B0604020202020204" pitchFamily="34" charset="0"/>
              </a:rPr>
              <a:t>Mosca caribeña de la fruta, </a:t>
            </a:r>
            <a:r>
              <a:rPr lang="es-GT" altLang="es-AR" b="1" i="1" dirty="0">
                <a:solidFill>
                  <a:schemeClr val="tx1"/>
                </a:solidFill>
                <a:latin typeface="Arial" panose="020B0604020202020204" pitchFamily="34" charset="0"/>
              </a:rPr>
              <a:t>Anastrepha suspensa</a:t>
            </a:r>
            <a:endParaRPr lang="es-GT" altLang="es-AR" b="1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4211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46038" y="76200"/>
            <a:ext cx="890587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Rectangle 2"/>
          <p:cNvSpPr/>
          <p:nvPr/>
        </p:nvSpPr>
        <p:spPr>
          <a:xfrm>
            <a:off x="890588" y="280988"/>
            <a:ext cx="7362825" cy="9556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s-GT" altLang="es-AR" sz="2800" b="1" i="1" dirty="0">
                <a:latin typeface="Arial" panose="020B0604020202020204" pitchFamily="34" charset="0"/>
              </a:rPr>
              <a:t>Biofábricas en el mundo que </a:t>
            </a:r>
            <a:endParaRPr lang="es-GT" altLang="es-AR" sz="2800" b="1" i="1" dirty="0">
              <a:latin typeface="Arial" panose="020B0604020202020204" pitchFamily="34" charset="0"/>
            </a:endParaRPr>
          </a:p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s-GT" altLang="es-AR" sz="2800" b="1" i="1" dirty="0">
                <a:latin typeface="Arial" panose="020B0604020202020204" pitchFamily="34" charset="0"/>
              </a:rPr>
              <a:t>producen Mosca del Mediterráneo</a:t>
            </a:r>
            <a:endParaRPr lang="es-GT" altLang="es-AR" sz="2800" b="1" i="1" dirty="0">
              <a:latin typeface="Arial" panose="020B0604020202020204" pitchFamily="34" charset="0"/>
            </a:endParaRPr>
          </a:p>
        </p:txBody>
      </p:sp>
      <p:pic>
        <p:nvPicPr>
          <p:cNvPr id="97282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66675" y="41275"/>
            <a:ext cx="822325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3" name="Line 4"/>
          <p:cNvSpPr/>
          <p:nvPr/>
        </p:nvSpPr>
        <p:spPr>
          <a:xfrm>
            <a:off x="307975" y="1828800"/>
            <a:ext cx="8531225" cy="0"/>
          </a:xfrm>
          <a:prstGeom prst="line">
            <a:avLst/>
          </a:prstGeom>
          <a:ln w="50800" cap="flat" cmpd="sng">
            <a:solidFill>
              <a:srgbClr val="FF99FF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284" name="Rectangle 5"/>
          <p:cNvSpPr/>
          <p:nvPr/>
        </p:nvSpPr>
        <p:spPr>
          <a:xfrm>
            <a:off x="6353175" y="1219200"/>
            <a:ext cx="2790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Producción Potencial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(millones /semana)</a:t>
            </a:r>
            <a:endParaRPr lang="es-GT" altLang="es-AR" b="1" dirty="0">
              <a:latin typeface="Arial" panose="020B0604020202020204" pitchFamily="34" charset="0"/>
            </a:endParaRPr>
          </a:p>
        </p:txBody>
      </p:sp>
      <p:sp>
        <p:nvSpPr>
          <p:cNvPr id="97285" name="Rectangle 6"/>
          <p:cNvSpPr/>
          <p:nvPr/>
        </p:nvSpPr>
        <p:spPr>
          <a:xfrm>
            <a:off x="0" y="2057400"/>
            <a:ext cx="9144000" cy="40941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GUATEMALA</a:t>
            </a:r>
            <a:r>
              <a:rPr lang="es-GT" altLang="es-AR" sz="2000" b="1" i="1" dirty="0">
                <a:latin typeface="Arial" panose="020B0604020202020204" pitchFamily="34" charset="0"/>
              </a:rPr>
              <a:t> 	El Pino			1994			2500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ARGENTINA	</a:t>
            </a:r>
            <a:r>
              <a:rPr lang="es-GT" altLang="es-AR" sz="2000" b="1" i="1" dirty="0">
                <a:latin typeface="Arial" panose="020B0604020202020204" pitchFamily="34" charset="0"/>
              </a:rPr>
              <a:t>Mendoza 		2007			500-700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i="1" dirty="0">
                <a:latin typeface="Arial" panose="020B0604020202020204" pitchFamily="34" charset="0"/>
              </a:rPr>
              <a:t>		San Juan		1992			 40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" panose="05000000000000000000" pitchFamily="2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VALENCIA	España</a:t>
            </a:r>
            <a:r>
              <a:rPr lang="es-GT" altLang="es-AR" sz="2000" b="1" i="1" dirty="0">
                <a:latin typeface="Arial" panose="020B0604020202020204" pitchFamily="34" charset="0"/>
              </a:rPr>
              <a:t>			2007			500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USA 		</a:t>
            </a:r>
            <a:r>
              <a:rPr lang="es-GT" altLang="es-AR" sz="2000" b="1" i="1" dirty="0">
                <a:latin typeface="Arial" panose="020B0604020202020204" pitchFamily="34" charset="0"/>
              </a:rPr>
              <a:t>Hawái (CDFA)		2004		  	 70 -150</a:t>
            </a:r>
            <a:r>
              <a:rPr lang="es-GT" altLang="es-AR" sz="2000" b="1" dirty="0">
                <a:latin typeface="Arial" panose="020B0604020202020204" pitchFamily="34" charset="0"/>
              </a:rPr>
              <a:t> 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PERU		</a:t>
            </a:r>
            <a:r>
              <a:rPr lang="es-GT" altLang="es-AR" sz="2000" b="1" i="1" dirty="0">
                <a:latin typeface="Arial" panose="020B0604020202020204" pitchFamily="34" charset="0"/>
              </a:rPr>
              <a:t>La Molina		1970’s			 50 -120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AUSTRALIA	</a:t>
            </a:r>
            <a:r>
              <a:rPr lang="es-GT" altLang="es-AR" sz="2000" b="1" i="1" dirty="0">
                <a:latin typeface="Arial" panose="020B0604020202020204" pitchFamily="34" charset="0"/>
              </a:rPr>
              <a:t>Perth			1980’s			50 -  80</a:t>
            </a:r>
            <a:r>
              <a:rPr lang="es-GT" altLang="es-AR" sz="2000" b="1" dirty="0">
                <a:latin typeface="Arial" panose="020B0604020202020204" pitchFamily="34" charset="0"/>
              </a:rPr>
              <a:t> 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CHILE		</a:t>
            </a:r>
            <a:r>
              <a:rPr lang="es-GT" altLang="es-AR" sz="2000" b="1" i="1" dirty="0">
                <a:latin typeface="Arial" panose="020B0604020202020204" pitchFamily="34" charset="0"/>
              </a:rPr>
              <a:t>Arica			1993			 40 - 60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COSTA RICA	</a:t>
            </a:r>
            <a:r>
              <a:rPr lang="es-GT" altLang="es-AR" sz="2000" b="1" i="1" dirty="0">
                <a:latin typeface="Arial" panose="020B0604020202020204" pitchFamily="34" charset="0"/>
              </a:rPr>
              <a:t>San José		1970’s			   5 - 10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S. AFRICA	Stellenbosch		1999			   5 - 10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AUSTRIA	Seibersdorf		1970’s			   2 -  4</a:t>
            </a:r>
            <a:endParaRPr lang="es-GT" altLang="es-AR" sz="20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" panose="05000000000000000000" pitchFamily="2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MEXICO</a:t>
            </a:r>
            <a:r>
              <a:rPr lang="es-GT" altLang="es-AR" sz="2000" b="1" i="1" dirty="0">
                <a:latin typeface="Arial" panose="020B0604020202020204" pitchFamily="34" charset="0"/>
              </a:rPr>
              <a:t> 	Metapa			1979			500-600</a:t>
            </a:r>
            <a:endParaRPr lang="es-GT" altLang="es-AR" sz="20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s-GT" altLang="es-AR" sz="2000" dirty="0">
              <a:latin typeface="Arial" panose="020B0604020202020204" pitchFamily="34" charset="0"/>
            </a:endParaRPr>
          </a:p>
        </p:txBody>
      </p:sp>
      <p:sp>
        <p:nvSpPr>
          <p:cNvPr id="97286" name="Rectangle 7"/>
          <p:cNvSpPr/>
          <p:nvPr/>
        </p:nvSpPr>
        <p:spPr>
          <a:xfrm>
            <a:off x="381000" y="1422400"/>
            <a:ext cx="3124200" cy="29051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País </a:t>
            </a:r>
            <a:endParaRPr lang="es-GT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97287" name="Rectangle 8"/>
          <p:cNvSpPr/>
          <p:nvPr/>
        </p:nvSpPr>
        <p:spPr>
          <a:xfrm>
            <a:off x="3810000" y="1295400"/>
            <a:ext cx="2390775" cy="4746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s-GT" altLang="es-AR" sz="2000" b="1" dirty="0">
                <a:latin typeface="Arial" panose="020B0604020202020204" pitchFamily="34" charset="0"/>
              </a:rPr>
              <a:t>   Operando desde</a:t>
            </a:r>
            <a:endParaRPr lang="es-GT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10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1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Rectangle 2"/>
          <p:cNvSpPr/>
          <p:nvPr/>
        </p:nvSpPr>
        <p:spPr>
          <a:xfrm>
            <a:off x="82550" y="530225"/>
            <a:ext cx="8991600" cy="7080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n-US" altLang="es-AR" sz="4000" b="1" i="1" dirty="0">
                <a:latin typeface="Arial" panose="020B0604020202020204" pitchFamily="34" charset="0"/>
              </a:rPr>
              <a:t>Otras Biofábricas en el mundo</a:t>
            </a:r>
            <a:endParaRPr lang="en-US" altLang="es-AR" sz="4000" b="1" i="1" dirty="0">
              <a:latin typeface="Arial" panose="020B0604020202020204" pitchFamily="34" charset="0"/>
            </a:endParaRPr>
          </a:p>
        </p:txBody>
      </p:sp>
      <p:sp>
        <p:nvSpPr>
          <p:cNvPr id="99330" name="Line 3"/>
          <p:cNvSpPr/>
          <p:nvPr/>
        </p:nvSpPr>
        <p:spPr>
          <a:xfrm>
            <a:off x="307975" y="1828800"/>
            <a:ext cx="8531225" cy="0"/>
          </a:xfrm>
          <a:prstGeom prst="line">
            <a:avLst/>
          </a:prstGeom>
          <a:ln w="50800" cap="flat" cmpd="sng">
            <a:solidFill>
              <a:srgbClr val="FF99FF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331" name="Rectangle 5"/>
          <p:cNvSpPr/>
          <p:nvPr/>
        </p:nvSpPr>
        <p:spPr>
          <a:xfrm>
            <a:off x="304800" y="1905000"/>
            <a:ext cx="8610600" cy="46164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JAPAN		Okinawa</a:t>
            </a:r>
            <a:r>
              <a:rPr lang="en-US" altLang="es-AR" sz="2100" b="1" i="1" dirty="0">
                <a:latin typeface="Arial" panose="020B0604020202020204" pitchFamily="34" charset="0"/>
              </a:rPr>
              <a:t>		B. cucurbitae		150-250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MEXICO</a:t>
            </a:r>
            <a:r>
              <a:rPr lang="en-US" altLang="es-AR" sz="2100" b="1" i="1" dirty="0">
                <a:latin typeface="Arial" panose="020B0604020202020204" pitchFamily="34" charset="0"/>
              </a:rPr>
              <a:t> 	Metapa		A. ludens		150-250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AUSTRALIA	</a:t>
            </a:r>
            <a:r>
              <a:rPr lang="en-US" altLang="es-AR" sz="2100" b="1" i="1" dirty="0">
                <a:latin typeface="Arial" panose="020B0604020202020204" pitchFamily="34" charset="0"/>
              </a:rPr>
              <a:t>Perth			B. tryoni		  50-  80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USA		Texas			A. ludens		  20-  40</a:t>
            </a:r>
            <a:endParaRPr lang="en-US" altLang="es-AR" sz="21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THAILAND	Patumthanee</a:t>
            </a:r>
            <a:r>
              <a:rPr lang="en-US" altLang="es-AR" sz="2100" b="1" i="1" dirty="0">
                <a:latin typeface="Arial" panose="020B0604020202020204" pitchFamily="34" charset="0"/>
              </a:rPr>
              <a:t>		B. dorsalis		  20-  40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USA 		Florida</a:t>
            </a:r>
            <a:r>
              <a:rPr lang="en-US" altLang="es-AR" sz="2100" b="1" i="1" dirty="0">
                <a:latin typeface="Arial" panose="020B0604020202020204" pitchFamily="34" charset="0"/>
              </a:rPr>
              <a:t>			A. suspensa		  20-  40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n-US" altLang="es-AR" sz="2100" b="1" dirty="0">
                <a:latin typeface="Arial" panose="020B0604020202020204" pitchFamily="34" charset="0"/>
              </a:rPr>
              <a:t>MEXICO	Metapa</a:t>
            </a:r>
            <a:r>
              <a:rPr lang="en-US" altLang="es-AR" sz="2100" b="1" i="1" dirty="0">
                <a:latin typeface="Arial" panose="020B0604020202020204" pitchFamily="34" charset="0"/>
              </a:rPr>
              <a:t>		A. obliqua		  10-  25</a:t>
            </a: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endParaRPr lang="en-US" altLang="es-AR" sz="2100" b="1" i="1" dirty="0">
              <a:latin typeface="Arial" panose="020B0604020202020204" pitchFamily="34" charset="0"/>
            </a:endParaRPr>
          </a:p>
          <a:p>
            <a:pPr defTabSz="914400" eaLnBrk="0" hangingPunct="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n-US" altLang="es-AR" sz="2100" b="1" i="1" dirty="0">
                <a:latin typeface="Arial" panose="020B0604020202020204" pitchFamily="34" charset="0"/>
              </a:rPr>
              <a:t>PHILIPPINES	Quezon City		B. philippinensis	  10-  20</a:t>
            </a:r>
            <a:endParaRPr lang="en-US" altLang="es-AR" sz="2100" b="1" i="1" dirty="0">
              <a:latin typeface="Arial" panose="020B0604020202020204" pitchFamily="34" charset="0"/>
            </a:endParaRPr>
          </a:p>
        </p:txBody>
      </p:sp>
      <p:sp>
        <p:nvSpPr>
          <p:cNvPr id="99332" name="Rectangle 11"/>
          <p:cNvSpPr/>
          <p:nvPr/>
        </p:nvSpPr>
        <p:spPr>
          <a:xfrm>
            <a:off x="6677025" y="1219200"/>
            <a:ext cx="2466975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n-US" altLang="es-AR" sz="2000" b="1" dirty="0">
                <a:latin typeface="Arial" panose="020B0604020202020204" pitchFamily="34" charset="0"/>
              </a:rPr>
              <a:t>Producción </a:t>
            </a:r>
            <a:endParaRPr lang="en-US" altLang="es-AR" sz="2000" b="1" dirty="0">
              <a:latin typeface="Arial" panose="020B0604020202020204" pitchFamily="34" charset="0"/>
            </a:endParaRPr>
          </a:p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n-US" altLang="es-AR" sz="2000" b="1" dirty="0">
                <a:latin typeface="Arial" panose="020B0604020202020204" pitchFamily="34" charset="0"/>
              </a:rPr>
              <a:t>(millones /semana)</a:t>
            </a:r>
            <a:endParaRPr lang="en-US" altLang="es-AR" b="1" dirty="0">
              <a:latin typeface="Arial" panose="020B0604020202020204" pitchFamily="34" charset="0"/>
            </a:endParaRPr>
          </a:p>
        </p:txBody>
      </p:sp>
      <p:sp>
        <p:nvSpPr>
          <p:cNvPr id="99333" name="Rectangle 12"/>
          <p:cNvSpPr/>
          <p:nvPr/>
        </p:nvSpPr>
        <p:spPr>
          <a:xfrm>
            <a:off x="381000" y="1422400"/>
            <a:ext cx="3124200" cy="27463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n-US" altLang="es-AR" sz="2000" b="1" dirty="0">
                <a:latin typeface="Arial" panose="020B0604020202020204" pitchFamily="34" charset="0"/>
              </a:rPr>
              <a:t>País </a:t>
            </a:r>
            <a:endParaRPr lang="en-US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99334" name="Rectangle 13"/>
          <p:cNvSpPr/>
          <p:nvPr/>
        </p:nvSpPr>
        <p:spPr>
          <a:xfrm>
            <a:off x="4114800" y="1371600"/>
            <a:ext cx="2390775" cy="27463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algn="ctr" defTabSz="914400" eaLnBrk="0" hangingPunct="0">
              <a:lnSpc>
                <a:spcPct val="60000"/>
              </a:lnSpc>
              <a:buFont typeface="Wingdings 3" panose="05040102010807070707" pitchFamily="18" charset="2"/>
              <a:buNone/>
            </a:pPr>
            <a:r>
              <a:rPr lang="en-US" altLang="es-AR" sz="2000" b="1" dirty="0">
                <a:latin typeface="Arial" panose="020B0604020202020204" pitchFamily="34" charset="0"/>
              </a:rPr>
              <a:t>   Especie</a:t>
            </a:r>
            <a:endParaRPr lang="en-US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9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0353" name="Object 2"/>
          <p:cNvGraphicFramePr/>
          <p:nvPr/>
        </p:nvGraphicFramePr>
        <p:xfrm>
          <a:off x="133350" y="676275"/>
          <a:ext cx="8404225" cy="588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10293985" imgH="6950710" progId="Excel.Chart.8">
                  <p:embed/>
                </p:oleObj>
              </mc:Choice>
              <mc:Fallback>
                <p:oleObj name="" r:id="rId1" imgW="10293985" imgH="6950710" progId="Excel.Chart.8">
                  <p:embed/>
                  <p:pic>
                    <p:nvPicPr>
                      <p:cNvPr id="0" name="Picture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350" y="676275"/>
                        <a:ext cx="8404225" cy="588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5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1" name="Text Box 3"/>
          <p:cNvSpPr txBox="1"/>
          <p:nvPr/>
        </p:nvSpPr>
        <p:spPr>
          <a:xfrm>
            <a:off x="-82550" y="152400"/>
            <a:ext cx="7583488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ctr" defTabSz="914400" eaLnBrk="0" hangingPunct="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n-US" altLang="es-AR" sz="3200" b="1" dirty="0">
                <a:latin typeface="Comic Sans MS" panose="030F0702030302020204" pitchFamily="66" charset="0"/>
              </a:rPr>
              <a:t>Bio</a:t>
            </a:r>
            <a:r>
              <a:rPr lang="es-AR" altLang="en-US" sz="3200" b="1" dirty="0">
                <a:latin typeface="Comic Sans MS" panose="030F0702030302020204" pitchFamily="66" charset="0"/>
              </a:rPr>
              <a:t>planta</a:t>
            </a:r>
            <a:r>
              <a:rPr lang="en-US" altLang="es-AR" sz="3200" b="1" dirty="0">
                <a:latin typeface="Comic Sans MS" panose="030F0702030302020204" pitchFamily="66" charset="0"/>
              </a:rPr>
              <a:t> “EL PINO” </a:t>
            </a:r>
            <a:r>
              <a:rPr lang="es-AR" altLang="en-US" sz="3200" b="1" dirty="0">
                <a:latin typeface="Comic Sans MS" panose="030F0702030302020204" pitchFamily="66" charset="0"/>
              </a:rPr>
              <a:t>- Guatemala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102402" name="Picture 6" descr="C:\Users\cc\AppData\Roaming\PixelMetrics\CaptureWiz\LastCaptures\2013-08-29_21-35-49-53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990600"/>
            <a:ext cx="8024813" cy="556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404" name="Footer Placeholder 2"/>
          <p:cNvSpPr txBox="1"/>
          <p:nvPr/>
        </p:nvSpPr>
        <p:spPr>
          <a:xfrm>
            <a:off x="304800" y="6705600"/>
            <a:ext cx="7924800" cy="152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914400" eaLnBrk="0" hangingPunct="0">
              <a:buFont typeface="Wingdings 3" panose="05040102010807070707" pitchFamily="18" charset="2"/>
              <a:buNone/>
            </a:pPr>
            <a:r>
              <a:rPr lang="en-US" altLang="x-none" sz="900" dirty="0">
                <a:solidFill>
                  <a:srgbClr val="898989"/>
                </a:solidFill>
                <a:latin typeface="Times New Roman" panose="02020603050405020304" pitchFamily="18" charset="0"/>
              </a:rPr>
              <a:t>Senasa - Ing. Agr. Gustavo Taret- Consultor Internacional MIP/TIE - gustavotaret@yahoo.com.ar</a:t>
            </a:r>
            <a:endParaRPr lang="en-US" altLang="x-none" sz="900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9" y="69934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27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715963"/>
            <a:ext cx="8942388" cy="5989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Text Box 3"/>
          <p:cNvSpPr txBox="1"/>
          <p:nvPr/>
        </p:nvSpPr>
        <p:spPr>
          <a:xfrm>
            <a:off x="25400" y="-61912"/>
            <a:ext cx="7583488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ctr" defTabSz="914400" eaLnBrk="0" hangingPunct="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n-US" altLang="es-AR" sz="3200" b="1" dirty="0">
                <a:latin typeface="Comic Sans MS" panose="030F0702030302020204" pitchFamily="66" charset="0"/>
              </a:rPr>
              <a:t>Bio</a:t>
            </a:r>
            <a:r>
              <a:rPr lang="es-AR" altLang="en-US" sz="3200" b="1" dirty="0">
                <a:latin typeface="Comic Sans MS" panose="030F0702030302020204" pitchFamily="66" charset="0"/>
              </a:rPr>
              <a:t>planta</a:t>
            </a:r>
            <a:r>
              <a:rPr lang="en-US" altLang="es-AR" sz="3200" b="1" dirty="0">
                <a:latin typeface="Comic Sans MS" panose="030F0702030302020204" pitchFamily="66" charset="0"/>
              </a:rPr>
              <a:t> “</a:t>
            </a:r>
            <a:r>
              <a:rPr lang="es-AR" altLang="en-US" sz="3200" b="1" dirty="0">
                <a:latin typeface="Comic Sans MS" panose="030F0702030302020204" pitchFamily="66" charset="0"/>
              </a:rPr>
              <a:t>SANTA ROSA</a:t>
            </a:r>
            <a:r>
              <a:rPr lang="en-US" altLang="es-AR" sz="3200" b="1" dirty="0">
                <a:latin typeface="Comic Sans MS" panose="030F0702030302020204" pitchFamily="66" charset="0"/>
              </a:rPr>
              <a:t>” </a:t>
            </a:r>
            <a:r>
              <a:rPr lang="es-AR" altLang="en-US" sz="3200" b="1" dirty="0">
                <a:latin typeface="Comic Sans MS" panose="030F0702030302020204" pitchFamily="66" charset="0"/>
              </a:rPr>
              <a:t>- Mendoza - ARGENTINA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49" name="Rectangle 3"/>
          <p:cNvSpPr/>
          <p:nvPr/>
        </p:nvSpPr>
        <p:spPr>
          <a:xfrm>
            <a:off x="134938" y="25400"/>
            <a:ext cx="9144000" cy="6858000"/>
          </a:xfrm>
          <a:prstGeom prst="rect">
            <a:avLst/>
          </a:prstGeom>
          <a:solidFill>
            <a:srgbClr val="808080"/>
          </a:solidFill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450" name="Rectangle 4"/>
          <p:cNvSpPr/>
          <p:nvPr/>
        </p:nvSpPr>
        <p:spPr>
          <a:xfrm>
            <a:off x="673100" y="169863"/>
            <a:ext cx="7772400" cy="1076325"/>
          </a:xfrm>
          <a:prstGeom prst="rect">
            <a:avLst/>
          </a:prstGeom>
          <a:solidFill>
            <a:srgbClr val="000000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451" name="Rectangle 5"/>
          <p:cNvSpPr/>
          <p:nvPr/>
        </p:nvSpPr>
        <p:spPr>
          <a:xfrm>
            <a:off x="973138" y="246063"/>
            <a:ext cx="7048500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24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Costo de producción (por millón de insectos estériles) </a:t>
            </a:r>
            <a:endParaRPr lang="es-ES" altLang="es-AR"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Rectangle 6"/>
          <p:cNvSpPr/>
          <p:nvPr/>
        </p:nvSpPr>
        <p:spPr>
          <a:xfrm>
            <a:off x="1951038" y="641350"/>
            <a:ext cx="5165725" cy="4302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28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(Bio</a:t>
            </a:r>
            <a:r>
              <a:rPr lang="es-AR" altLang="es-ES" sz="28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planta</a:t>
            </a:r>
            <a:r>
              <a:rPr lang="es-ES" altLang="es-AR" sz="28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 de El Pino-Guatemala)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104453" name="Group 108"/>
          <p:cNvGrpSpPr/>
          <p:nvPr/>
        </p:nvGrpSpPr>
        <p:grpSpPr>
          <a:xfrm>
            <a:off x="890588" y="1473200"/>
            <a:ext cx="4340225" cy="4610100"/>
            <a:chOff x="561" y="928"/>
            <a:chExt cx="2734" cy="2904"/>
          </a:xfrm>
        </p:grpSpPr>
        <p:sp>
          <p:nvSpPr>
            <p:cNvPr id="104454" name="Freeform 7"/>
            <p:cNvSpPr/>
            <p:nvPr/>
          </p:nvSpPr>
          <p:spPr>
            <a:xfrm>
              <a:off x="745" y="3607"/>
              <a:ext cx="2550" cy="17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3" y="0"/>
                </a:cxn>
                <a:cxn ang="0">
                  <a:pos x="2550" y="0"/>
                </a:cxn>
                <a:cxn ang="0">
                  <a:pos x="2527" y="17"/>
                </a:cxn>
                <a:cxn ang="0">
                  <a:pos x="0" y="17"/>
                </a:cxn>
              </a:cxnLst>
              <a:pathLst>
                <a:path w="2550" h="17">
                  <a:moveTo>
                    <a:pt x="0" y="17"/>
                  </a:moveTo>
                  <a:lnTo>
                    <a:pt x="23" y="0"/>
                  </a:lnTo>
                  <a:lnTo>
                    <a:pt x="2550" y="0"/>
                  </a:lnTo>
                  <a:lnTo>
                    <a:pt x="2527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104455" name="Freeform 8"/>
            <p:cNvSpPr/>
            <p:nvPr/>
          </p:nvSpPr>
          <p:spPr>
            <a:xfrm>
              <a:off x="745" y="980"/>
              <a:ext cx="23" cy="2644"/>
            </a:xfrm>
            <a:custGeom>
              <a:avLst/>
              <a:gdLst/>
              <a:ahLst/>
              <a:cxnLst>
                <a:cxn ang="0">
                  <a:pos x="0" y="2644"/>
                </a:cxn>
                <a:cxn ang="0">
                  <a:pos x="0" y="8"/>
                </a:cxn>
                <a:cxn ang="0">
                  <a:pos x="23" y="0"/>
                </a:cxn>
                <a:cxn ang="0">
                  <a:pos x="23" y="2627"/>
                </a:cxn>
                <a:cxn ang="0">
                  <a:pos x="0" y="2644"/>
                </a:cxn>
              </a:cxnLst>
              <a:pathLst>
                <a:path w="23" h="2644">
                  <a:moveTo>
                    <a:pt x="0" y="2644"/>
                  </a:moveTo>
                  <a:lnTo>
                    <a:pt x="0" y="8"/>
                  </a:lnTo>
                  <a:lnTo>
                    <a:pt x="23" y="0"/>
                  </a:lnTo>
                  <a:lnTo>
                    <a:pt x="23" y="2627"/>
                  </a:lnTo>
                  <a:lnTo>
                    <a:pt x="0" y="2644"/>
                  </a:lnTo>
                  <a:close/>
                </a:path>
              </a:pathLst>
            </a:custGeom>
            <a:noFill/>
            <a:ln w="9525">
              <a:noFill/>
            </a:ln>
          </p:spPr>
          <p:txBody>
            <a:bodyPr/>
            <a:p>
              <a:endParaRPr lang="en-US"/>
            </a:p>
          </p:txBody>
        </p:sp>
        <p:sp>
          <p:nvSpPr>
            <p:cNvPr id="104456" name="Rectangle 9"/>
            <p:cNvSpPr/>
            <p:nvPr/>
          </p:nvSpPr>
          <p:spPr>
            <a:xfrm>
              <a:off x="768" y="980"/>
              <a:ext cx="2527" cy="26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57" name="Freeform 10"/>
            <p:cNvSpPr/>
            <p:nvPr/>
          </p:nvSpPr>
          <p:spPr>
            <a:xfrm>
              <a:off x="745" y="3607"/>
              <a:ext cx="2550" cy="17"/>
            </a:xfrm>
            <a:custGeom>
              <a:avLst/>
              <a:gdLst/>
              <a:ahLst/>
              <a:cxnLst>
                <a:cxn ang="0">
                  <a:pos x="2550" y="0"/>
                </a:cxn>
                <a:cxn ang="0">
                  <a:pos x="2527" y="17"/>
                </a:cxn>
                <a:cxn ang="0">
                  <a:pos x="0" y="17"/>
                </a:cxn>
                <a:cxn ang="0">
                  <a:pos x="23" y="0"/>
                </a:cxn>
                <a:cxn ang="0">
                  <a:pos x="2550" y="0"/>
                </a:cxn>
              </a:cxnLst>
              <a:pathLst>
                <a:path w="2550" h="17">
                  <a:moveTo>
                    <a:pt x="2550" y="0"/>
                  </a:moveTo>
                  <a:lnTo>
                    <a:pt x="2527" y="17"/>
                  </a:lnTo>
                  <a:lnTo>
                    <a:pt x="0" y="17"/>
                  </a:lnTo>
                  <a:lnTo>
                    <a:pt x="23" y="0"/>
                  </a:lnTo>
                  <a:lnTo>
                    <a:pt x="255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58" name="Freeform 11"/>
            <p:cNvSpPr/>
            <p:nvPr/>
          </p:nvSpPr>
          <p:spPr>
            <a:xfrm>
              <a:off x="745" y="980"/>
              <a:ext cx="23" cy="2644"/>
            </a:xfrm>
            <a:custGeom>
              <a:avLst/>
              <a:gdLst/>
              <a:ahLst/>
              <a:cxnLst>
                <a:cxn ang="0">
                  <a:pos x="0" y="2644"/>
                </a:cxn>
                <a:cxn ang="0">
                  <a:pos x="0" y="8"/>
                </a:cxn>
                <a:cxn ang="0">
                  <a:pos x="23" y="0"/>
                </a:cxn>
                <a:cxn ang="0">
                  <a:pos x="23" y="2627"/>
                </a:cxn>
                <a:cxn ang="0">
                  <a:pos x="0" y="2644"/>
                </a:cxn>
              </a:cxnLst>
              <a:pathLst>
                <a:path w="23" h="2644">
                  <a:moveTo>
                    <a:pt x="0" y="2644"/>
                  </a:moveTo>
                  <a:lnTo>
                    <a:pt x="0" y="8"/>
                  </a:lnTo>
                  <a:lnTo>
                    <a:pt x="23" y="0"/>
                  </a:lnTo>
                  <a:lnTo>
                    <a:pt x="23" y="2627"/>
                  </a:lnTo>
                  <a:lnTo>
                    <a:pt x="0" y="2644"/>
                  </a:lnTo>
                  <a:close/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59" name="Rectangle 12"/>
            <p:cNvSpPr/>
            <p:nvPr/>
          </p:nvSpPr>
          <p:spPr>
            <a:xfrm>
              <a:off x="768" y="980"/>
              <a:ext cx="2527" cy="2627"/>
            </a:xfrm>
            <a:prstGeom prst="rect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0" name="Freeform 13"/>
            <p:cNvSpPr/>
            <p:nvPr/>
          </p:nvSpPr>
          <p:spPr>
            <a:xfrm>
              <a:off x="845" y="1058"/>
              <a:ext cx="15" cy="2566"/>
            </a:xfrm>
            <a:custGeom>
              <a:avLst/>
              <a:gdLst/>
              <a:ahLst/>
              <a:cxnLst>
                <a:cxn ang="0">
                  <a:pos x="0" y="2566"/>
                </a:cxn>
                <a:cxn ang="0">
                  <a:pos x="0" y="17"/>
                </a:cxn>
                <a:cxn ang="0">
                  <a:pos x="15" y="0"/>
                </a:cxn>
                <a:cxn ang="0">
                  <a:pos x="15" y="2549"/>
                </a:cxn>
                <a:cxn ang="0">
                  <a:pos x="0" y="2566"/>
                </a:cxn>
              </a:cxnLst>
              <a:pathLst>
                <a:path w="15" h="2566">
                  <a:moveTo>
                    <a:pt x="0" y="2566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15" y="2549"/>
                  </a:lnTo>
                  <a:lnTo>
                    <a:pt x="0" y="2566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61" name="Rectangle 14"/>
            <p:cNvSpPr/>
            <p:nvPr/>
          </p:nvSpPr>
          <p:spPr>
            <a:xfrm>
              <a:off x="791" y="1075"/>
              <a:ext cx="54" cy="2549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2" name="Freeform 15"/>
            <p:cNvSpPr/>
            <p:nvPr/>
          </p:nvSpPr>
          <p:spPr>
            <a:xfrm>
              <a:off x="791" y="1058"/>
              <a:ext cx="69" cy="17"/>
            </a:xfrm>
            <a:custGeom>
              <a:avLst/>
              <a:gdLst/>
              <a:ahLst/>
              <a:cxnLst>
                <a:cxn ang="0">
                  <a:pos x="54" y="17"/>
                </a:cxn>
                <a:cxn ang="0">
                  <a:pos x="69" y="0"/>
                </a:cxn>
                <a:cxn ang="0">
                  <a:pos x="15" y="0"/>
                </a:cxn>
                <a:cxn ang="0">
                  <a:pos x="0" y="17"/>
                </a:cxn>
                <a:cxn ang="0">
                  <a:pos x="54" y="17"/>
                </a:cxn>
              </a:cxnLst>
              <a:pathLst>
                <a:path w="69" h="17">
                  <a:moveTo>
                    <a:pt x="54" y="17"/>
                  </a:moveTo>
                  <a:lnTo>
                    <a:pt x="69" y="0"/>
                  </a:lnTo>
                  <a:lnTo>
                    <a:pt x="15" y="0"/>
                  </a:lnTo>
                  <a:lnTo>
                    <a:pt x="0" y="17"/>
                  </a:lnTo>
                  <a:lnTo>
                    <a:pt x="54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63" name="Rectangle 16"/>
            <p:cNvSpPr/>
            <p:nvPr/>
          </p:nvSpPr>
          <p:spPr>
            <a:xfrm>
              <a:off x="929" y="1032"/>
              <a:ext cx="208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4" name="Rectangle 17"/>
            <p:cNvSpPr/>
            <p:nvPr/>
          </p:nvSpPr>
          <p:spPr>
            <a:xfrm>
              <a:off x="952" y="1066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484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5" name="Freeform 18"/>
            <p:cNvSpPr/>
            <p:nvPr/>
          </p:nvSpPr>
          <p:spPr>
            <a:xfrm>
              <a:off x="1098" y="1873"/>
              <a:ext cx="16" cy="1751"/>
            </a:xfrm>
            <a:custGeom>
              <a:avLst/>
              <a:gdLst/>
              <a:ahLst/>
              <a:cxnLst>
                <a:cxn ang="0">
                  <a:pos x="0" y="1751"/>
                </a:cxn>
                <a:cxn ang="0">
                  <a:pos x="0" y="17"/>
                </a:cxn>
                <a:cxn ang="0">
                  <a:pos x="16" y="0"/>
                </a:cxn>
                <a:cxn ang="0">
                  <a:pos x="16" y="1734"/>
                </a:cxn>
                <a:cxn ang="0">
                  <a:pos x="0" y="1751"/>
                </a:cxn>
              </a:cxnLst>
              <a:pathLst>
                <a:path w="16" h="1751">
                  <a:moveTo>
                    <a:pt x="0" y="1751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16" y="1734"/>
                  </a:lnTo>
                  <a:lnTo>
                    <a:pt x="0" y="1751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66" name="Rectangle 19"/>
            <p:cNvSpPr/>
            <p:nvPr/>
          </p:nvSpPr>
          <p:spPr>
            <a:xfrm>
              <a:off x="1037" y="1890"/>
              <a:ext cx="61" cy="1734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7" name="Freeform 20"/>
            <p:cNvSpPr/>
            <p:nvPr/>
          </p:nvSpPr>
          <p:spPr>
            <a:xfrm>
              <a:off x="1037" y="1873"/>
              <a:ext cx="77" cy="17"/>
            </a:xfrm>
            <a:custGeom>
              <a:avLst/>
              <a:gdLst/>
              <a:ahLst/>
              <a:cxnLst>
                <a:cxn ang="0">
                  <a:pos x="61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61" y="17"/>
                </a:cxn>
              </a:cxnLst>
              <a:pathLst>
                <a:path w="77" h="17">
                  <a:moveTo>
                    <a:pt x="61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61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68" name="Rectangle 21"/>
            <p:cNvSpPr/>
            <p:nvPr/>
          </p:nvSpPr>
          <p:spPr>
            <a:xfrm>
              <a:off x="968" y="1621"/>
              <a:ext cx="207" cy="226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69" name="Rectangle 22"/>
            <p:cNvSpPr/>
            <p:nvPr/>
          </p:nvSpPr>
          <p:spPr>
            <a:xfrm>
              <a:off x="991" y="1656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329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0" name="Freeform 23"/>
            <p:cNvSpPr/>
            <p:nvPr/>
          </p:nvSpPr>
          <p:spPr>
            <a:xfrm>
              <a:off x="1352" y="2142"/>
              <a:ext cx="15" cy="1482"/>
            </a:xfrm>
            <a:custGeom>
              <a:avLst/>
              <a:gdLst/>
              <a:ahLst/>
              <a:cxnLst>
                <a:cxn ang="0">
                  <a:pos x="0" y="1482"/>
                </a:cxn>
                <a:cxn ang="0">
                  <a:pos x="0" y="17"/>
                </a:cxn>
                <a:cxn ang="0">
                  <a:pos x="15" y="0"/>
                </a:cxn>
                <a:cxn ang="0">
                  <a:pos x="15" y="1465"/>
                </a:cxn>
                <a:cxn ang="0">
                  <a:pos x="0" y="1482"/>
                </a:cxn>
              </a:cxnLst>
              <a:pathLst>
                <a:path w="15" h="1482">
                  <a:moveTo>
                    <a:pt x="0" y="1482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15" y="1465"/>
                  </a:lnTo>
                  <a:lnTo>
                    <a:pt x="0" y="1482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71" name="Rectangle 24"/>
            <p:cNvSpPr/>
            <p:nvPr/>
          </p:nvSpPr>
          <p:spPr>
            <a:xfrm>
              <a:off x="1290" y="2159"/>
              <a:ext cx="62" cy="1465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2" name="Freeform 25"/>
            <p:cNvSpPr/>
            <p:nvPr/>
          </p:nvSpPr>
          <p:spPr>
            <a:xfrm>
              <a:off x="1290" y="2142"/>
              <a:ext cx="77" cy="17"/>
            </a:xfrm>
            <a:custGeom>
              <a:avLst/>
              <a:gdLst/>
              <a:ahLst/>
              <a:cxnLst>
                <a:cxn ang="0">
                  <a:pos x="62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62" y="17"/>
                </a:cxn>
              </a:cxnLst>
              <a:pathLst>
                <a:path w="77" h="17">
                  <a:moveTo>
                    <a:pt x="62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62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73" name="Rectangle 26"/>
            <p:cNvSpPr/>
            <p:nvPr/>
          </p:nvSpPr>
          <p:spPr>
            <a:xfrm>
              <a:off x="1221" y="1899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4" name="Rectangle 27"/>
            <p:cNvSpPr/>
            <p:nvPr/>
          </p:nvSpPr>
          <p:spPr>
            <a:xfrm>
              <a:off x="1244" y="1933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278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5" name="Freeform 28"/>
            <p:cNvSpPr/>
            <p:nvPr/>
          </p:nvSpPr>
          <p:spPr>
            <a:xfrm>
              <a:off x="1605" y="2280"/>
              <a:ext cx="15" cy="1344"/>
            </a:xfrm>
            <a:custGeom>
              <a:avLst/>
              <a:gdLst/>
              <a:ahLst/>
              <a:cxnLst>
                <a:cxn ang="0">
                  <a:pos x="0" y="1344"/>
                </a:cxn>
                <a:cxn ang="0">
                  <a:pos x="0" y="18"/>
                </a:cxn>
                <a:cxn ang="0">
                  <a:pos x="15" y="0"/>
                </a:cxn>
                <a:cxn ang="0">
                  <a:pos x="15" y="1327"/>
                </a:cxn>
                <a:cxn ang="0">
                  <a:pos x="0" y="1344"/>
                </a:cxn>
              </a:cxnLst>
              <a:pathLst>
                <a:path w="15" h="1344">
                  <a:moveTo>
                    <a:pt x="0" y="1344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5" y="1327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76" name="Rectangle 29"/>
            <p:cNvSpPr/>
            <p:nvPr/>
          </p:nvSpPr>
          <p:spPr>
            <a:xfrm>
              <a:off x="1544" y="2298"/>
              <a:ext cx="61" cy="1326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7" name="Freeform 30"/>
            <p:cNvSpPr/>
            <p:nvPr/>
          </p:nvSpPr>
          <p:spPr>
            <a:xfrm>
              <a:off x="1544" y="2280"/>
              <a:ext cx="76" cy="18"/>
            </a:xfrm>
            <a:custGeom>
              <a:avLst/>
              <a:gdLst/>
              <a:ahLst/>
              <a:cxnLst>
                <a:cxn ang="0">
                  <a:pos x="61" y="18"/>
                </a:cxn>
                <a:cxn ang="0">
                  <a:pos x="76" y="0"/>
                </a:cxn>
                <a:cxn ang="0">
                  <a:pos x="23" y="0"/>
                </a:cxn>
                <a:cxn ang="0">
                  <a:pos x="0" y="18"/>
                </a:cxn>
                <a:cxn ang="0">
                  <a:pos x="61" y="18"/>
                </a:cxn>
              </a:cxnLst>
              <a:pathLst>
                <a:path w="76" h="18">
                  <a:moveTo>
                    <a:pt x="61" y="18"/>
                  </a:moveTo>
                  <a:lnTo>
                    <a:pt x="76" y="0"/>
                  </a:lnTo>
                  <a:lnTo>
                    <a:pt x="23" y="0"/>
                  </a:lnTo>
                  <a:lnTo>
                    <a:pt x="0" y="18"/>
                  </a:lnTo>
                  <a:lnTo>
                    <a:pt x="61" y="18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78" name="Rectangle 31"/>
            <p:cNvSpPr/>
            <p:nvPr/>
          </p:nvSpPr>
          <p:spPr>
            <a:xfrm>
              <a:off x="1482" y="2003"/>
              <a:ext cx="208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79" name="Rectangle 32"/>
            <p:cNvSpPr/>
            <p:nvPr/>
          </p:nvSpPr>
          <p:spPr>
            <a:xfrm>
              <a:off x="1505" y="2038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252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0" name="Freeform 33"/>
            <p:cNvSpPr/>
            <p:nvPr/>
          </p:nvSpPr>
          <p:spPr>
            <a:xfrm>
              <a:off x="1859" y="2358"/>
              <a:ext cx="15" cy="1266"/>
            </a:xfrm>
            <a:custGeom>
              <a:avLst/>
              <a:gdLst/>
              <a:ahLst/>
              <a:cxnLst>
                <a:cxn ang="0">
                  <a:pos x="0" y="1266"/>
                </a:cxn>
                <a:cxn ang="0">
                  <a:pos x="0" y="18"/>
                </a:cxn>
                <a:cxn ang="0">
                  <a:pos x="15" y="0"/>
                </a:cxn>
                <a:cxn ang="0">
                  <a:pos x="15" y="1249"/>
                </a:cxn>
                <a:cxn ang="0">
                  <a:pos x="0" y="1266"/>
                </a:cxn>
              </a:cxnLst>
              <a:pathLst>
                <a:path w="15" h="1266">
                  <a:moveTo>
                    <a:pt x="0" y="1266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5" y="1249"/>
                  </a:lnTo>
                  <a:lnTo>
                    <a:pt x="0" y="1266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81" name="Rectangle 34"/>
            <p:cNvSpPr/>
            <p:nvPr/>
          </p:nvSpPr>
          <p:spPr>
            <a:xfrm>
              <a:off x="1797" y="2376"/>
              <a:ext cx="62" cy="1248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2" name="Freeform 35"/>
            <p:cNvSpPr/>
            <p:nvPr/>
          </p:nvSpPr>
          <p:spPr>
            <a:xfrm>
              <a:off x="1797" y="2358"/>
              <a:ext cx="77" cy="18"/>
            </a:xfrm>
            <a:custGeom>
              <a:avLst/>
              <a:gdLst/>
              <a:ahLst/>
              <a:cxnLst>
                <a:cxn ang="0">
                  <a:pos x="62" y="18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8"/>
                </a:cxn>
                <a:cxn ang="0">
                  <a:pos x="62" y="18"/>
                </a:cxn>
              </a:cxnLst>
              <a:pathLst>
                <a:path w="77" h="18">
                  <a:moveTo>
                    <a:pt x="62" y="18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8"/>
                  </a:lnTo>
                  <a:lnTo>
                    <a:pt x="62" y="18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83" name="Rectangle 36"/>
            <p:cNvSpPr/>
            <p:nvPr/>
          </p:nvSpPr>
          <p:spPr>
            <a:xfrm>
              <a:off x="1728" y="2116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4" name="Rectangle 37"/>
            <p:cNvSpPr/>
            <p:nvPr/>
          </p:nvSpPr>
          <p:spPr>
            <a:xfrm>
              <a:off x="1751" y="2150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237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5" name="Freeform 38"/>
            <p:cNvSpPr/>
            <p:nvPr/>
          </p:nvSpPr>
          <p:spPr>
            <a:xfrm>
              <a:off x="2112" y="2410"/>
              <a:ext cx="15" cy="1214"/>
            </a:xfrm>
            <a:custGeom>
              <a:avLst/>
              <a:gdLst/>
              <a:ahLst/>
              <a:cxnLst>
                <a:cxn ang="0">
                  <a:pos x="0" y="1214"/>
                </a:cxn>
                <a:cxn ang="0">
                  <a:pos x="0" y="18"/>
                </a:cxn>
                <a:cxn ang="0">
                  <a:pos x="15" y="0"/>
                </a:cxn>
                <a:cxn ang="0">
                  <a:pos x="15" y="1197"/>
                </a:cxn>
                <a:cxn ang="0">
                  <a:pos x="0" y="1214"/>
                </a:cxn>
              </a:cxnLst>
              <a:pathLst>
                <a:path w="15" h="1214">
                  <a:moveTo>
                    <a:pt x="0" y="1214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15" y="1197"/>
                  </a:lnTo>
                  <a:lnTo>
                    <a:pt x="0" y="1214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86" name="Rectangle 39"/>
            <p:cNvSpPr/>
            <p:nvPr/>
          </p:nvSpPr>
          <p:spPr>
            <a:xfrm>
              <a:off x="2051" y="2428"/>
              <a:ext cx="61" cy="1196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7" name="Freeform 40"/>
            <p:cNvSpPr/>
            <p:nvPr/>
          </p:nvSpPr>
          <p:spPr>
            <a:xfrm>
              <a:off x="2051" y="2410"/>
              <a:ext cx="76" cy="18"/>
            </a:xfrm>
            <a:custGeom>
              <a:avLst/>
              <a:gdLst/>
              <a:ahLst/>
              <a:cxnLst>
                <a:cxn ang="0">
                  <a:pos x="61" y="18"/>
                </a:cxn>
                <a:cxn ang="0">
                  <a:pos x="76" y="0"/>
                </a:cxn>
                <a:cxn ang="0">
                  <a:pos x="23" y="0"/>
                </a:cxn>
                <a:cxn ang="0">
                  <a:pos x="0" y="18"/>
                </a:cxn>
                <a:cxn ang="0">
                  <a:pos x="61" y="18"/>
                </a:cxn>
              </a:cxnLst>
              <a:pathLst>
                <a:path w="76" h="18">
                  <a:moveTo>
                    <a:pt x="61" y="18"/>
                  </a:moveTo>
                  <a:lnTo>
                    <a:pt x="76" y="0"/>
                  </a:lnTo>
                  <a:lnTo>
                    <a:pt x="23" y="0"/>
                  </a:lnTo>
                  <a:lnTo>
                    <a:pt x="0" y="18"/>
                  </a:lnTo>
                  <a:lnTo>
                    <a:pt x="61" y="18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88" name="Rectangle 41"/>
            <p:cNvSpPr/>
            <p:nvPr/>
          </p:nvSpPr>
          <p:spPr>
            <a:xfrm>
              <a:off x="1981" y="2159"/>
              <a:ext cx="208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89" name="Rectangle 42"/>
            <p:cNvSpPr/>
            <p:nvPr/>
          </p:nvSpPr>
          <p:spPr>
            <a:xfrm>
              <a:off x="2004" y="2194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227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0" name="Freeform 43"/>
            <p:cNvSpPr/>
            <p:nvPr/>
          </p:nvSpPr>
          <p:spPr>
            <a:xfrm>
              <a:off x="2365" y="2454"/>
              <a:ext cx="16" cy="1170"/>
            </a:xfrm>
            <a:custGeom>
              <a:avLst/>
              <a:gdLst/>
              <a:ahLst/>
              <a:cxnLst>
                <a:cxn ang="0">
                  <a:pos x="0" y="1170"/>
                </a:cxn>
                <a:cxn ang="0">
                  <a:pos x="0" y="17"/>
                </a:cxn>
                <a:cxn ang="0">
                  <a:pos x="16" y="0"/>
                </a:cxn>
                <a:cxn ang="0">
                  <a:pos x="16" y="1153"/>
                </a:cxn>
                <a:cxn ang="0">
                  <a:pos x="0" y="1170"/>
                </a:cxn>
              </a:cxnLst>
              <a:pathLst>
                <a:path w="16" h="1170">
                  <a:moveTo>
                    <a:pt x="0" y="1170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16" y="1153"/>
                  </a:lnTo>
                  <a:lnTo>
                    <a:pt x="0" y="1170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91" name="Rectangle 44"/>
            <p:cNvSpPr/>
            <p:nvPr/>
          </p:nvSpPr>
          <p:spPr>
            <a:xfrm>
              <a:off x="2304" y="2471"/>
              <a:ext cx="61" cy="1153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2" name="Freeform 45"/>
            <p:cNvSpPr/>
            <p:nvPr/>
          </p:nvSpPr>
          <p:spPr>
            <a:xfrm>
              <a:off x="2304" y="2454"/>
              <a:ext cx="77" cy="17"/>
            </a:xfrm>
            <a:custGeom>
              <a:avLst/>
              <a:gdLst/>
              <a:ahLst/>
              <a:cxnLst>
                <a:cxn ang="0">
                  <a:pos x="61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61" y="17"/>
                </a:cxn>
              </a:cxnLst>
              <a:pathLst>
                <a:path w="77" h="17">
                  <a:moveTo>
                    <a:pt x="61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61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93" name="Rectangle 46"/>
            <p:cNvSpPr/>
            <p:nvPr/>
          </p:nvSpPr>
          <p:spPr>
            <a:xfrm>
              <a:off x="2235" y="2185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4" name="Rectangle 47"/>
            <p:cNvSpPr/>
            <p:nvPr/>
          </p:nvSpPr>
          <p:spPr>
            <a:xfrm>
              <a:off x="2258" y="2220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219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5" name="Freeform 48"/>
            <p:cNvSpPr/>
            <p:nvPr/>
          </p:nvSpPr>
          <p:spPr>
            <a:xfrm>
              <a:off x="2611" y="2480"/>
              <a:ext cx="23" cy="1144"/>
            </a:xfrm>
            <a:custGeom>
              <a:avLst/>
              <a:gdLst/>
              <a:ahLst/>
              <a:cxnLst>
                <a:cxn ang="0">
                  <a:pos x="0" y="1144"/>
                </a:cxn>
                <a:cxn ang="0">
                  <a:pos x="0" y="17"/>
                </a:cxn>
                <a:cxn ang="0">
                  <a:pos x="23" y="0"/>
                </a:cxn>
                <a:cxn ang="0">
                  <a:pos x="23" y="1127"/>
                </a:cxn>
                <a:cxn ang="0">
                  <a:pos x="0" y="1144"/>
                </a:cxn>
              </a:cxnLst>
              <a:pathLst>
                <a:path w="23" h="1144">
                  <a:moveTo>
                    <a:pt x="0" y="1144"/>
                  </a:moveTo>
                  <a:lnTo>
                    <a:pt x="0" y="17"/>
                  </a:lnTo>
                  <a:lnTo>
                    <a:pt x="23" y="0"/>
                  </a:lnTo>
                  <a:lnTo>
                    <a:pt x="23" y="1127"/>
                  </a:lnTo>
                  <a:lnTo>
                    <a:pt x="0" y="1144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96" name="Rectangle 49"/>
            <p:cNvSpPr/>
            <p:nvPr/>
          </p:nvSpPr>
          <p:spPr>
            <a:xfrm>
              <a:off x="2557" y="2497"/>
              <a:ext cx="54" cy="1127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7" name="Freeform 50"/>
            <p:cNvSpPr/>
            <p:nvPr/>
          </p:nvSpPr>
          <p:spPr>
            <a:xfrm>
              <a:off x="2557" y="2480"/>
              <a:ext cx="77" cy="17"/>
            </a:xfrm>
            <a:custGeom>
              <a:avLst/>
              <a:gdLst/>
              <a:ahLst/>
              <a:cxnLst>
                <a:cxn ang="0">
                  <a:pos x="54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54" y="17"/>
                </a:cxn>
              </a:cxnLst>
              <a:pathLst>
                <a:path w="77" h="17">
                  <a:moveTo>
                    <a:pt x="54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54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498" name="Rectangle 51"/>
            <p:cNvSpPr/>
            <p:nvPr/>
          </p:nvSpPr>
          <p:spPr>
            <a:xfrm>
              <a:off x="2496" y="2211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499" name="Rectangle 52"/>
            <p:cNvSpPr/>
            <p:nvPr/>
          </p:nvSpPr>
          <p:spPr>
            <a:xfrm>
              <a:off x="2519" y="2246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214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0" name="Freeform 53"/>
            <p:cNvSpPr/>
            <p:nvPr/>
          </p:nvSpPr>
          <p:spPr>
            <a:xfrm>
              <a:off x="2865" y="2497"/>
              <a:ext cx="23" cy="1127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0" y="17"/>
                </a:cxn>
                <a:cxn ang="0">
                  <a:pos x="23" y="0"/>
                </a:cxn>
                <a:cxn ang="0">
                  <a:pos x="23" y="1110"/>
                </a:cxn>
                <a:cxn ang="0">
                  <a:pos x="0" y="1127"/>
                </a:cxn>
              </a:cxnLst>
              <a:pathLst>
                <a:path w="23" h="1127">
                  <a:moveTo>
                    <a:pt x="0" y="1127"/>
                  </a:moveTo>
                  <a:lnTo>
                    <a:pt x="0" y="17"/>
                  </a:lnTo>
                  <a:lnTo>
                    <a:pt x="23" y="0"/>
                  </a:lnTo>
                  <a:lnTo>
                    <a:pt x="23" y="1110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501" name="Rectangle 54"/>
            <p:cNvSpPr/>
            <p:nvPr/>
          </p:nvSpPr>
          <p:spPr>
            <a:xfrm>
              <a:off x="2811" y="2514"/>
              <a:ext cx="54" cy="1110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2" name="Freeform 55"/>
            <p:cNvSpPr/>
            <p:nvPr/>
          </p:nvSpPr>
          <p:spPr>
            <a:xfrm>
              <a:off x="2811" y="2497"/>
              <a:ext cx="77" cy="17"/>
            </a:xfrm>
            <a:custGeom>
              <a:avLst/>
              <a:gdLst/>
              <a:ahLst/>
              <a:cxnLst>
                <a:cxn ang="0">
                  <a:pos x="54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54" y="17"/>
                </a:cxn>
              </a:cxnLst>
              <a:pathLst>
                <a:path w="77" h="17">
                  <a:moveTo>
                    <a:pt x="54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54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503" name="Rectangle 56"/>
            <p:cNvSpPr/>
            <p:nvPr/>
          </p:nvSpPr>
          <p:spPr>
            <a:xfrm>
              <a:off x="2742" y="2220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4" name="Rectangle 57"/>
            <p:cNvSpPr/>
            <p:nvPr/>
          </p:nvSpPr>
          <p:spPr>
            <a:xfrm>
              <a:off x="2765" y="2254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210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5" name="Freeform 58"/>
            <p:cNvSpPr/>
            <p:nvPr/>
          </p:nvSpPr>
          <p:spPr>
            <a:xfrm>
              <a:off x="3118" y="2523"/>
              <a:ext cx="23" cy="1101"/>
            </a:xfrm>
            <a:custGeom>
              <a:avLst/>
              <a:gdLst/>
              <a:ahLst/>
              <a:cxnLst>
                <a:cxn ang="0">
                  <a:pos x="0" y="1101"/>
                </a:cxn>
                <a:cxn ang="0">
                  <a:pos x="0" y="17"/>
                </a:cxn>
                <a:cxn ang="0">
                  <a:pos x="23" y="0"/>
                </a:cxn>
                <a:cxn ang="0">
                  <a:pos x="23" y="1084"/>
                </a:cxn>
                <a:cxn ang="0">
                  <a:pos x="0" y="1101"/>
                </a:cxn>
              </a:cxnLst>
              <a:pathLst>
                <a:path w="23" h="1101">
                  <a:moveTo>
                    <a:pt x="0" y="1101"/>
                  </a:moveTo>
                  <a:lnTo>
                    <a:pt x="0" y="17"/>
                  </a:lnTo>
                  <a:lnTo>
                    <a:pt x="23" y="0"/>
                  </a:lnTo>
                  <a:lnTo>
                    <a:pt x="23" y="1084"/>
                  </a:lnTo>
                  <a:lnTo>
                    <a:pt x="0" y="1101"/>
                  </a:lnTo>
                  <a:close/>
                </a:path>
              </a:pathLst>
            </a:custGeom>
            <a:solidFill>
              <a:srgbClr val="80804D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506" name="Rectangle 59"/>
            <p:cNvSpPr/>
            <p:nvPr/>
          </p:nvSpPr>
          <p:spPr>
            <a:xfrm>
              <a:off x="3064" y="2540"/>
              <a:ext cx="54" cy="1084"/>
            </a:xfrm>
            <a:prstGeom prst="rect">
              <a:avLst/>
            </a:prstGeom>
            <a:solidFill>
              <a:srgbClr val="FFFF99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7" name="Freeform 60"/>
            <p:cNvSpPr/>
            <p:nvPr/>
          </p:nvSpPr>
          <p:spPr>
            <a:xfrm>
              <a:off x="3064" y="2523"/>
              <a:ext cx="77" cy="17"/>
            </a:xfrm>
            <a:custGeom>
              <a:avLst/>
              <a:gdLst/>
              <a:ahLst/>
              <a:cxnLst>
                <a:cxn ang="0">
                  <a:pos x="54" y="17"/>
                </a:cxn>
                <a:cxn ang="0">
                  <a:pos x="77" y="0"/>
                </a:cxn>
                <a:cxn ang="0">
                  <a:pos x="23" y="0"/>
                </a:cxn>
                <a:cxn ang="0">
                  <a:pos x="0" y="17"/>
                </a:cxn>
                <a:cxn ang="0">
                  <a:pos x="54" y="17"/>
                </a:cxn>
              </a:cxnLst>
              <a:pathLst>
                <a:path w="77" h="17">
                  <a:moveTo>
                    <a:pt x="54" y="17"/>
                  </a:moveTo>
                  <a:lnTo>
                    <a:pt x="77" y="0"/>
                  </a:lnTo>
                  <a:lnTo>
                    <a:pt x="23" y="0"/>
                  </a:lnTo>
                  <a:lnTo>
                    <a:pt x="0" y="17"/>
                  </a:lnTo>
                  <a:lnTo>
                    <a:pt x="54" y="17"/>
                  </a:lnTo>
                  <a:close/>
                </a:path>
              </a:pathLst>
            </a:custGeom>
            <a:solidFill>
              <a:srgbClr val="BFBF73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en-US"/>
            </a:p>
          </p:txBody>
        </p:sp>
        <p:sp>
          <p:nvSpPr>
            <p:cNvPr id="104508" name="Rectangle 61"/>
            <p:cNvSpPr/>
            <p:nvPr/>
          </p:nvSpPr>
          <p:spPr>
            <a:xfrm>
              <a:off x="3026" y="2220"/>
              <a:ext cx="207" cy="22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defTabSz="914400">
                <a:buFont typeface="Wingdings 3" panose="05040102010807070707" pitchFamily="18" charset="2"/>
                <a:buNone/>
              </a:pPr>
              <a:endParaRPr lang="en-U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09" name="Rectangle 62"/>
            <p:cNvSpPr/>
            <p:nvPr/>
          </p:nvSpPr>
          <p:spPr>
            <a:xfrm>
              <a:off x="3049" y="2254"/>
              <a:ext cx="230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400" dirty="0">
                  <a:solidFill>
                    <a:srgbClr val="000000"/>
                  </a:solidFill>
                  <a:latin typeface="Arial" panose="020B0604020202020204" pitchFamily="34" charset="0"/>
                </a:rPr>
                <a:t>206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10" name="Line 63"/>
            <p:cNvSpPr/>
            <p:nvPr/>
          </p:nvSpPr>
          <p:spPr>
            <a:xfrm flipV="1">
              <a:off x="745" y="988"/>
              <a:ext cx="1" cy="263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1" name="Line 64"/>
            <p:cNvSpPr/>
            <p:nvPr/>
          </p:nvSpPr>
          <p:spPr>
            <a:xfrm flipH="1">
              <a:off x="714" y="3624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2" name="Line 65"/>
            <p:cNvSpPr/>
            <p:nvPr/>
          </p:nvSpPr>
          <p:spPr>
            <a:xfrm flipH="1">
              <a:off x="714" y="3355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3" name="Line 66"/>
            <p:cNvSpPr/>
            <p:nvPr/>
          </p:nvSpPr>
          <p:spPr>
            <a:xfrm flipH="1">
              <a:off x="714" y="3095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4" name="Line 67"/>
            <p:cNvSpPr/>
            <p:nvPr/>
          </p:nvSpPr>
          <p:spPr>
            <a:xfrm flipH="1">
              <a:off x="714" y="2835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5" name="Line 68"/>
            <p:cNvSpPr/>
            <p:nvPr/>
          </p:nvSpPr>
          <p:spPr>
            <a:xfrm flipH="1">
              <a:off x="714" y="2566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6" name="Line 69"/>
            <p:cNvSpPr/>
            <p:nvPr/>
          </p:nvSpPr>
          <p:spPr>
            <a:xfrm flipH="1">
              <a:off x="714" y="2306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7" name="Line 70"/>
            <p:cNvSpPr/>
            <p:nvPr/>
          </p:nvSpPr>
          <p:spPr>
            <a:xfrm flipH="1">
              <a:off x="714" y="2046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8" name="Line 71"/>
            <p:cNvSpPr/>
            <p:nvPr/>
          </p:nvSpPr>
          <p:spPr>
            <a:xfrm flipH="1">
              <a:off x="714" y="1777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19" name="Line 72"/>
            <p:cNvSpPr/>
            <p:nvPr/>
          </p:nvSpPr>
          <p:spPr>
            <a:xfrm flipH="1">
              <a:off x="714" y="1517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20" name="Line 73"/>
            <p:cNvSpPr/>
            <p:nvPr/>
          </p:nvSpPr>
          <p:spPr>
            <a:xfrm flipH="1">
              <a:off x="714" y="1257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21" name="Line 74"/>
            <p:cNvSpPr/>
            <p:nvPr/>
          </p:nvSpPr>
          <p:spPr>
            <a:xfrm flipH="1">
              <a:off x="714" y="988"/>
              <a:ext cx="31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22" name="Rectangle 75"/>
            <p:cNvSpPr/>
            <p:nvPr/>
          </p:nvSpPr>
          <p:spPr>
            <a:xfrm>
              <a:off x="653" y="3563"/>
              <a:ext cx="84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3" name="Rectangle 76"/>
            <p:cNvSpPr/>
            <p:nvPr/>
          </p:nvSpPr>
          <p:spPr>
            <a:xfrm>
              <a:off x="607" y="3295"/>
              <a:ext cx="131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50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4" name="Rectangle 77"/>
            <p:cNvSpPr/>
            <p:nvPr/>
          </p:nvSpPr>
          <p:spPr>
            <a:xfrm>
              <a:off x="561" y="303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100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5" name="Rectangle 78"/>
            <p:cNvSpPr/>
            <p:nvPr/>
          </p:nvSpPr>
          <p:spPr>
            <a:xfrm>
              <a:off x="561" y="2774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150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6" name="Rectangle 79"/>
            <p:cNvSpPr/>
            <p:nvPr/>
          </p:nvSpPr>
          <p:spPr>
            <a:xfrm>
              <a:off x="561" y="2506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200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7" name="Rectangle 80"/>
            <p:cNvSpPr/>
            <p:nvPr/>
          </p:nvSpPr>
          <p:spPr>
            <a:xfrm>
              <a:off x="561" y="2246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250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8" name="Rectangle 81"/>
            <p:cNvSpPr/>
            <p:nvPr/>
          </p:nvSpPr>
          <p:spPr>
            <a:xfrm>
              <a:off x="561" y="19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300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29" name="Rectangle 82"/>
            <p:cNvSpPr/>
            <p:nvPr/>
          </p:nvSpPr>
          <p:spPr>
            <a:xfrm>
              <a:off x="561" y="1717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350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30" name="Rectangle 83"/>
            <p:cNvSpPr/>
            <p:nvPr/>
          </p:nvSpPr>
          <p:spPr>
            <a:xfrm>
              <a:off x="561" y="1457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400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31" name="Rectangle 84"/>
            <p:cNvSpPr/>
            <p:nvPr/>
          </p:nvSpPr>
          <p:spPr>
            <a:xfrm>
              <a:off x="561" y="1196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450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32" name="Rectangle 85"/>
            <p:cNvSpPr/>
            <p:nvPr/>
          </p:nvSpPr>
          <p:spPr>
            <a:xfrm>
              <a:off x="561" y="928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500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33" name="Line 86"/>
            <p:cNvSpPr/>
            <p:nvPr/>
          </p:nvSpPr>
          <p:spPr>
            <a:xfrm>
              <a:off x="745" y="3624"/>
              <a:ext cx="2527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4" name="Line 87"/>
            <p:cNvSpPr/>
            <p:nvPr/>
          </p:nvSpPr>
          <p:spPr>
            <a:xfrm>
              <a:off x="745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5" name="Line 88"/>
            <p:cNvSpPr/>
            <p:nvPr/>
          </p:nvSpPr>
          <p:spPr>
            <a:xfrm>
              <a:off x="998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6" name="Line 89"/>
            <p:cNvSpPr/>
            <p:nvPr/>
          </p:nvSpPr>
          <p:spPr>
            <a:xfrm>
              <a:off x="1252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7" name="Line 90"/>
            <p:cNvSpPr/>
            <p:nvPr/>
          </p:nvSpPr>
          <p:spPr>
            <a:xfrm>
              <a:off x="1505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8" name="Line 91"/>
            <p:cNvSpPr/>
            <p:nvPr/>
          </p:nvSpPr>
          <p:spPr>
            <a:xfrm>
              <a:off x="1759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39" name="Line 92"/>
            <p:cNvSpPr/>
            <p:nvPr/>
          </p:nvSpPr>
          <p:spPr>
            <a:xfrm>
              <a:off x="2012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0" name="Line 93"/>
            <p:cNvSpPr/>
            <p:nvPr/>
          </p:nvSpPr>
          <p:spPr>
            <a:xfrm>
              <a:off x="2266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1" name="Line 94"/>
            <p:cNvSpPr/>
            <p:nvPr/>
          </p:nvSpPr>
          <p:spPr>
            <a:xfrm>
              <a:off x="2519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2" name="Line 95"/>
            <p:cNvSpPr/>
            <p:nvPr/>
          </p:nvSpPr>
          <p:spPr>
            <a:xfrm>
              <a:off x="2772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3" name="Line 96"/>
            <p:cNvSpPr/>
            <p:nvPr/>
          </p:nvSpPr>
          <p:spPr>
            <a:xfrm>
              <a:off x="3026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4" name="Line 97"/>
            <p:cNvSpPr/>
            <p:nvPr/>
          </p:nvSpPr>
          <p:spPr>
            <a:xfrm>
              <a:off x="3272" y="3624"/>
              <a:ext cx="1" cy="3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45" name="Rectangle 98"/>
            <p:cNvSpPr/>
            <p:nvPr/>
          </p:nvSpPr>
          <p:spPr>
            <a:xfrm>
              <a:off x="799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100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46" name="Rectangle 99"/>
            <p:cNvSpPr/>
            <p:nvPr/>
          </p:nvSpPr>
          <p:spPr>
            <a:xfrm>
              <a:off x="1052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200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47" name="Rectangle 100"/>
            <p:cNvSpPr/>
            <p:nvPr/>
          </p:nvSpPr>
          <p:spPr>
            <a:xfrm>
              <a:off x="1306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300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48" name="Rectangle 101"/>
            <p:cNvSpPr/>
            <p:nvPr/>
          </p:nvSpPr>
          <p:spPr>
            <a:xfrm>
              <a:off x="1559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400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49" name="Rectangle 102"/>
            <p:cNvSpPr/>
            <p:nvPr/>
          </p:nvSpPr>
          <p:spPr>
            <a:xfrm>
              <a:off x="1812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500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50" name="Rectangle 103"/>
            <p:cNvSpPr/>
            <p:nvPr/>
          </p:nvSpPr>
          <p:spPr>
            <a:xfrm>
              <a:off x="2066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600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51" name="Rectangle 104"/>
            <p:cNvSpPr/>
            <p:nvPr/>
          </p:nvSpPr>
          <p:spPr>
            <a:xfrm>
              <a:off x="2319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700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52" name="Rectangle 105"/>
            <p:cNvSpPr/>
            <p:nvPr/>
          </p:nvSpPr>
          <p:spPr>
            <a:xfrm>
              <a:off x="2573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800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53" name="Rectangle 106"/>
            <p:cNvSpPr/>
            <p:nvPr/>
          </p:nvSpPr>
          <p:spPr>
            <a:xfrm>
              <a:off x="2826" y="3685"/>
              <a:ext cx="177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900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  <p:sp>
          <p:nvSpPr>
            <p:cNvPr id="104554" name="Rectangle 107"/>
            <p:cNvSpPr/>
            <p:nvPr/>
          </p:nvSpPr>
          <p:spPr>
            <a:xfrm>
              <a:off x="3057" y="3685"/>
              <a:ext cx="223" cy="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defTabSz="914400">
                <a:buFont typeface="Wingdings 3" panose="05040102010807070707" pitchFamily="18" charset="2"/>
                <a:buNone/>
              </a:pPr>
              <a:r>
                <a:rPr lang="es-ES" altLang="es-AR" sz="1200" dirty="0">
                  <a:solidFill>
                    <a:srgbClr val="FFFFFF"/>
                  </a:solidFill>
                  <a:latin typeface="Arial" panose="020B0604020202020204" pitchFamily="34" charset="0"/>
                </a:rPr>
                <a:t>1000</a:t>
              </a:r>
              <a:endParaRPr lang="es-ES" altLang="es-AR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04555" name="Rectangle 109"/>
          <p:cNvSpPr/>
          <p:nvPr/>
        </p:nvSpPr>
        <p:spPr>
          <a:xfrm>
            <a:off x="5541963" y="1303338"/>
            <a:ext cx="3614737" cy="4637087"/>
          </a:xfrm>
          <a:prstGeom prst="rect">
            <a:avLst/>
          </a:prstGeom>
          <a:solidFill>
            <a:srgbClr val="000000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56" name="Rectangle 110"/>
          <p:cNvSpPr/>
          <p:nvPr/>
        </p:nvSpPr>
        <p:spPr>
          <a:xfrm>
            <a:off x="6350000" y="1568450"/>
            <a:ext cx="2079625" cy="6159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 defTabSz="914400">
              <a:buFont typeface="Wingdings 3" panose="05040102010807070707" pitchFamily="18" charset="2"/>
              <a:buNone/>
            </a:pPr>
            <a:r>
              <a:rPr lang="es-ES" altLang="es-AR" sz="2000" b="1" dirty="0">
                <a:solidFill>
                  <a:srgbClr val="FFFFFF"/>
                </a:solidFill>
                <a:latin typeface="Arial" panose="020B0604020202020204" pitchFamily="34" charset="0"/>
              </a:rPr>
              <a:t>Componentes % </a:t>
            </a:r>
            <a:endParaRPr lang="es-ES" altLang="es-AR" sz="20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ctr" defTabSz="914400">
              <a:buFont typeface="Wingdings 3" panose="05040102010807070707" pitchFamily="18" charset="2"/>
              <a:buNone/>
            </a:pPr>
            <a:r>
              <a:rPr lang="es-ES" altLang="es-AR" sz="2000" b="1" dirty="0">
                <a:solidFill>
                  <a:srgbClr val="FFFFFF"/>
                </a:solidFill>
                <a:latin typeface="Arial" panose="020B0604020202020204" pitchFamily="34" charset="0"/>
              </a:rPr>
              <a:t>de los Costos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57" name="Rectangle 113"/>
          <p:cNvSpPr/>
          <p:nvPr/>
        </p:nvSpPr>
        <p:spPr>
          <a:xfrm>
            <a:off x="5661025" y="2232025"/>
            <a:ext cx="1590675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Costos Variables: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58" name="Rectangle 114"/>
          <p:cNvSpPr/>
          <p:nvPr/>
        </p:nvSpPr>
        <p:spPr>
          <a:xfrm>
            <a:off x="5661025" y="2527300"/>
            <a:ext cx="3127375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1. Insumos de dieta larvaria (51%)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59" name="Rectangle 115"/>
          <p:cNvSpPr/>
          <p:nvPr/>
        </p:nvSpPr>
        <p:spPr>
          <a:xfrm>
            <a:off x="5661025" y="2819400"/>
            <a:ext cx="1858963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2. Personal (23.4%)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0" name="Rectangle 116"/>
          <p:cNvSpPr/>
          <p:nvPr/>
        </p:nvSpPr>
        <p:spPr>
          <a:xfrm>
            <a:off x="5661025" y="3114675"/>
            <a:ext cx="1836738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3. Servicios (15.2%)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1" name="Rectangle 117"/>
          <p:cNvSpPr/>
          <p:nvPr/>
        </p:nvSpPr>
        <p:spPr>
          <a:xfrm>
            <a:off x="5661025" y="3406775"/>
            <a:ext cx="3082925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4. Incentivo a trabajadores (2.9%)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2" name="Rectangle 118"/>
          <p:cNvSpPr/>
          <p:nvPr/>
        </p:nvSpPr>
        <p:spPr>
          <a:xfrm>
            <a:off x="5661025" y="3994150"/>
            <a:ext cx="1117600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Costos fijos: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3" name="Rectangle 119"/>
          <p:cNvSpPr/>
          <p:nvPr/>
        </p:nvSpPr>
        <p:spPr>
          <a:xfrm>
            <a:off x="5661025" y="4289425"/>
            <a:ext cx="2155825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1. Amotizaciones (39%)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4" name="Rectangle 120"/>
          <p:cNvSpPr/>
          <p:nvPr/>
        </p:nvSpPr>
        <p:spPr>
          <a:xfrm>
            <a:off x="5661025" y="4581525"/>
            <a:ext cx="1643063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2. Personal (31%)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5" name="Rectangle 121"/>
          <p:cNvSpPr/>
          <p:nvPr/>
        </p:nvSpPr>
        <p:spPr>
          <a:xfrm>
            <a:off x="5661025" y="4876800"/>
            <a:ext cx="2201863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3. Administrativos (14.6)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6" name="Rectangle 122"/>
          <p:cNvSpPr/>
          <p:nvPr/>
        </p:nvSpPr>
        <p:spPr>
          <a:xfrm>
            <a:off x="5661025" y="5168900"/>
            <a:ext cx="1790700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4. Utilidades (9.4%)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7" name="Rectangle 123"/>
          <p:cNvSpPr/>
          <p:nvPr/>
        </p:nvSpPr>
        <p:spPr>
          <a:xfrm>
            <a:off x="5661025" y="5464175"/>
            <a:ext cx="3251200" cy="246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600" dirty="0">
                <a:solidFill>
                  <a:srgbClr val="FFFFFF"/>
                </a:solidFill>
                <a:latin typeface="Arial" panose="020B0604020202020204" pitchFamily="34" charset="0"/>
              </a:rPr>
              <a:t>5. Desarrollo e Investigación (3.6%)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8" name="Rectangle 124"/>
          <p:cNvSpPr/>
          <p:nvPr/>
        </p:nvSpPr>
        <p:spPr>
          <a:xfrm>
            <a:off x="2667000" y="6096000"/>
            <a:ext cx="1222375" cy="279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69" name="Rectangle 125"/>
          <p:cNvSpPr/>
          <p:nvPr/>
        </p:nvSpPr>
        <p:spPr>
          <a:xfrm>
            <a:off x="2759075" y="6149975"/>
            <a:ext cx="1243013" cy="184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200" dirty="0">
                <a:latin typeface="Times New Roman" panose="02020603050405020304" pitchFamily="18" charset="0"/>
              </a:rPr>
              <a:t>Millones de machos</a:t>
            </a:r>
            <a:endParaRPr lang="es-ES" altLang="es-AR" sz="1200" dirty="0">
              <a:latin typeface="Times New Roman" panose="02020603050405020304" pitchFamily="18" charset="0"/>
            </a:endParaRPr>
          </a:p>
        </p:txBody>
      </p:sp>
      <p:sp>
        <p:nvSpPr>
          <p:cNvPr id="104570" name="Rectangle 126"/>
          <p:cNvSpPr/>
          <p:nvPr/>
        </p:nvSpPr>
        <p:spPr>
          <a:xfrm>
            <a:off x="365125" y="3698875"/>
            <a:ext cx="1238250" cy="460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71" name="Rectangle 127"/>
          <p:cNvSpPr/>
          <p:nvPr/>
        </p:nvSpPr>
        <p:spPr>
          <a:xfrm>
            <a:off x="593725" y="3698875"/>
            <a:ext cx="1238250" cy="460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72" name="Rectangle 128"/>
          <p:cNvSpPr/>
          <p:nvPr/>
        </p:nvSpPr>
        <p:spPr>
          <a:xfrm rot="-5280000">
            <a:off x="-365125" y="3990975"/>
            <a:ext cx="172720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000" dirty="0">
                <a:solidFill>
                  <a:srgbClr val="FFFFFF"/>
                </a:solidFill>
                <a:latin typeface="Times New Roman" panose="02020603050405020304" pitchFamily="18" charset="0"/>
              </a:rPr>
              <a:t>US$ Por Millón de pupas machos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104573" name="Group 132"/>
          <p:cNvGrpSpPr/>
          <p:nvPr/>
        </p:nvGrpSpPr>
        <p:grpSpPr>
          <a:xfrm>
            <a:off x="381000" y="5892800"/>
            <a:ext cx="685800" cy="104775"/>
            <a:chOff x="240" y="3712"/>
            <a:chExt cx="432" cy="66"/>
          </a:xfrm>
        </p:grpSpPr>
        <p:sp>
          <p:nvSpPr>
            <p:cNvPr id="104574" name="Line 130"/>
            <p:cNvSpPr/>
            <p:nvPr/>
          </p:nvSpPr>
          <p:spPr>
            <a:xfrm flipV="1">
              <a:off x="304" y="3742"/>
              <a:ext cx="368" cy="2"/>
            </a:xfrm>
            <a:prstGeom prst="line">
              <a:avLst/>
            </a:prstGeom>
            <a:ln w="127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75" name="Freeform 131"/>
            <p:cNvSpPr/>
            <p:nvPr/>
          </p:nvSpPr>
          <p:spPr>
            <a:xfrm>
              <a:off x="240" y="3712"/>
              <a:ext cx="100" cy="66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0" y="32"/>
                </a:cxn>
                <a:cxn ang="0">
                  <a:pos x="100" y="66"/>
                </a:cxn>
                <a:cxn ang="0">
                  <a:pos x="70" y="32"/>
                </a:cxn>
                <a:cxn ang="0">
                  <a:pos x="100" y="0"/>
                </a:cxn>
              </a:cxnLst>
              <a:pathLst>
                <a:path w="100" h="66">
                  <a:moveTo>
                    <a:pt x="100" y="0"/>
                  </a:moveTo>
                  <a:lnTo>
                    <a:pt x="0" y="32"/>
                  </a:lnTo>
                  <a:lnTo>
                    <a:pt x="100" y="66"/>
                  </a:lnTo>
                  <a:lnTo>
                    <a:pt x="70" y="3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en-US"/>
            </a:p>
          </p:txBody>
        </p:sp>
      </p:grpSp>
      <p:sp>
        <p:nvSpPr>
          <p:cNvPr id="104576" name="Rectangle 133"/>
          <p:cNvSpPr/>
          <p:nvPr/>
        </p:nvSpPr>
        <p:spPr>
          <a:xfrm>
            <a:off x="1371600" y="6096000"/>
            <a:ext cx="688975" cy="279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77" name="Rectangle 134"/>
          <p:cNvSpPr/>
          <p:nvPr/>
        </p:nvSpPr>
        <p:spPr>
          <a:xfrm>
            <a:off x="1066800" y="6235700"/>
            <a:ext cx="993775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78" name="Rectangle 135"/>
          <p:cNvSpPr/>
          <p:nvPr/>
        </p:nvSpPr>
        <p:spPr>
          <a:xfrm>
            <a:off x="1158875" y="6248400"/>
            <a:ext cx="374650" cy="2063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200" dirty="0">
                <a:solidFill>
                  <a:srgbClr val="FFFF66"/>
                </a:solidFill>
                <a:latin typeface="Arial" panose="020B0604020202020204" pitchFamily="34" charset="0"/>
              </a:rPr>
              <a:t>64%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79" name="Rectangle 136"/>
          <p:cNvSpPr/>
          <p:nvPr/>
        </p:nvSpPr>
        <p:spPr>
          <a:xfrm>
            <a:off x="914400" y="6400800"/>
            <a:ext cx="844550" cy="184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200" dirty="0">
                <a:solidFill>
                  <a:srgbClr val="FFFF66"/>
                </a:solidFill>
                <a:latin typeface="Arial" panose="020B0604020202020204" pitchFamily="34" charset="0"/>
              </a:rPr>
              <a:t>Costos Fijos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104580" name="Group 139"/>
          <p:cNvGrpSpPr/>
          <p:nvPr/>
        </p:nvGrpSpPr>
        <p:grpSpPr>
          <a:xfrm>
            <a:off x="1320800" y="6019800"/>
            <a:ext cx="104775" cy="228600"/>
            <a:chOff x="832" y="3792"/>
            <a:chExt cx="66" cy="144"/>
          </a:xfrm>
        </p:grpSpPr>
        <p:sp>
          <p:nvSpPr>
            <p:cNvPr id="104581" name="Line 137"/>
            <p:cNvSpPr/>
            <p:nvPr/>
          </p:nvSpPr>
          <p:spPr>
            <a:xfrm flipV="1">
              <a:off x="864" y="3856"/>
              <a:ext cx="1" cy="80"/>
            </a:xfrm>
            <a:prstGeom prst="line">
              <a:avLst/>
            </a:prstGeom>
            <a:ln w="127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82" name="Freeform 138"/>
            <p:cNvSpPr/>
            <p:nvPr/>
          </p:nvSpPr>
          <p:spPr>
            <a:xfrm>
              <a:off x="832" y="3792"/>
              <a:ext cx="66" cy="100"/>
            </a:xfrm>
            <a:custGeom>
              <a:avLst/>
              <a:gdLst/>
              <a:ahLst/>
              <a:cxnLst>
                <a:cxn ang="0">
                  <a:pos x="66" y="100"/>
                </a:cxn>
                <a:cxn ang="0">
                  <a:pos x="32" y="0"/>
                </a:cxn>
                <a:cxn ang="0">
                  <a:pos x="0" y="100"/>
                </a:cxn>
                <a:cxn ang="0">
                  <a:pos x="32" y="70"/>
                </a:cxn>
                <a:cxn ang="0">
                  <a:pos x="66" y="100"/>
                </a:cxn>
              </a:cxnLst>
              <a:pathLst>
                <a:path w="66" h="100">
                  <a:moveTo>
                    <a:pt x="66" y="100"/>
                  </a:moveTo>
                  <a:lnTo>
                    <a:pt x="32" y="0"/>
                  </a:lnTo>
                  <a:lnTo>
                    <a:pt x="0" y="100"/>
                  </a:lnTo>
                  <a:lnTo>
                    <a:pt x="32" y="70"/>
                  </a:lnTo>
                  <a:lnTo>
                    <a:pt x="66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en-US"/>
            </a:p>
          </p:txBody>
        </p:sp>
      </p:grpSp>
      <p:sp>
        <p:nvSpPr>
          <p:cNvPr id="104583" name="Rectangle 140"/>
          <p:cNvSpPr/>
          <p:nvPr/>
        </p:nvSpPr>
        <p:spPr>
          <a:xfrm>
            <a:off x="4724400" y="6308725"/>
            <a:ext cx="1069975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defTabSz="914400">
              <a:buFont typeface="Wingdings 3" panose="05040102010807070707" pitchFamily="18" charset="2"/>
              <a:buNone/>
            </a:pPr>
            <a:endParaRPr lang="en-US" altLang="es-AR" dirty="0">
              <a:latin typeface="Times New Roman" panose="02020603050405020304" pitchFamily="18" charset="0"/>
            </a:endParaRPr>
          </a:p>
        </p:txBody>
      </p:sp>
      <p:sp>
        <p:nvSpPr>
          <p:cNvPr id="104584" name="Rectangle 141"/>
          <p:cNvSpPr/>
          <p:nvPr/>
        </p:nvSpPr>
        <p:spPr>
          <a:xfrm>
            <a:off x="4816475" y="6248400"/>
            <a:ext cx="374650" cy="2063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200" dirty="0">
                <a:solidFill>
                  <a:srgbClr val="FFFF66"/>
                </a:solidFill>
                <a:latin typeface="Arial" panose="020B0604020202020204" pitchFamily="34" charset="0"/>
              </a:rPr>
              <a:t>15%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sp>
        <p:nvSpPr>
          <p:cNvPr id="104585" name="Rectangle 142"/>
          <p:cNvSpPr/>
          <p:nvPr/>
        </p:nvSpPr>
        <p:spPr>
          <a:xfrm>
            <a:off x="4441825" y="6400800"/>
            <a:ext cx="844550" cy="184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" altLang="es-AR" sz="1200" dirty="0">
                <a:solidFill>
                  <a:srgbClr val="FFFF66"/>
                </a:solidFill>
                <a:latin typeface="Arial" panose="020B0604020202020204" pitchFamily="34" charset="0"/>
              </a:rPr>
              <a:t>Costos Fijos</a:t>
            </a:r>
            <a:endParaRPr lang="es-ES" altLang="es-AR" dirty="0">
              <a:latin typeface="Times New Roman" panose="02020603050405020304" pitchFamily="18" charset="0"/>
            </a:endParaRPr>
          </a:p>
        </p:txBody>
      </p:sp>
      <p:grpSp>
        <p:nvGrpSpPr>
          <p:cNvPr id="104586" name="Group 146"/>
          <p:cNvGrpSpPr/>
          <p:nvPr/>
        </p:nvGrpSpPr>
        <p:grpSpPr>
          <a:xfrm>
            <a:off x="4978400" y="6019800"/>
            <a:ext cx="104775" cy="228600"/>
            <a:chOff x="3136" y="3792"/>
            <a:chExt cx="66" cy="144"/>
          </a:xfrm>
        </p:grpSpPr>
        <p:sp>
          <p:nvSpPr>
            <p:cNvPr id="104587" name="Line 144"/>
            <p:cNvSpPr/>
            <p:nvPr/>
          </p:nvSpPr>
          <p:spPr>
            <a:xfrm flipV="1">
              <a:off x="3168" y="3856"/>
              <a:ext cx="1" cy="80"/>
            </a:xfrm>
            <a:prstGeom prst="line">
              <a:avLst/>
            </a:prstGeom>
            <a:ln w="127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588" name="Freeform 145"/>
            <p:cNvSpPr/>
            <p:nvPr/>
          </p:nvSpPr>
          <p:spPr>
            <a:xfrm>
              <a:off x="3136" y="3792"/>
              <a:ext cx="66" cy="100"/>
            </a:xfrm>
            <a:custGeom>
              <a:avLst/>
              <a:gdLst/>
              <a:ahLst/>
              <a:cxnLst>
                <a:cxn ang="0">
                  <a:pos x="66" y="100"/>
                </a:cxn>
                <a:cxn ang="0">
                  <a:pos x="32" y="0"/>
                </a:cxn>
                <a:cxn ang="0">
                  <a:pos x="0" y="100"/>
                </a:cxn>
                <a:cxn ang="0">
                  <a:pos x="32" y="70"/>
                </a:cxn>
                <a:cxn ang="0">
                  <a:pos x="66" y="100"/>
                </a:cxn>
              </a:cxnLst>
              <a:pathLst>
                <a:path w="66" h="100">
                  <a:moveTo>
                    <a:pt x="66" y="100"/>
                  </a:moveTo>
                  <a:lnTo>
                    <a:pt x="32" y="0"/>
                  </a:lnTo>
                  <a:lnTo>
                    <a:pt x="0" y="100"/>
                  </a:lnTo>
                  <a:lnTo>
                    <a:pt x="32" y="70"/>
                  </a:lnTo>
                  <a:lnTo>
                    <a:pt x="66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en-US"/>
            </a:p>
          </p:txBody>
        </p:sp>
      </p:grpSp>
      <p:sp>
        <p:nvSpPr>
          <p:cNvPr id="10458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  <a:ln>
            <a:noFill/>
          </a:ln>
        </p:spPr>
        <p:txBody>
          <a:bodyPr lIns="91440" tIns="45720" rIns="91440" bIns="4572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</a:lstStyle>
          <a:p>
            <a:pPr lvl="0" indent="0" algn="ctr" eaLnBrk="0" hangingPunct="0"/>
            <a:r>
              <a:rPr lang="en-US" altLang="x-none" sz="900" dirty="0"/>
              <a:t>Senasa - Ing. Agr. Gustavo Taret- Consultor Internacional MIP/TIE - gustavotaret@yahoo.com.ar</a:t>
            </a:r>
            <a:endParaRPr lang="en-US" altLang="x-none" sz="900" dirty="0"/>
          </a:p>
        </p:txBody>
      </p:sp>
      <p:pic>
        <p:nvPicPr>
          <p:cNvPr id="144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02538" y="6241273"/>
            <a:ext cx="14478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44" name="Group 32"/>
          <p:cNvGraphicFramePr>
            <a:graphicFrameLocks noGrp="1"/>
          </p:cNvGraphicFramePr>
          <p:nvPr/>
        </p:nvGraphicFramePr>
        <p:xfrm>
          <a:off x="179388" y="1009650"/>
          <a:ext cx="8366125" cy="5695950"/>
        </p:xfrm>
        <a:graphic>
          <a:graphicData uri="http://schemas.openxmlformats.org/drawingml/2006/table">
            <a:tbl>
              <a:tblPr/>
              <a:tblGrid>
                <a:gridCol w="2799080"/>
                <a:gridCol w="2764155"/>
                <a:gridCol w="2802255"/>
              </a:tblGrid>
              <a:tr h="351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Categorías de Estatus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Condiciones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Ejemplos de Áreas Geográficas</a:t>
                      </a:r>
                      <a:endParaRPr kumimoji="0" lang="es-ES" altLang="es-A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5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Área en Etapa de  Diagnóstico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Inicio de Monitoreo</a:t>
                      </a:r>
                      <a:endParaRPr kumimoji="0" lang="es-ES" altLang="es-A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Operativo Anual</a:t>
                      </a:r>
                      <a:endParaRPr kumimoji="0" lang="es-ES" altLang="es-A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Salta: Valles Calchaquíes (Salta)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 Rioja,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AR" alt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NOA</a:t>
                      </a:r>
                      <a:endParaRPr kumimoji="0" lang="es-AR" alt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4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Área Bajo Control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tabLst>
                          <a:tab pos="448945" algn="r"/>
                          <a:tab pos="2806700" algn="ctr"/>
                          <a:tab pos="5611495" algn="r"/>
                        </a:tabLst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  <a:tabLst>
                          <a:tab pos="448945" algn="r"/>
                          <a:tab pos="2806700" algn="ctr"/>
                          <a:tab pos="5611495" algn="r"/>
                        </a:tabLst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Operativo Anual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  <a:tabLst>
                          <a:tab pos="448945" algn="r"/>
                          <a:tab pos="2806700" algn="ctr"/>
                          <a:tab pos="5611495" algn="r"/>
                        </a:tabLst>
                      </a:pPr>
                      <a:r>
                        <a:rPr kumimoji="0" lang="es-AR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Cuarentenario</a:t>
                      </a:r>
                      <a:endParaRPr kumimoji="0" lang="es-AR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  <a:tabLst>
                          <a:tab pos="448945" algn="r"/>
                          <a:tab pos="2806700" algn="ctr"/>
                          <a:tab pos="5611495" algn="r"/>
                        </a:tabLst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de Detección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  <a:tabLst>
                          <a:tab pos="448945" algn="r"/>
                          <a:tab pos="2806700" algn="ctr"/>
                          <a:tab pos="5611495" algn="r"/>
                        </a:tabLst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Control en ejecución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  <a:tabLst>
                          <a:tab pos="448945" algn="r"/>
                          <a:tab pos="2806700" algn="ctr"/>
                          <a:tab pos="5611495" algn="r"/>
                        </a:tabLst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Auditorias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Juan: Valles de Tulum, </a:t>
                      </a:r>
                      <a:r>
                        <a:rPr kumimoji="0" lang="es-ES" altLang="es-AR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Ullum</a:t>
                      </a: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Zonda, Jáchal e Iglesia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AR" alt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NEA</a:t>
                      </a:r>
                      <a:endParaRPr kumimoji="0" lang="es-AR" alt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Área en Escasa Prevalencia</a:t>
                      </a:r>
                      <a:endParaRPr kumimoji="0" lang="es-ES" altLang="es-A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Operativo Anual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Cuarentenario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de Detección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Control en ejecución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Acciones Localizadas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Auditorias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MTD menor a 0.010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Juan : a) </a:t>
                      </a:r>
                      <a:r>
                        <a:rPr kumimoji="0" lang="es-ES" altLang="es-AR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Calingasta</a:t>
                      </a:r>
                      <a:endParaRPr kumimoji="0" lang="es-ES" altLang="es-AR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Mendoza:   a) Oasis Norte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b) Oasis Este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30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Área Libre</a:t>
                      </a:r>
                      <a:endParaRPr kumimoji="0" lang="es-ES" altLang="es-A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Operativo Anual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Cuarentenario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de Detección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Acciones Localizadas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 de Auditorias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MTD 0.000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10199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Patagonia 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Mendoza: a) Oasis Sur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s-ES" altLang="es-A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b) Oasis Centro</a:t>
                      </a: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es-ES" altLang="es-A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marT="45718" marB="45718" horzOverflow="overflow">
                    <a:lnL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499" name="Rectangle 2"/>
          <p:cNvSpPr/>
          <p:nvPr/>
        </p:nvSpPr>
        <p:spPr>
          <a:xfrm>
            <a:off x="179388" y="-7937"/>
            <a:ext cx="8991600" cy="584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AR" altLang="en-US" sz="3200" b="1" i="1" dirty="0">
                <a:latin typeface="Comic Sans MS" panose="030F0702030302020204" pitchFamily="66" charset="0"/>
              </a:rPr>
              <a:t>CATEGORIAS DE LOS ESTATUS</a:t>
            </a:r>
            <a:endParaRPr lang="es-AR" altLang="en-US" sz="3200" b="1" i="1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685800" y="1752600"/>
            <a:ext cx="7848600" cy="4278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 eaLnBrk="0" hangingPunct="0"/>
            <a:r>
              <a:rPr lang="en-US" altLang="x-none" dirty="0">
                <a:latin typeface="Arial Rounded MT Bold" panose="020F0704030504030204" pitchFamily="34" charset="0"/>
              </a:rPr>
              <a:t>Edificio de apartamentos  </a:t>
            </a:r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/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dirty="0">
                <a:latin typeface="Arial Rounded MT Bold" panose="020F0704030504030204" pitchFamily="34" charset="0"/>
              </a:rPr>
              <a:t>Varios apartamentos</a:t>
            </a:r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dirty="0">
                <a:latin typeface="Arial Rounded MT Bold" panose="020F0704030504030204" pitchFamily="34" charset="0"/>
              </a:rPr>
              <a:t>Estacionamiento común</a:t>
            </a:r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dirty="0">
                <a:latin typeface="Arial Rounded MT Bold" panose="020F0704030504030204" pitchFamily="34" charset="0"/>
              </a:rPr>
              <a:t>Servicio de calefacción y/o aire acondicionado común</a:t>
            </a:r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dirty="0">
                <a:latin typeface="Arial Rounded MT Bold" panose="020F0704030504030204" pitchFamily="34" charset="0"/>
              </a:rPr>
              <a:t>Cuarto para depositar la basura</a:t>
            </a:r>
            <a:endParaRPr lang="en-US" altLang="x-none" dirty="0">
              <a:latin typeface="Arial Rounded MT Bold" panose="020F0704030504030204" pitchFamily="34" charset="0"/>
            </a:endParaRPr>
          </a:p>
          <a:p>
            <a:pPr marL="457200" indent="-457200" eaLnBrk="0" hangingPunct="0">
              <a:buAutoNum type="arabicPeriod"/>
            </a:pPr>
            <a:r>
              <a:rPr lang="en-US" altLang="x-none" dirty="0">
                <a:latin typeface="Arial Rounded MT Bold" panose="020F0704030504030204" pitchFamily="34" charset="0"/>
              </a:rPr>
              <a:t>Lavanderia común</a:t>
            </a:r>
            <a:endParaRPr lang="en-US" altLang="x-none" dirty="0">
              <a:latin typeface="Arial Rounded MT Bold" panose="020F0704030504030204" pitchFamily="34" charset="0"/>
            </a:endParaRPr>
          </a:p>
        </p:txBody>
      </p:sp>
      <p:pic>
        <p:nvPicPr>
          <p:cNvPr id="3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Text Box 2"/>
          <p:cNvSpPr txBox="1"/>
          <p:nvPr/>
        </p:nvSpPr>
        <p:spPr>
          <a:xfrm>
            <a:off x="250825" y="2349500"/>
            <a:ext cx="1800225" cy="7302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24 especies de fruales (hospederos) atacables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498" name="Text Box 3"/>
          <p:cNvSpPr txBox="1"/>
          <p:nvPr/>
        </p:nvSpPr>
        <p:spPr>
          <a:xfrm>
            <a:off x="1692275" y="969963"/>
            <a:ext cx="1296988" cy="7302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Varias generaciones al año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499" name="Text Box 4"/>
          <p:cNvSpPr txBox="1"/>
          <p:nvPr/>
        </p:nvSpPr>
        <p:spPr>
          <a:xfrm>
            <a:off x="2967038" y="585788"/>
            <a:ext cx="1152525" cy="51752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Ciclo de vida corto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0" name="Text Box 5"/>
          <p:cNvSpPr txBox="1"/>
          <p:nvPr/>
        </p:nvSpPr>
        <p:spPr>
          <a:xfrm>
            <a:off x="900113" y="1700213"/>
            <a:ext cx="1152525" cy="51752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800 crías por hembra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1" name="Text Box 6"/>
          <p:cNvSpPr txBox="1"/>
          <p:nvPr/>
        </p:nvSpPr>
        <p:spPr>
          <a:xfrm>
            <a:off x="466725" y="4957763"/>
            <a:ext cx="1368425" cy="13843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Tres estaciones del año climáticamentefavorables para su desarrollo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2" name="Text Box 7"/>
          <p:cNvSpPr txBox="1"/>
          <p:nvPr/>
        </p:nvSpPr>
        <p:spPr>
          <a:xfrm>
            <a:off x="323850" y="4051300"/>
            <a:ext cx="1152525" cy="7302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Formas de resistencia invernal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3" name="Text Box 8"/>
          <p:cNvSpPr txBox="1"/>
          <p:nvPr/>
        </p:nvSpPr>
        <p:spPr>
          <a:xfrm>
            <a:off x="323850" y="3213100"/>
            <a:ext cx="1368425" cy="7302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Dispersión en cargas de fruta y por vuelo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4" name="Text Box 9"/>
          <p:cNvSpPr txBox="1"/>
          <p:nvPr/>
        </p:nvSpPr>
        <p:spPr>
          <a:xfrm>
            <a:off x="7667625" y="2273300"/>
            <a:ext cx="1476375" cy="11684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Pobladores y productores no concientizados totalmente de su rol en la lucha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5" name="Text Box 10"/>
          <p:cNvSpPr txBox="1"/>
          <p:nvPr/>
        </p:nvSpPr>
        <p:spPr>
          <a:xfrm>
            <a:off x="5364163" y="5445125"/>
            <a:ext cx="1655762" cy="11557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Crecientes exigencias sanitarias a nivel nacional e internacional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6" name="Text Box 11"/>
          <p:cNvSpPr txBox="1"/>
          <p:nvPr/>
        </p:nvSpPr>
        <p:spPr>
          <a:xfrm>
            <a:off x="7019925" y="5092700"/>
            <a:ext cx="1584325" cy="15811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Producción frutícola parcialmente industrializada y comercializada en otras Áreas Protegidas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7" name="Text Box 12"/>
          <p:cNvSpPr txBox="1"/>
          <p:nvPr/>
        </p:nvSpPr>
        <p:spPr>
          <a:xfrm>
            <a:off x="250825" y="260350"/>
            <a:ext cx="2862263" cy="46037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Comic Sans MS" panose="030F0702030302020204" pitchFamily="66" charset="0"/>
              </a:rPr>
              <a:t>EL ESCENARIO</a:t>
            </a:r>
            <a:endParaRPr lang="es-AR" altLang="es-AR" sz="2400" b="1" dirty="0">
              <a:latin typeface="Comic Sans MS" panose="030F0702030302020204" pitchFamily="66" charset="0"/>
            </a:endParaRPr>
          </a:p>
        </p:txBody>
      </p:sp>
      <p:sp>
        <p:nvSpPr>
          <p:cNvPr id="106508" name="Text Box 13"/>
          <p:cNvSpPr txBox="1"/>
          <p:nvPr/>
        </p:nvSpPr>
        <p:spPr>
          <a:xfrm>
            <a:off x="3563938" y="5876925"/>
            <a:ext cx="1512887" cy="94297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Recursos materiales acotados para la lucha 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09" name="Text Box 14"/>
          <p:cNvSpPr txBox="1"/>
          <p:nvPr/>
        </p:nvSpPr>
        <p:spPr>
          <a:xfrm>
            <a:off x="4572000" y="476250"/>
            <a:ext cx="1152525" cy="7366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Plaga establecida por 60 años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pic>
        <p:nvPicPr>
          <p:cNvPr id="106510" name="Picture 15" descr="ceratitis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2913063"/>
            <a:ext cx="1441450" cy="124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1" name="Picture 16" descr="pupa en suel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275" y="4271963"/>
            <a:ext cx="1414463" cy="12144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6512" name="Object 17"/>
          <p:cNvGraphicFramePr>
            <a:graphicFrameLocks noChangeAspect="1"/>
          </p:cNvGraphicFramePr>
          <p:nvPr/>
        </p:nvGraphicFramePr>
        <p:xfrm>
          <a:off x="3851275" y="1484313"/>
          <a:ext cx="143192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2952750" imgH="2762250" progId="Paint.Picture">
                  <p:embed/>
                </p:oleObj>
              </mc:Choice>
              <mc:Fallback>
                <p:oleObj name="" r:id="rId3" imgW="2952750" imgH="2762250" progId="Paint.Picture">
                  <p:embed/>
                  <p:pic>
                    <p:nvPicPr>
                      <p:cNvPr id="0" name="Picture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1275" y="1484313"/>
                        <a:ext cx="1431925" cy="1260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6513" name="AutoShape 18"/>
          <p:cNvCxnSpPr/>
          <p:nvPr/>
        </p:nvCxnSpPr>
        <p:spPr>
          <a:xfrm>
            <a:off x="5364163" y="1844675"/>
            <a:ext cx="1028700" cy="914400"/>
          </a:xfrm>
          <a:prstGeom prst="bentConnector3">
            <a:avLst>
              <a:gd name="adj1" fmla="val 100801"/>
            </a:avLst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06514" name="AutoShape 19"/>
          <p:cNvCxnSpPr/>
          <p:nvPr/>
        </p:nvCxnSpPr>
        <p:spPr>
          <a:xfrm rot="10800000">
            <a:off x="2555875" y="4292600"/>
            <a:ext cx="1028700" cy="800100"/>
          </a:xfrm>
          <a:prstGeom prst="bentConnector3">
            <a:avLst>
              <a:gd name="adj1" fmla="val 99630"/>
            </a:avLst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06515" name="AutoShape 20"/>
          <p:cNvCxnSpPr/>
          <p:nvPr/>
        </p:nvCxnSpPr>
        <p:spPr>
          <a:xfrm rot="-10800000" flipV="1">
            <a:off x="5364163" y="4221163"/>
            <a:ext cx="1028700" cy="800100"/>
          </a:xfrm>
          <a:prstGeom prst="bentConnector3">
            <a:avLst>
              <a:gd name="adj1" fmla="val -1917"/>
            </a:avLst>
          </a:prstGeom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06516" name="AutoShape 21"/>
          <p:cNvCxnSpPr/>
          <p:nvPr/>
        </p:nvCxnSpPr>
        <p:spPr>
          <a:xfrm flipV="1">
            <a:off x="2627313" y="1844675"/>
            <a:ext cx="1028700" cy="914400"/>
          </a:xfrm>
          <a:prstGeom prst="bentConnector3">
            <a:avLst>
              <a:gd name="adj1" fmla="val -806"/>
            </a:avLst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graphicFrame>
        <p:nvGraphicFramePr>
          <p:cNvPr id="106517" name="Object 22"/>
          <p:cNvGraphicFramePr>
            <a:graphicFrameLocks noChangeAspect="1"/>
          </p:cNvGraphicFramePr>
          <p:nvPr/>
        </p:nvGraphicFramePr>
        <p:xfrm>
          <a:off x="5795963" y="2852738"/>
          <a:ext cx="1503362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3552825" imgH="2543175" progId="Paint.Picture">
                  <p:embed/>
                </p:oleObj>
              </mc:Choice>
              <mc:Fallback>
                <p:oleObj name="" r:id="rId5" imgW="3552825" imgH="2543175" progId="Paint.Picture">
                  <p:embed/>
                  <p:pic>
                    <p:nvPicPr>
                      <p:cNvPr id="0" name="Picture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5963" y="2852738"/>
                        <a:ext cx="1503362" cy="1198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18" name="Text Box 23"/>
          <p:cNvSpPr txBox="1"/>
          <p:nvPr/>
        </p:nvSpPr>
        <p:spPr>
          <a:xfrm>
            <a:off x="6227763" y="549275"/>
            <a:ext cx="1152525" cy="11557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Gran Área bajo programa (100 mil has)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19" name="Text Box 25"/>
          <p:cNvSpPr txBox="1"/>
          <p:nvPr/>
        </p:nvSpPr>
        <p:spPr>
          <a:xfrm>
            <a:off x="7380288" y="1387475"/>
            <a:ext cx="1296987" cy="730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Producción exportable creciente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20" name="Text Box 26"/>
          <p:cNvSpPr txBox="1"/>
          <p:nvPr/>
        </p:nvSpPr>
        <p:spPr>
          <a:xfrm>
            <a:off x="7596188" y="3789363"/>
            <a:ext cx="1547812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Supresion de MF  incorporado al plan manejo predial parcialmente</a:t>
            </a:r>
            <a:endParaRPr lang="es-ES_tradnl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106521" name="Text Box 27"/>
          <p:cNvSpPr txBox="1"/>
          <p:nvPr/>
        </p:nvSpPr>
        <p:spPr>
          <a:xfrm>
            <a:off x="4032250" y="2997200"/>
            <a:ext cx="1403350" cy="92233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800" b="1" dirty="0">
                <a:latin typeface="Times New Roman" panose="02020603050405020304" pitchFamily="18" charset="0"/>
              </a:rPr>
              <a:t>Grandes poblaciones plaga</a:t>
            </a:r>
            <a:endParaRPr lang="es-AR" altLang="es-AR" sz="1800" b="1" dirty="0">
              <a:latin typeface="Times New Roman" panose="02020603050405020304" pitchFamily="18" charset="0"/>
            </a:endParaRPr>
          </a:p>
        </p:txBody>
      </p:sp>
      <p:sp>
        <p:nvSpPr>
          <p:cNvPr id="106522" name="Text Box 28"/>
          <p:cNvSpPr txBox="1"/>
          <p:nvPr/>
        </p:nvSpPr>
        <p:spPr>
          <a:xfrm>
            <a:off x="1979613" y="5445125"/>
            <a:ext cx="1152525" cy="11684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400" b="1" dirty="0">
                <a:latin typeface="Times New Roman" panose="02020603050405020304" pitchFamily="18" charset="0"/>
              </a:rPr>
              <a:t>Areas urbana c/ altas poblacion de hospederos</a:t>
            </a:r>
            <a:endParaRPr lang="es-AR" altLang="es-AR" sz="1400" b="1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" name="AutoShape 26"/>
          <p:cNvSpPr>
            <a:spLocks noChangeArrowheads="1"/>
          </p:cNvSpPr>
          <p:nvPr/>
        </p:nvSpPr>
        <p:spPr bwMode="auto">
          <a:xfrm>
            <a:off x="5965825" y="2360613"/>
            <a:ext cx="646113" cy="3084513"/>
          </a:xfrm>
          <a:prstGeom prst="curvedLeftArrow">
            <a:avLst>
              <a:gd name="adj1" fmla="val 86174"/>
              <a:gd name="adj2" fmla="val 229304"/>
              <a:gd name="adj3" fmla="val 35361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075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675" y="5680075"/>
            <a:ext cx="1217613" cy="8429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7523" name="Picture 3" descr="ceratitis_capitat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660775"/>
            <a:ext cx="1285875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Picture 4" descr="Pear_and_peach"/>
          <p:cNvPicPr>
            <a:picLocks noChangeAspect="1"/>
          </p:cNvPicPr>
          <p:nvPr/>
        </p:nvPicPr>
        <p:blipFill>
          <a:blip r:embed="rId3">
            <a:lum bright="17999" contrast="6000"/>
          </a:blip>
          <a:stretch>
            <a:fillRect/>
          </a:stretch>
        </p:blipFill>
        <p:spPr>
          <a:xfrm>
            <a:off x="2563813" y="549275"/>
            <a:ext cx="1296987" cy="8651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7525" name="Rectangle 5"/>
          <p:cNvSpPr/>
          <p:nvPr/>
        </p:nvSpPr>
        <p:spPr>
          <a:xfrm>
            <a:off x="2065338" y="1401763"/>
            <a:ext cx="2243137" cy="277812"/>
          </a:xfrm>
          <a:prstGeom prst="rect">
            <a:avLst/>
          </a:prstGeom>
          <a:noFill/>
          <a:ln w="9525">
            <a:noFill/>
          </a:ln>
        </p:spPr>
        <p:txBody>
          <a:bodyPr lIns="91935" tIns="45968" rIns="91935" bIns="45968" anchor="t">
            <a:spAutoFit/>
          </a:bodyPr>
          <a:p>
            <a:pPr algn="ctr" defTabSz="913130"/>
            <a:r>
              <a:rPr lang="es-MX" altLang="en-US" sz="1200" b="1" dirty="0">
                <a:latin typeface="Arial" panose="020B0604020202020204" pitchFamily="34" charset="0"/>
              </a:rPr>
              <a:t>Control Biológico</a:t>
            </a:r>
            <a:endParaRPr lang="es-MX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5181600" y="1365250"/>
            <a:ext cx="1457325" cy="457200"/>
          </a:xfrm>
          <a:prstGeom prst="rect">
            <a:avLst/>
          </a:prstGeom>
          <a:noFill/>
          <a:ln w="9525">
            <a:noFill/>
          </a:ln>
        </p:spPr>
        <p:txBody>
          <a:bodyPr lIns="91300" tIns="45650" rIns="91300" bIns="45650" anchor="t">
            <a:spAutoFit/>
          </a:bodyPr>
          <a:p>
            <a:pPr algn="ctr" defTabSz="913130">
              <a:spcBef>
                <a:spcPct val="50000"/>
              </a:spcBef>
            </a:pPr>
            <a:r>
              <a:rPr lang="es-MX" altLang="en-US" sz="1200" b="1">
                <a:latin typeface="Arial" panose="020B0604020202020204" pitchFamily="34" charset="0"/>
              </a:rPr>
              <a:t>Comunicación Social</a:t>
            </a:r>
            <a:endParaRPr lang="es-MX" altLang="en-US" sz="1200" b="1">
              <a:latin typeface="Arial" panose="020B0604020202020204" pitchFamily="34" charset="0"/>
            </a:endParaRPr>
          </a:p>
        </p:txBody>
      </p:sp>
      <p:sp>
        <p:nvSpPr>
          <p:cNvPr id="107527" name="Rectangle 10"/>
          <p:cNvSpPr/>
          <p:nvPr/>
        </p:nvSpPr>
        <p:spPr>
          <a:xfrm>
            <a:off x="6816725" y="3203575"/>
            <a:ext cx="1731963" cy="461963"/>
          </a:xfrm>
          <a:prstGeom prst="rect">
            <a:avLst/>
          </a:prstGeom>
          <a:noFill/>
          <a:ln w="9525">
            <a:noFill/>
          </a:ln>
        </p:spPr>
        <p:txBody>
          <a:bodyPr lIns="91935" tIns="45968" rIns="91935" bIns="45968" anchor="t">
            <a:spAutoFit/>
          </a:bodyPr>
          <a:p>
            <a:pPr algn="ctr" defTabSz="913130"/>
            <a:r>
              <a:rPr lang="es-MX" altLang="en-US" sz="1200" b="1" dirty="0">
                <a:latin typeface="Arial" panose="020B0604020202020204" pitchFamily="34" charset="0"/>
              </a:rPr>
              <a:t>Control Físico “Trampeo Masivo”</a:t>
            </a:r>
            <a:endParaRPr lang="es-MX" altLang="en-US" sz="1200" b="1" dirty="0">
              <a:latin typeface="Arial" panose="020B0604020202020204" pitchFamily="34" charset="0"/>
            </a:endParaRPr>
          </a:p>
        </p:txBody>
      </p:sp>
      <p:grpSp>
        <p:nvGrpSpPr>
          <p:cNvPr id="107528" name="Group 11"/>
          <p:cNvGrpSpPr/>
          <p:nvPr/>
        </p:nvGrpSpPr>
        <p:grpSpPr>
          <a:xfrm>
            <a:off x="3641725" y="2268538"/>
            <a:ext cx="1781175" cy="1206500"/>
            <a:chOff x="4786" y="569"/>
            <a:chExt cx="980" cy="1098"/>
          </a:xfrm>
        </p:grpSpPr>
        <p:pic>
          <p:nvPicPr>
            <p:cNvPr id="107529" name="Picture 1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842" y="569"/>
              <a:ext cx="643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530" name="Rectangle 13"/>
            <p:cNvSpPr/>
            <p:nvPr/>
          </p:nvSpPr>
          <p:spPr>
            <a:xfrm>
              <a:off x="4786" y="1248"/>
              <a:ext cx="980" cy="41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935" tIns="45968" rIns="91935" bIns="45968" anchor="t">
              <a:spAutoFit/>
            </a:bodyPr>
            <a:p>
              <a:pPr algn="ctr" defTabSz="913130"/>
              <a:r>
                <a:rPr lang="es-MX" altLang="en-US" sz="1200" b="1" dirty="0">
                  <a:latin typeface="Arial" panose="020B0604020202020204" pitchFamily="34" charset="0"/>
                </a:rPr>
                <a:t>Monitoreo </a:t>
              </a:r>
              <a:endParaRPr lang="es-MX" altLang="en-US" sz="1200" b="1" dirty="0">
                <a:latin typeface="Arial" panose="020B0604020202020204" pitchFamily="34" charset="0"/>
              </a:endParaRPr>
            </a:p>
            <a:p>
              <a:pPr algn="ctr" defTabSz="913130"/>
              <a:r>
                <a:rPr lang="es-MX" altLang="en-US" sz="1200" b="1" dirty="0">
                  <a:latin typeface="Arial" panose="020B0604020202020204" pitchFamily="34" charset="0"/>
                </a:rPr>
                <a:t>(trampeo-muestreo)</a:t>
              </a:r>
              <a:endParaRPr lang="es-MX" altLang="en-US" sz="12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07531" name="Rectangle 14"/>
          <p:cNvSpPr/>
          <p:nvPr/>
        </p:nvSpPr>
        <p:spPr>
          <a:xfrm>
            <a:off x="1346200" y="6232525"/>
            <a:ext cx="1997075" cy="457200"/>
          </a:xfrm>
          <a:prstGeom prst="rect">
            <a:avLst/>
          </a:prstGeom>
          <a:noFill/>
          <a:ln w="9525">
            <a:noFill/>
          </a:ln>
        </p:spPr>
        <p:txBody>
          <a:bodyPr lIns="91935" tIns="45968" rIns="91935" bIns="45968" anchor="t">
            <a:spAutoFit/>
          </a:bodyPr>
          <a:p>
            <a:pPr algn="ctr" defTabSz="913130"/>
            <a:r>
              <a:rPr lang="es-MX" altLang="en-US" sz="1200" b="1" dirty="0">
                <a:latin typeface="Arial" panose="020B0604020202020204" pitchFamily="34" charset="0"/>
              </a:rPr>
              <a:t>Producción de mosca del Mediterráneo Estéril</a:t>
            </a:r>
            <a:endParaRPr lang="es-MX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107532" name="Rectangle 16"/>
          <p:cNvSpPr/>
          <p:nvPr/>
        </p:nvSpPr>
        <p:spPr>
          <a:xfrm>
            <a:off x="5654675" y="6276975"/>
            <a:ext cx="1792288" cy="461963"/>
          </a:xfrm>
          <a:prstGeom prst="rect">
            <a:avLst/>
          </a:prstGeom>
          <a:noFill/>
          <a:ln w="9525">
            <a:noFill/>
          </a:ln>
        </p:spPr>
        <p:txBody>
          <a:bodyPr lIns="91935" tIns="45968" rIns="91935" bIns="45968" anchor="t">
            <a:spAutoFit/>
          </a:bodyPr>
          <a:p>
            <a:pPr algn="ctr" defTabSz="913130"/>
            <a:r>
              <a:rPr lang="es-MX" altLang="en-US" sz="1200" b="1" dirty="0">
                <a:latin typeface="Arial" panose="020B0604020202020204" pitchFamily="34" charset="0"/>
              </a:rPr>
              <a:t>Control Químico Aéreo y Terrestre</a:t>
            </a:r>
            <a:endParaRPr lang="es-MX" altLang="en-US" sz="1200" b="1" dirty="0">
              <a:latin typeface="Arial" panose="020B0604020202020204" pitchFamily="34" charset="0"/>
            </a:endParaRPr>
          </a:p>
        </p:txBody>
      </p:sp>
      <p:sp>
        <p:nvSpPr>
          <p:cNvPr id="107533" name="Rectangle 17"/>
          <p:cNvSpPr/>
          <p:nvPr/>
        </p:nvSpPr>
        <p:spPr>
          <a:xfrm>
            <a:off x="890588" y="4459288"/>
            <a:ext cx="1262062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1935" tIns="45968" rIns="91935" bIns="45968" anchor="t">
            <a:spAutoFit/>
          </a:bodyPr>
          <a:p>
            <a:pPr algn="ctr" defTabSz="913130"/>
            <a:r>
              <a:rPr lang="es-MX" altLang="en-US" sz="1200" b="1">
                <a:latin typeface="Arial" panose="020B0604020202020204" pitchFamily="34" charset="0"/>
              </a:rPr>
              <a:t>Liberación del </a:t>
            </a:r>
            <a:endParaRPr lang="es-MX" altLang="en-US" sz="1200" b="1">
              <a:latin typeface="Arial" panose="020B0604020202020204" pitchFamily="34" charset="0"/>
            </a:endParaRPr>
          </a:p>
          <a:p>
            <a:pPr algn="ctr" defTabSz="913130"/>
            <a:r>
              <a:rPr lang="es-MX" altLang="en-US" sz="1200" b="1">
                <a:latin typeface="Arial" panose="020B0604020202020204" pitchFamily="34" charset="0"/>
              </a:rPr>
              <a:t>Insecto Estéril</a:t>
            </a:r>
            <a:endParaRPr lang="es-MX" altLang="en-US" sz="1200" b="1">
              <a:latin typeface="Arial" panose="020B0604020202020204" pitchFamily="34" charset="0"/>
            </a:endParaRPr>
          </a:p>
        </p:txBody>
      </p:sp>
      <p:sp>
        <p:nvSpPr>
          <p:cNvPr id="107534" name="Rectangle 19"/>
          <p:cNvSpPr/>
          <p:nvPr/>
        </p:nvSpPr>
        <p:spPr>
          <a:xfrm>
            <a:off x="3492500" y="6507163"/>
            <a:ext cx="2232025" cy="277812"/>
          </a:xfrm>
          <a:prstGeom prst="rect">
            <a:avLst/>
          </a:prstGeom>
          <a:noFill/>
          <a:ln w="9525">
            <a:noFill/>
          </a:ln>
        </p:spPr>
        <p:txBody>
          <a:bodyPr wrap="square" lIns="91935" tIns="45968" rIns="91935" bIns="45968" anchor="t">
            <a:spAutoFit/>
          </a:bodyPr>
          <a:p>
            <a:pPr algn="ctr" defTabSz="913130"/>
            <a:r>
              <a:rPr lang="es-MX" altLang="en-US" sz="1200" b="1" dirty="0">
                <a:latin typeface="Arial" panose="020B0604020202020204" pitchFamily="34" charset="0"/>
              </a:rPr>
              <a:t>Control  Cultural -Mecánico</a:t>
            </a:r>
            <a:endParaRPr lang="es-MX" altLang="en-US" sz="1200" b="1" dirty="0">
              <a:latin typeface="Arial" panose="020B0604020202020204" pitchFamily="34" charset="0"/>
            </a:endParaRPr>
          </a:p>
        </p:txBody>
      </p:sp>
      <p:pic>
        <p:nvPicPr>
          <p:cNvPr id="107535" name="Picture 20"/>
          <p:cNvPicPr/>
          <p:nvPr/>
        </p:nvPicPr>
        <p:blipFill>
          <a:blip r:embed="rId5"/>
          <a:stretch>
            <a:fillRect/>
          </a:stretch>
        </p:blipFill>
        <p:spPr>
          <a:xfrm>
            <a:off x="1390650" y="2235200"/>
            <a:ext cx="1181100" cy="72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36" name="Picture 21"/>
          <p:cNvPicPr/>
          <p:nvPr/>
        </p:nvPicPr>
        <p:blipFill>
          <a:blip r:embed="rId6"/>
          <a:stretch>
            <a:fillRect/>
          </a:stretch>
        </p:blipFill>
        <p:spPr>
          <a:xfrm>
            <a:off x="2152650" y="2100263"/>
            <a:ext cx="585788" cy="49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37" name="Rectangle 22"/>
          <p:cNvSpPr/>
          <p:nvPr/>
        </p:nvSpPr>
        <p:spPr>
          <a:xfrm>
            <a:off x="1319213" y="2946400"/>
            <a:ext cx="1328737" cy="274638"/>
          </a:xfrm>
          <a:prstGeom prst="rect">
            <a:avLst/>
          </a:prstGeom>
          <a:noFill/>
          <a:ln w="9525">
            <a:noFill/>
          </a:ln>
        </p:spPr>
        <p:txBody>
          <a:bodyPr lIns="91935" tIns="45968" rIns="91935" bIns="45968" anchor="t">
            <a:spAutoFit/>
          </a:bodyPr>
          <a:p>
            <a:pPr algn="ctr" defTabSz="913130"/>
            <a:r>
              <a:rPr lang="es-MX" altLang="en-US" sz="1200" b="1">
                <a:latin typeface="Arial" panose="020B0604020202020204" pitchFamily="34" charset="0"/>
              </a:rPr>
              <a:t>Control Legal</a:t>
            </a:r>
            <a:endParaRPr lang="es-MX" altLang="en-US" sz="1200" b="1">
              <a:latin typeface="Arial" panose="020B0604020202020204" pitchFamily="34" charset="0"/>
            </a:endParaRPr>
          </a:p>
        </p:txBody>
      </p:sp>
      <p:sp>
        <p:nvSpPr>
          <p:cNvPr id="68" name="Oval 23"/>
          <p:cNvSpPr>
            <a:spLocks noChangeArrowheads="1"/>
          </p:cNvSpPr>
          <p:nvPr/>
        </p:nvSpPr>
        <p:spPr bwMode="auto">
          <a:xfrm>
            <a:off x="3708400" y="3563938"/>
            <a:ext cx="1752600" cy="1541463"/>
          </a:xfrm>
          <a:prstGeom prst="ellipse">
            <a:avLst/>
          </a:prstGeom>
          <a:noFill/>
          <a:ln w="25400">
            <a:solidFill>
              <a:srgbClr val="3FC0F3"/>
            </a:solidFill>
            <a:round/>
            <a:headEnd type="none" w="sm" len="sm"/>
            <a:tailEnd type="none" w="sm" len="sm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FC0F3"/>
            </a:extrusionClr>
          </a:sp3d>
        </p:spPr>
        <p:txBody>
          <a:bodyPr wrap="none" anchor="ctr">
            <a:flatTx/>
          </a:bodyPr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Line 24"/>
          <p:cNvSpPr>
            <a:spLocks noChangeShapeType="1"/>
          </p:cNvSpPr>
          <p:nvPr/>
        </p:nvSpPr>
        <p:spPr bwMode="auto">
          <a:xfrm flipV="1">
            <a:off x="3851275" y="3649663"/>
            <a:ext cx="1220788" cy="1127125"/>
          </a:xfrm>
          <a:prstGeom prst="line">
            <a:avLst/>
          </a:prstGeom>
          <a:noFill/>
          <a:ln w="38100">
            <a:solidFill>
              <a:srgbClr val="0770D9"/>
            </a:solidFill>
            <a:round/>
          </a:ln>
          <a:effectLst/>
        </p:spPr>
        <p:txBody>
          <a:bodyPr/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1" name="Line 25"/>
          <p:cNvSpPr>
            <a:spLocks noChangeShapeType="1"/>
          </p:cNvSpPr>
          <p:nvPr/>
        </p:nvSpPr>
        <p:spPr bwMode="auto">
          <a:xfrm flipH="1" flipV="1">
            <a:off x="3914775" y="3589338"/>
            <a:ext cx="1219200" cy="1103313"/>
          </a:xfrm>
          <a:prstGeom prst="line">
            <a:avLst/>
          </a:prstGeom>
          <a:noFill/>
          <a:ln w="38100">
            <a:solidFill>
              <a:srgbClr val="0770D9"/>
            </a:solidFill>
            <a:round/>
          </a:ln>
          <a:effectLst/>
        </p:spPr>
        <p:txBody>
          <a:bodyPr/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3" name="AutoShape 27"/>
          <p:cNvSpPr>
            <a:spLocks noChangeArrowheads="1"/>
          </p:cNvSpPr>
          <p:nvPr/>
        </p:nvSpPr>
        <p:spPr bwMode="auto">
          <a:xfrm rot="5400000">
            <a:off x="3994150" y="3748088"/>
            <a:ext cx="646113" cy="3055938"/>
          </a:xfrm>
          <a:prstGeom prst="curvedLeftArrow">
            <a:avLst>
              <a:gd name="adj1" fmla="val 85376"/>
              <a:gd name="adj2" fmla="val 227180"/>
              <a:gd name="adj3" fmla="val 35361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4" name="AutoShape 28"/>
          <p:cNvSpPr>
            <a:spLocks noChangeArrowheads="1"/>
          </p:cNvSpPr>
          <p:nvPr/>
        </p:nvSpPr>
        <p:spPr bwMode="auto">
          <a:xfrm rot="10800000">
            <a:off x="2616200" y="1903413"/>
            <a:ext cx="646113" cy="3055938"/>
          </a:xfrm>
          <a:prstGeom prst="curvedLeftArrow">
            <a:avLst>
              <a:gd name="adj1" fmla="val 85376"/>
              <a:gd name="adj2" fmla="val 227180"/>
              <a:gd name="adj3" fmla="val 35361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07543" name="Group 29"/>
          <p:cNvGrpSpPr/>
          <p:nvPr/>
        </p:nvGrpSpPr>
        <p:grpSpPr>
          <a:xfrm>
            <a:off x="5232400" y="571500"/>
            <a:ext cx="1306513" cy="790575"/>
            <a:chOff x="3613" y="659"/>
            <a:chExt cx="741" cy="434"/>
          </a:xfrm>
        </p:grpSpPr>
        <p:pic>
          <p:nvPicPr>
            <p:cNvPr id="107544" name="Picture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57" y="662"/>
              <a:ext cx="397" cy="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545" name="Picture 3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13" y="659"/>
              <a:ext cx="366" cy="42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107546" name="Group 37"/>
          <p:cNvGrpSpPr/>
          <p:nvPr/>
        </p:nvGrpSpPr>
        <p:grpSpPr>
          <a:xfrm>
            <a:off x="6956425" y="2341563"/>
            <a:ext cx="1322388" cy="900112"/>
            <a:chOff x="4237" y="1385"/>
            <a:chExt cx="833" cy="567"/>
          </a:xfrm>
        </p:grpSpPr>
        <p:pic>
          <p:nvPicPr>
            <p:cNvPr id="107547" name="Picture 8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4645" y="1385"/>
              <a:ext cx="425" cy="2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548" name="Picture 9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4237" y="1645"/>
              <a:ext cx="425" cy="30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7549" name="Picture 7"/>
          <p:cNvPicPr/>
          <p:nvPr/>
        </p:nvPicPr>
        <p:blipFill>
          <a:blip r:embed="rId11"/>
          <a:stretch>
            <a:fillRect/>
          </a:stretch>
        </p:blipFill>
        <p:spPr>
          <a:xfrm>
            <a:off x="4840288" y="2268538"/>
            <a:ext cx="717550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0" name="Picture 8"/>
          <p:cNvPicPr/>
          <p:nvPr/>
        </p:nvPicPr>
        <p:blipFill>
          <a:blip r:embed="rId9"/>
          <a:stretch>
            <a:fillRect/>
          </a:stretch>
        </p:blipFill>
        <p:spPr>
          <a:xfrm>
            <a:off x="4860925" y="2614613"/>
            <a:ext cx="674688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1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2988" y="3500438"/>
            <a:ext cx="1096962" cy="1046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2" name="Picture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08175" y="3213100"/>
            <a:ext cx="588963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3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8313" y="3429000"/>
            <a:ext cx="81915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4" name="Picture 1" descr="C:\Users\GT\Pictures\Trabajo\Bioplanta San Juan\Cría masiva\Nueva imagen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79613" y="4941888"/>
            <a:ext cx="871537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5" name="Picture 4" descr="C:\Users\GT\Pictures\Trabajo\Bioplanta San Juan\Control Quimico\Imagen2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057525" y="-2295525"/>
            <a:ext cx="2289175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56" name="Picture 2" descr="C:\Users\GT\Pictures\Trabajo\Bioplanta San Juan\Control Quimico\Imagen2.jpg"/>
          <p:cNvPicPr>
            <a:picLocks noGrp="1" noChangeAspect="1"/>
          </p:cNvPicPr>
          <p:nvPr>
            <p:ph idx="1"/>
          </p:nvPr>
        </p:nvPicPr>
        <p:blipFill>
          <a:blip r:embed="rId17"/>
          <a:stretch>
            <a:fillRect/>
          </a:stretch>
        </p:blipFill>
        <p:spPr>
          <a:xfrm>
            <a:off x="5580063" y="5516563"/>
            <a:ext cx="1047750" cy="787400"/>
          </a:xfrm>
        </p:spPr>
      </p:pic>
      <p:pic>
        <p:nvPicPr>
          <p:cNvPr id="107557" name="Picture 32" descr="Aspersión con mochila 0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80150" y="5013325"/>
            <a:ext cx="930275" cy="6873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7558" name="Picture 5" descr="C:\Users\GT\Pictures\Trabajo\Bioplanta San Juan\Control Quimico\Imagen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88125" y="5661025"/>
            <a:ext cx="887413" cy="614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27"/>
          <p:cNvSpPr>
            <a:spLocks noChangeArrowheads="1"/>
          </p:cNvSpPr>
          <p:nvPr/>
        </p:nvSpPr>
        <p:spPr bwMode="auto">
          <a:xfrm rot="16200000">
            <a:off x="4566444" y="284956"/>
            <a:ext cx="646113" cy="3254375"/>
          </a:xfrm>
          <a:prstGeom prst="curvedLeftArrow">
            <a:avLst>
              <a:gd name="adj1" fmla="val 85376"/>
              <a:gd name="adj2" fmla="val 227180"/>
              <a:gd name="adj3" fmla="val 35361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p>
            <a:pPr algn="ctr" fontAlgn="base">
              <a:defRPr/>
            </a:pPr>
            <a:endParaRPr lang="es-ES" sz="24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7560" name="Text Box 2"/>
          <p:cNvSpPr txBox="1"/>
          <p:nvPr/>
        </p:nvSpPr>
        <p:spPr>
          <a:xfrm>
            <a:off x="-60325" y="80963"/>
            <a:ext cx="7766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Comic Sans MS" panose="030F0702030302020204" pitchFamily="66" charset="0"/>
              </a:rPr>
              <a:t>CÓMO SE TRABAJA EL MIP BASADO EN LA TIE?</a:t>
            </a:r>
            <a:endParaRPr lang="es-ES_tradnl" altLang="es-AR" sz="2400" b="1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775575" y="80645"/>
            <a:ext cx="1290955" cy="519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7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5" name="Picture 63" descr="F:\PICTO Y RAP\IMAGENES PREZI\red de trampeo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903288"/>
            <a:ext cx="4664075" cy="548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6" name="Rectangle 1"/>
          <p:cNvSpPr/>
          <p:nvPr/>
        </p:nvSpPr>
        <p:spPr>
          <a:xfrm>
            <a:off x="4575175" y="3933825"/>
            <a:ext cx="4283075" cy="21240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endParaRPr lang="es-ES_tradnl" altLang="en-US" sz="1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>
                <a:latin typeface="Times New Roman" panose="02020603050405020304" pitchFamily="18" charset="0"/>
              </a:rPr>
              <a:t>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Tipo</a:t>
            </a:r>
            <a:r>
              <a:rPr lang="en-GB" altLang="en-US" sz="1200" b="1" dirty="0">
                <a:latin typeface="Times New Roman" panose="02020603050405020304" pitchFamily="18" charset="0"/>
              </a:rPr>
              <a:t> y nª de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trampas</a:t>
            </a:r>
            <a:r>
              <a:rPr lang="en-GB" altLang="en-US" sz="1200" b="1" dirty="0">
                <a:latin typeface="Times New Roman" panose="02020603050405020304" pitchFamily="18" charset="0"/>
              </a:rPr>
              <a:t>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segun</a:t>
            </a:r>
            <a:r>
              <a:rPr lang="en-GB" altLang="en-US" sz="1200" b="1" dirty="0">
                <a:latin typeface="Times New Roman" panose="02020603050405020304" pitchFamily="18" charset="0"/>
              </a:rPr>
              <a:t> el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atrayente</a:t>
            </a:r>
            <a:endParaRPr lang="en-GB" altLang="en-US" sz="1200" b="1" dirty="0">
              <a:latin typeface="Times New Roman" panose="02020603050405020304" pitchFamily="18" charset="0"/>
            </a:endParaRPr>
          </a:p>
          <a:p>
            <a:pPr defTabSz="0"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 err="1">
                <a:latin typeface="Times New Roman" panose="02020603050405020304" pitchFamily="18" charset="0"/>
              </a:rPr>
              <a:t>Trampas</a:t>
            </a:r>
            <a:r>
              <a:rPr lang="en-GB" altLang="en-US" sz="1200" b="1" dirty="0">
                <a:latin typeface="Times New Roman" panose="02020603050405020304" pitchFamily="18" charset="0"/>
              </a:rPr>
              <a:t>  Jackson c /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trimedlure</a:t>
            </a:r>
            <a:r>
              <a:rPr lang="en-GB" altLang="en-US" sz="1200" b="1" dirty="0">
                <a:latin typeface="Times New Roman" panose="02020603050405020304" pitchFamily="18" charset="0"/>
              </a:rPr>
              <a:t>	</a:t>
            </a:r>
            <a:endParaRPr lang="en-GB" altLang="en-US" sz="1200" b="1" dirty="0">
              <a:latin typeface="Times New Roman" panose="02020603050405020304" pitchFamily="18" charset="0"/>
            </a:endParaRPr>
          </a:p>
          <a:p>
            <a:pPr defTabSz="0"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 err="1">
                <a:latin typeface="Times New Roman" panose="02020603050405020304" pitchFamily="18" charset="0"/>
              </a:rPr>
              <a:t>Trampas</a:t>
            </a:r>
            <a:r>
              <a:rPr lang="en-GB" altLang="en-US" sz="1200" b="1" dirty="0">
                <a:latin typeface="Times New Roman" panose="02020603050405020304" pitchFamily="18" charset="0"/>
              </a:rPr>
              <a:t>  Jackson c / 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methyleugenol</a:t>
            </a:r>
            <a:r>
              <a:rPr lang="en-GB" altLang="en-US" sz="1200" b="1" dirty="0">
                <a:latin typeface="Times New Roman" panose="02020603050405020304" pitchFamily="18" charset="0"/>
              </a:rPr>
              <a:t>	 </a:t>
            </a:r>
            <a:endParaRPr lang="en-GB" altLang="en-US" sz="1200" b="1" dirty="0">
              <a:latin typeface="Times New Roman" panose="02020603050405020304" pitchFamily="18" charset="0"/>
            </a:endParaRPr>
          </a:p>
          <a:p>
            <a:pPr defTabSz="0"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 err="1">
                <a:latin typeface="Times New Roman" panose="02020603050405020304" pitchFamily="18" charset="0"/>
              </a:rPr>
              <a:t>Trampas</a:t>
            </a:r>
            <a:r>
              <a:rPr lang="en-GB" altLang="en-US" sz="1200" b="1" dirty="0">
                <a:latin typeface="Times New Roman" panose="02020603050405020304" pitchFamily="18" charset="0"/>
              </a:rPr>
              <a:t>  Jackson c /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cuelure</a:t>
            </a:r>
            <a:r>
              <a:rPr lang="en-GB" altLang="en-US" sz="1200" b="1" dirty="0">
                <a:latin typeface="Times New Roman" panose="02020603050405020304" pitchFamily="18" charset="0"/>
              </a:rPr>
              <a:t>	 </a:t>
            </a:r>
            <a:endParaRPr lang="en-GB" altLang="en-US" sz="1200" b="1" dirty="0">
              <a:latin typeface="Times New Roman" panose="02020603050405020304" pitchFamily="18" charset="0"/>
            </a:endParaRPr>
          </a:p>
          <a:p>
            <a:pPr defTabSz="0"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 err="1">
                <a:latin typeface="Times New Roman" panose="02020603050405020304" pitchFamily="18" charset="0"/>
              </a:rPr>
              <a:t>Trampas</a:t>
            </a:r>
            <a:r>
              <a:rPr lang="en-GB" altLang="en-US" sz="1200" b="1" dirty="0">
                <a:latin typeface="Times New Roman" panose="02020603050405020304" pitchFamily="18" charset="0"/>
              </a:rPr>
              <a:t>   Mc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Phail</a:t>
            </a:r>
            <a:r>
              <a:rPr lang="en-GB" altLang="en-US" sz="1200" b="1" dirty="0">
                <a:latin typeface="Times New Roman" panose="02020603050405020304" pitchFamily="18" charset="0"/>
              </a:rPr>
              <a:t> c / </a:t>
            </a:r>
            <a:r>
              <a:rPr lang="en-GB" altLang="en-US" sz="1200" b="1" dirty="0" err="1">
                <a:latin typeface="Times New Roman" panose="02020603050405020304" pitchFamily="18" charset="0"/>
              </a:rPr>
              <a:t>torula</a:t>
            </a:r>
            <a:r>
              <a:rPr lang="en-GB" altLang="en-US" sz="1200" b="1" dirty="0">
                <a:latin typeface="Times New Roman" panose="02020603050405020304" pitchFamily="18" charset="0"/>
              </a:rPr>
              <a:t>	</a:t>
            </a:r>
            <a:endParaRPr lang="en-GB" altLang="en-US" sz="1200" b="1" dirty="0">
              <a:latin typeface="Times New Roman" panose="02020603050405020304" pitchFamily="18" charset="0"/>
            </a:endParaRPr>
          </a:p>
          <a:p>
            <a:pPr defTabSz="0">
              <a:tabLst>
                <a:tab pos="449580" algn="r"/>
                <a:tab pos="2700655" algn="ctr"/>
                <a:tab pos="5400675" algn="r"/>
              </a:tabLst>
            </a:pPr>
            <a:r>
              <a:rPr lang="en-GB" altLang="en-US" sz="1200" b="1" dirty="0">
                <a:latin typeface="Times New Roman" panose="02020603050405020304" pitchFamily="18" charset="0"/>
              </a:rPr>
              <a:t>Total			</a:t>
            </a:r>
            <a:endParaRPr lang="en-GB" altLang="en-US" sz="1400" b="1" dirty="0">
              <a:latin typeface="Times New Roman" panose="02020603050405020304" pitchFamily="18" charset="0"/>
            </a:endParaRPr>
          </a:p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endParaRPr lang="es-ES_tradnl" altLang="en-US" sz="1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r>
              <a:rPr lang="es-ES_tradnl" altLang="en-US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 Total anual trampas procesadas    	</a:t>
            </a:r>
            <a:endParaRPr lang="es-ES_tradnl" altLang="en-US" sz="1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r>
              <a:rPr lang="es-ES_tradnl" altLang="en-US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 Total anual kg. Procesados	             </a:t>
            </a:r>
            <a:endParaRPr lang="es-ES_tradnl" altLang="en-US" sz="1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defTabSz="0">
              <a:buFont typeface="Wingdings" panose="05000000000000000000" pitchFamily="2" charset="2"/>
              <a:buChar char="q"/>
              <a:tabLst>
                <a:tab pos="449580" algn="r"/>
                <a:tab pos="2700655" algn="ctr"/>
                <a:tab pos="5400675" algn="r"/>
              </a:tabLst>
            </a:pPr>
            <a:r>
              <a:rPr lang="es-ES_tradnl" altLang="en-US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 Total anual de nº muestras              </a:t>
            </a:r>
            <a:endParaRPr lang="es-ES_tradnl" altLang="en-US" sz="12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8547" name="24 CuadroTexto"/>
          <p:cNvSpPr txBox="1"/>
          <p:nvPr/>
        </p:nvSpPr>
        <p:spPr>
          <a:xfrm>
            <a:off x="4130675" y="6550025"/>
            <a:ext cx="2087563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ES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Procesado de Trampas </a:t>
            </a:r>
            <a:endParaRPr lang="es-AR" altLang="en-US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48" name="7 CuadroTexto"/>
          <p:cNvSpPr txBox="1"/>
          <p:nvPr/>
        </p:nvSpPr>
        <p:spPr>
          <a:xfrm>
            <a:off x="-15875" y="92075"/>
            <a:ext cx="48672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sz="3200" b="1" dirty="0">
                <a:latin typeface="Comic Sans MS" panose="030F0702030302020204" pitchFamily="66" charset="0"/>
              </a:rPr>
              <a:t>Detección y evaluación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108549" name="Picture 64" descr="F:\PICTO Y RAP\IMAGENES PREZI\trampas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971550"/>
            <a:ext cx="4346575" cy="304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69" name="Picture 2" descr="F:\PICTO Y RAP\IMAGENES PREZI\vega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3588"/>
            <a:ext cx="4697413" cy="585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0" name="Picture 4" descr="G:\PICTO Y RAP\FOTOS DE TODOS\DSC067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488" y="561975"/>
            <a:ext cx="4151312" cy="185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1" name="Picture 5" descr="G:\PICTO Y RAP\FOTOS DE TODOS\DSC066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488" y="2416175"/>
            <a:ext cx="4151312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2" name="Picture 6" descr="G:\PICTO Y RAP\FOTOS DE TODOS\DSC067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413" y="4173538"/>
            <a:ext cx="4141787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3" name="Oval 132"/>
          <p:cNvSpPr/>
          <p:nvPr/>
        </p:nvSpPr>
        <p:spPr>
          <a:xfrm>
            <a:off x="304800" y="930275"/>
            <a:ext cx="1800225" cy="1077913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Luz UV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M. </a:t>
            </a:r>
            <a:r>
              <a:rPr lang="es-ES" altLang="en-US" sz="1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Epi-flluorescente</a:t>
            </a: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Disección de genitales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4" name="1 CuadroTexto"/>
          <p:cNvSpPr txBox="1"/>
          <p:nvPr/>
        </p:nvSpPr>
        <p:spPr>
          <a:xfrm>
            <a:off x="4697413" y="115888"/>
            <a:ext cx="217011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Caja / Luz Negra</a:t>
            </a:r>
            <a:endParaRPr lang="es-ES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5" name="2 CuadroTexto"/>
          <p:cNvSpPr txBox="1"/>
          <p:nvPr/>
        </p:nvSpPr>
        <p:spPr>
          <a:xfrm>
            <a:off x="4745038" y="2108200"/>
            <a:ext cx="21478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Micro. </a:t>
            </a:r>
            <a:r>
              <a:rPr lang="es-ES" altLang="en-US" sz="1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Epiflluo</a:t>
            </a:r>
            <a:r>
              <a:rPr lang="es-ES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. / UV</a:t>
            </a:r>
            <a:endParaRPr lang="es-AR" altLang="en-US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6" name="3 CuadroTexto"/>
          <p:cNvSpPr txBox="1"/>
          <p:nvPr/>
        </p:nvSpPr>
        <p:spPr>
          <a:xfrm>
            <a:off x="4792663" y="4352925"/>
            <a:ext cx="212883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Disección de genitales</a:t>
            </a:r>
            <a:endParaRPr lang="es-ES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593" name="Picture 96" descr="100_01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0995" y="1207135"/>
            <a:ext cx="5024755" cy="5263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4" name="Picture 3" descr="S:\Prensa\Fotos Fernando Murua\Bolsas con fru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" y="1207135"/>
            <a:ext cx="4156075" cy="5263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Oval 133"/>
          <p:cNvSpPr/>
          <p:nvPr/>
        </p:nvSpPr>
        <p:spPr>
          <a:xfrm>
            <a:off x="-5080" y="1359535"/>
            <a:ext cx="1473835" cy="99695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s-ES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Sistema de</a:t>
            </a:r>
            <a:endParaRPr lang="es-ES" altLang="en-US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Muestreo de </a:t>
            </a:r>
            <a:endParaRPr lang="es-ES" altLang="en-US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frutos </a:t>
            </a:r>
            <a:endParaRPr lang="es-ES" altLang="en-US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dirigido</a:t>
            </a:r>
            <a:endParaRPr lang="es-ES" altLang="en-US" sz="1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596" name="Oval 132"/>
          <p:cNvSpPr/>
          <p:nvPr/>
        </p:nvSpPr>
        <p:spPr>
          <a:xfrm>
            <a:off x="7619365" y="1294765"/>
            <a:ext cx="1235075" cy="817563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Disección b/óptica 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es-ES" altLang="en-US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Cámara  cría</a:t>
            </a:r>
            <a:endParaRPr lang="es-ES" altLang="en-US" sz="1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0597" name="12 CuadroTexto"/>
          <p:cNvSpPr txBox="1"/>
          <p:nvPr/>
        </p:nvSpPr>
        <p:spPr>
          <a:xfrm>
            <a:off x="4335463" y="584200"/>
            <a:ext cx="20875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ES" altLang="en-US" sz="1400" b="1" dirty="0">
                <a:latin typeface="Times New Roman" panose="02020603050405020304" pitchFamily="18" charset="0"/>
              </a:rPr>
              <a:t>Procesado de  Frutas </a:t>
            </a:r>
            <a:endParaRPr lang="es-AR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7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1617" name="1 Grupo"/>
          <p:cNvGrpSpPr/>
          <p:nvPr/>
        </p:nvGrpSpPr>
        <p:grpSpPr>
          <a:xfrm>
            <a:off x="-53975" y="990600"/>
            <a:ext cx="9120188" cy="3506788"/>
            <a:chOff x="500034" y="0"/>
            <a:chExt cx="6232206" cy="2857520"/>
          </a:xfrm>
        </p:grpSpPr>
        <p:pic>
          <p:nvPicPr>
            <p:cNvPr id="111618" name="Picture 2" descr="G:\PICTO Y RAP\IMAGENES PREZI\semana 46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47864" y="0"/>
              <a:ext cx="3384376" cy="28575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1619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0"/>
              <a:ext cx="2847830" cy="28575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1620" name="6 CuadroTexto"/>
          <p:cNvSpPr txBox="1"/>
          <p:nvPr/>
        </p:nvSpPr>
        <p:spPr>
          <a:xfrm>
            <a:off x="1330960" y="4866005"/>
            <a:ext cx="69164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ES" altLang="en-US" sz="2400" b="1" dirty="0">
                <a:latin typeface="Times New Roman" panose="02020603050405020304" pitchFamily="18" charset="0"/>
              </a:rPr>
              <a:t> Conocer la presencia, distribución esacial y temporal de la plaga</a:t>
            </a:r>
            <a:endParaRPr lang="es-ES" altLang="en-US" sz="2400" b="1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altLang="en-US" sz="2400" b="1" dirty="0">
                <a:latin typeface="Times New Roman" panose="02020603050405020304" pitchFamily="18" charset="0"/>
              </a:rPr>
              <a:t> Evaluar la distribución de la mosca estéril</a:t>
            </a:r>
            <a:endParaRPr lang="es-ES" altLang="en-US" sz="2400" b="1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altLang="en-US" sz="2400" b="1" dirty="0">
                <a:latin typeface="Times New Roman" panose="02020603050405020304" pitchFamily="18" charset="0"/>
              </a:rPr>
              <a:t> Evaluar las acciones de control</a:t>
            </a:r>
            <a:endParaRPr lang="es-ES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1" name="Rectangle 2"/>
          <p:cNvSpPr>
            <a:spLocks noGrp="1"/>
          </p:cNvSpPr>
          <p:nvPr>
            <p:ph type="ctrTitle"/>
          </p:nvPr>
        </p:nvSpPr>
        <p:spPr>
          <a:xfrm>
            <a:off x="82550" y="80963"/>
            <a:ext cx="8202613" cy="1093787"/>
          </a:xfrm>
        </p:spPr>
        <p:txBody>
          <a:bodyPr wrap="square" lIns="91440" tIns="45720" rIns="91440" bIns="45720" anchor="b"/>
          <a:p>
            <a:pPr algn="ctr" defTabSz="457200" eaLnBrk="1" hangingPunct="1"/>
            <a:r>
              <a:rPr lang="es-AR" altLang="es-AR" sz="2800" b="1" kern="120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rPr>
              <a:t>ESTRATEGIAS PARA LA APLICACIÓN </a:t>
            </a:r>
            <a:br>
              <a:rPr lang="es-AR" altLang="es-AR" sz="2800" b="1" kern="120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s-AR" altLang="es-AR" sz="2800" b="1" kern="120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rPr>
              <a:t>DE LA TIE</a:t>
            </a:r>
            <a:endParaRPr lang="es-AR" altLang="es-AR" sz="2800" b="1" kern="1200" dirty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156325" y="1398588"/>
            <a:ext cx="165576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s-AR" altLang="es-AR" sz="24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Supresión</a:t>
            </a:r>
            <a:endParaRPr kumimoji="0" lang="es-AR" altLang="es-AR" sz="2400" b="0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es-AR" altLang="es-AR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797050" y="3957638"/>
            <a:ext cx="18002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s-AR" altLang="es-AR" sz="2400" u="sng" kern="1200" cap="none" spc="0" normalizeH="0" baseline="0" noProof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Contención</a:t>
            </a:r>
            <a:endParaRPr kumimoji="0" lang="es-AR" altLang="es-AR" sz="2400" u="sng" kern="1200" cap="none" spc="0" normalizeH="0" baseline="0" noProof="0">
              <a:effectLst>
                <a:outerShdw blurRad="38100" dist="38100" dir="2700000" algn="tl">
                  <a:srgbClr val="010199"/>
                </a:outerShdw>
              </a:effectLst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156325" y="3957638"/>
            <a:ext cx="18002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s-AR" altLang="es-AR" sz="2400" u="sng" kern="1200" cap="none" spc="0" normalizeH="0" baseline="0" noProof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Prevención</a:t>
            </a:r>
            <a:endParaRPr kumimoji="0" lang="es-AR" altLang="es-AR" sz="2400" u="sng" kern="1200" cap="none" spc="0" normalizeH="0" baseline="0" noProof="0">
              <a:effectLst>
                <a:outerShdw blurRad="38100" dist="38100" dir="2700000" algn="tl">
                  <a:srgbClr val="010199"/>
                </a:outerShdw>
              </a:effectLst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sp>
        <p:nvSpPr>
          <p:cNvPr id="112645" name="Text Box 7"/>
          <p:cNvSpPr txBox="1"/>
          <p:nvPr/>
        </p:nvSpPr>
        <p:spPr>
          <a:xfrm>
            <a:off x="603250" y="4419600"/>
            <a:ext cx="3886200" cy="20589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Evitar expansión población plaga o consolidar progresos de erradicación (Ej.Australia, Méx-Guat, Chile-Perú)</a:t>
            </a:r>
            <a:endParaRPr lang="es-AR" altLang="es-AR" sz="2400" b="1" dirty="0">
              <a:latin typeface="Times New Roman" panose="02020603050405020304" pitchFamily="18" charset="0"/>
            </a:endParaRPr>
          </a:p>
        </p:txBody>
      </p:sp>
      <p:sp>
        <p:nvSpPr>
          <p:cNvPr id="112646" name="Text Box 8"/>
          <p:cNvSpPr txBox="1"/>
          <p:nvPr/>
        </p:nvSpPr>
        <p:spPr>
          <a:xfrm>
            <a:off x="5113020" y="4415155"/>
            <a:ext cx="3437890" cy="18681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Mantener área libre donde la presión plaga es alta y cuarentena no suficiente</a:t>
            </a:r>
            <a:endParaRPr lang="es-AR" altLang="es-AR" sz="2400" b="1" dirty="0">
              <a:latin typeface="Times New Roman" panose="02020603050405020304" pitchFamily="18" charset="0"/>
            </a:endParaRPr>
          </a:p>
        </p:txBody>
      </p:sp>
      <p:sp>
        <p:nvSpPr>
          <p:cNvPr id="112647" name="Text Box 10"/>
          <p:cNvSpPr txBox="1"/>
          <p:nvPr/>
        </p:nvSpPr>
        <p:spPr>
          <a:xfrm>
            <a:off x="5113020" y="1903730"/>
            <a:ext cx="3438525" cy="18554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 defTabSz="914400"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Mantener bajos niveles de población plaga</a:t>
            </a:r>
            <a:endParaRPr lang="es-AR" altLang="es-AR" sz="2400" b="1" dirty="0">
              <a:latin typeface="Times New Roman" panose="02020603050405020304" pitchFamily="18" charset="0"/>
            </a:endParaRPr>
          </a:p>
          <a:p>
            <a:pPr algn="ctr" defTabSz="914400"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(Ej. Israel, Jordania, Argentina)</a:t>
            </a:r>
            <a:endParaRPr lang="es-AR" altLang="es-AR" sz="2400" b="1" dirty="0">
              <a:latin typeface="Times New Roman" panose="02020603050405020304" pitchFamily="18" charset="0"/>
            </a:endParaRPr>
          </a:p>
        </p:txBody>
      </p:sp>
      <p:sp>
        <p:nvSpPr>
          <p:cNvPr id="112648" name="Text Box 11"/>
          <p:cNvSpPr txBox="1"/>
          <p:nvPr/>
        </p:nvSpPr>
        <p:spPr>
          <a:xfrm>
            <a:off x="828675" y="1831975"/>
            <a:ext cx="3660140" cy="1927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algn="ctr" defTabSz="914400"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Eliminar una población plaga establecida</a:t>
            </a:r>
            <a:endParaRPr lang="es-AR" altLang="es-AR" sz="2400" b="1" dirty="0">
              <a:latin typeface="Times New Roman" panose="02020603050405020304" pitchFamily="18" charset="0"/>
            </a:endParaRPr>
          </a:p>
          <a:p>
            <a:pPr algn="ctr" defTabSz="914400">
              <a:buFont typeface="Wingdings 3" panose="05040102010807070707" pitchFamily="18" charset="2"/>
              <a:buNone/>
            </a:pPr>
            <a:r>
              <a:rPr lang="es-AR" altLang="es-AR" sz="2400" b="1" dirty="0">
                <a:latin typeface="Times New Roman" panose="02020603050405020304" pitchFamily="18" charset="0"/>
              </a:rPr>
              <a:t>(Ej. Chile, Mexico, Argentina)</a:t>
            </a:r>
            <a:endParaRPr lang="es-AR" altLang="es-AR" sz="2400" b="1" dirty="0">
              <a:latin typeface="Times New Roman" panose="02020603050405020304" pitchFamily="18" charset="0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547813" y="1303338"/>
            <a:ext cx="21621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1pPr>
            <a:lvl2pPr 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2pPr>
            <a:lvl3pPr algn="ctr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3pPr>
            <a:lvl4pPr algn="ctr"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4pPr>
            <a:lvl5pPr algn="ctr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s-AR" altLang="es-AR" sz="24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Erradicación</a:t>
            </a:r>
            <a:endParaRPr kumimoji="0" lang="es-AR" altLang="es-AR" sz="2400" b="0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3"/>
          </p:nvPr>
        </p:nvSpPr>
        <p:spPr>
          <a:xfrm>
            <a:off x="304800" y="6705600"/>
            <a:ext cx="7924800" cy="152400"/>
          </a:xfrm>
          <a:noFill/>
        </p:spPr>
        <p:txBody>
          <a:bodyPr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40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65" name="Picture 2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1125538"/>
            <a:ext cx="1800225" cy="13509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3666" name="Picture 3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125538"/>
            <a:ext cx="1800225" cy="1350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3667" name="Group 4"/>
          <p:cNvGrpSpPr/>
          <p:nvPr/>
        </p:nvGrpSpPr>
        <p:grpSpPr>
          <a:xfrm>
            <a:off x="539750" y="1125538"/>
            <a:ext cx="1728788" cy="1879600"/>
            <a:chOff x="340" y="709"/>
            <a:chExt cx="1200" cy="1253"/>
          </a:xfrm>
        </p:grpSpPr>
        <p:pic>
          <p:nvPicPr>
            <p:cNvPr id="113668" name="Picture 5" descr="capitata adulto hembra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0" y="709"/>
              <a:ext cx="1200" cy="9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669" name="Text Box 6"/>
            <p:cNvSpPr txBox="1"/>
            <p:nvPr/>
          </p:nvSpPr>
          <p:spPr>
            <a:xfrm>
              <a:off x="717" y="1717"/>
              <a:ext cx="272" cy="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914400">
                <a:spcBef>
                  <a:spcPct val="50000"/>
                </a:spcBef>
                <a:buFont typeface="Wingdings 3" panose="05040102010807070707" pitchFamily="18" charset="2"/>
                <a:buNone/>
              </a:pPr>
              <a:r>
                <a:rPr lang="es-ES" altLang="es-AR" dirty="0">
                  <a:latin typeface="Arial" panose="020B0604020202020204" pitchFamily="34" charset="0"/>
                </a:rPr>
                <a:t>♀</a:t>
              </a:r>
              <a:endParaRPr lang="es-ES" altLang="es-AR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670" name="Group 7"/>
          <p:cNvGrpSpPr/>
          <p:nvPr/>
        </p:nvGrpSpPr>
        <p:grpSpPr>
          <a:xfrm>
            <a:off x="4932363" y="1125538"/>
            <a:ext cx="1800225" cy="1754187"/>
            <a:chOff x="3152" y="709"/>
            <a:chExt cx="1200" cy="1170"/>
          </a:xfrm>
        </p:grpSpPr>
        <p:pic>
          <p:nvPicPr>
            <p:cNvPr id="113671" name="Picture 8" descr="capitata adulto hembra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52" y="709"/>
              <a:ext cx="1200" cy="9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672" name="Text Box 9"/>
            <p:cNvSpPr txBox="1"/>
            <p:nvPr/>
          </p:nvSpPr>
          <p:spPr>
            <a:xfrm>
              <a:off x="3616" y="1634"/>
              <a:ext cx="272" cy="2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914400">
                <a:spcBef>
                  <a:spcPct val="50000"/>
                </a:spcBef>
                <a:buFont typeface="Wingdings 3" panose="05040102010807070707" pitchFamily="18" charset="2"/>
                <a:buNone/>
              </a:pPr>
              <a:r>
                <a:rPr lang="es-ES" altLang="es-AR" dirty="0">
                  <a:latin typeface="Arial" panose="020B0604020202020204" pitchFamily="34" charset="0"/>
                </a:rPr>
                <a:t>♀</a:t>
              </a:r>
              <a:endParaRPr lang="es-ES" altLang="es-AR" dirty="0">
                <a:latin typeface="Arial" panose="020B0604020202020204" pitchFamily="34" charset="0"/>
              </a:endParaRPr>
            </a:p>
          </p:txBody>
        </p:sp>
      </p:grpSp>
      <p:sp>
        <p:nvSpPr>
          <p:cNvPr id="113673" name="Text Box 10"/>
          <p:cNvSpPr txBox="1"/>
          <p:nvPr/>
        </p:nvSpPr>
        <p:spPr>
          <a:xfrm>
            <a:off x="3348038" y="2562225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dirty="0">
                <a:latin typeface="Arial" panose="020B0604020202020204" pitchFamily="34" charset="0"/>
              </a:rPr>
              <a:t>♂</a:t>
            </a:r>
            <a:endParaRPr lang="es-ES" altLang="es-AR" dirty="0">
              <a:latin typeface="Arial" panose="020B0604020202020204" pitchFamily="34" charset="0"/>
            </a:endParaRPr>
          </a:p>
        </p:txBody>
      </p:sp>
      <p:sp>
        <p:nvSpPr>
          <p:cNvPr id="113674" name="Text Box 11"/>
          <p:cNvSpPr txBox="1"/>
          <p:nvPr/>
        </p:nvSpPr>
        <p:spPr>
          <a:xfrm>
            <a:off x="7924800" y="2562225"/>
            <a:ext cx="431800" cy="61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ES" dirty="0">
                <a:latin typeface="Arial" panose="020B0604020202020204" pitchFamily="34" charset="0"/>
              </a:rPr>
              <a:t>♂</a:t>
            </a:r>
            <a:endParaRPr lang="es-AR" altLang="es-ES" dirty="0">
              <a:latin typeface="Arial" panose="020B0604020202020204" pitchFamily="34" charset="0"/>
            </a:endParaRPr>
          </a:p>
        </p:txBody>
      </p:sp>
      <p:pic>
        <p:nvPicPr>
          <p:cNvPr id="113675" name="Picture 12" descr="auto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3284538"/>
            <a:ext cx="1728787" cy="139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76" name="Picture 13" descr="auto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213100"/>
            <a:ext cx="1800225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7" name="Text Box 14"/>
          <p:cNvSpPr txBox="1"/>
          <p:nvPr/>
        </p:nvSpPr>
        <p:spPr>
          <a:xfrm>
            <a:off x="-53975" y="12700"/>
            <a:ext cx="766762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2000" b="1" dirty="0">
                <a:latin typeface="Comic Sans MS" panose="030F0702030302020204" pitchFamily="66" charset="0"/>
              </a:rPr>
              <a:t>¿CÒMO ELIMINA LA PLAGA  LA </a:t>
            </a:r>
            <a:endParaRPr lang="es-ES" altLang="es-AR" sz="2000" b="1" dirty="0">
              <a:latin typeface="Comic Sans MS" panose="030F0702030302020204" pitchFamily="66" charset="0"/>
            </a:endParaRPr>
          </a:p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2000" b="1" dirty="0">
                <a:latin typeface="Comic Sans MS" panose="030F0702030302020204" pitchFamily="66" charset="0"/>
              </a:rPr>
              <a:t>TECNICA DEL INSECTO ESTERIL?</a:t>
            </a:r>
            <a:endParaRPr lang="es-ES" altLang="es-AR" sz="2000" b="1" dirty="0">
              <a:latin typeface="Comic Sans MS" panose="030F0702030302020204" pitchFamily="66" charset="0"/>
            </a:endParaRPr>
          </a:p>
        </p:txBody>
      </p:sp>
      <p:sp>
        <p:nvSpPr>
          <p:cNvPr id="113678" name="AutoShape 15"/>
          <p:cNvSpPr/>
          <p:nvPr/>
        </p:nvSpPr>
        <p:spPr>
          <a:xfrm>
            <a:off x="5940425" y="3284538"/>
            <a:ext cx="1584325" cy="1295400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1248161821" y="682259053"/>
              </a:cxn>
              <a:cxn ang="0">
                <a:pos x="0" y="2147483646"/>
              </a:cxn>
              <a:cxn ang="0">
                <a:pos x="1248161821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68225905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lnTo>
                  <a:pt x="17401" y="15493"/>
                </a:ln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lnTo>
                  <a:pt x="4198" y="6106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en-US"/>
          </a:p>
        </p:txBody>
      </p:sp>
      <p:sp>
        <p:nvSpPr>
          <p:cNvPr id="113679" name="AutoShape 16"/>
          <p:cNvSpPr/>
          <p:nvPr/>
        </p:nvSpPr>
        <p:spPr>
          <a:xfrm>
            <a:off x="2124075" y="2708275"/>
            <a:ext cx="431800" cy="504825"/>
          </a:xfrm>
          <a:prstGeom prst="downArrow">
            <a:avLst>
              <a:gd name="adj1" fmla="val 50000"/>
              <a:gd name="adj2" fmla="val 291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dirty="0">
              <a:latin typeface="Arial" panose="020B0604020202020204" pitchFamily="34" charset="0"/>
            </a:endParaRPr>
          </a:p>
        </p:txBody>
      </p:sp>
      <p:sp>
        <p:nvSpPr>
          <p:cNvPr id="113680" name="AutoShape 17"/>
          <p:cNvSpPr/>
          <p:nvPr/>
        </p:nvSpPr>
        <p:spPr>
          <a:xfrm>
            <a:off x="6372225" y="2636838"/>
            <a:ext cx="431800" cy="504825"/>
          </a:xfrm>
          <a:prstGeom prst="downArrow">
            <a:avLst>
              <a:gd name="adj1" fmla="val 50000"/>
              <a:gd name="adj2" fmla="val 291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dirty="0">
              <a:latin typeface="Arial" panose="020B0604020202020204" pitchFamily="34" charset="0"/>
            </a:endParaRPr>
          </a:p>
        </p:txBody>
      </p:sp>
      <p:sp>
        <p:nvSpPr>
          <p:cNvPr id="113681" name="Text Box 18"/>
          <p:cNvSpPr txBox="1"/>
          <p:nvPr/>
        </p:nvSpPr>
        <p:spPr>
          <a:xfrm>
            <a:off x="395288" y="765175"/>
            <a:ext cx="1944687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1400" b="1" dirty="0">
                <a:latin typeface="Georgia" panose="02040502050405020303" pitchFamily="18" charset="0"/>
              </a:rPr>
              <a:t>Hembra </a:t>
            </a:r>
            <a:r>
              <a:rPr lang="es-AR" altLang="es-ES" sz="1400" b="1" dirty="0">
                <a:latin typeface="Georgia" panose="02040502050405020303" pitchFamily="18" charset="0"/>
              </a:rPr>
              <a:t>Silvestre</a:t>
            </a:r>
            <a:endParaRPr lang="es-AR" altLang="es-ES" sz="1400" b="1" dirty="0">
              <a:latin typeface="Georgia" panose="02040502050405020303" pitchFamily="18" charset="0"/>
            </a:endParaRPr>
          </a:p>
        </p:txBody>
      </p:sp>
      <p:sp>
        <p:nvSpPr>
          <p:cNvPr id="113682" name="Text Box 19"/>
          <p:cNvSpPr txBox="1"/>
          <p:nvPr/>
        </p:nvSpPr>
        <p:spPr>
          <a:xfrm>
            <a:off x="4859338" y="765175"/>
            <a:ext cx="1944687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1400" b="1" dirty="0">
                <a:latin typeface="Georgia" panose="02040502050405020303" pitchFamily="18" charset="0"/>
              </a:rPr>
              <a:t>Hembra </a:t>
            </a:r>
            <a:r>
              <a:rPr lang="es-AR" altLang="es-ES" sz="1400" b="1" dirty="0">
                <a:latin typeface="Georgia" panose="02040502050405020303" pitchFamily="18" charset="0"/>
              </a:rPr>
              <a:t>ilvestre</a:t>
            </a:r>
            <a:endParaRPr lang="es-AR" altLang="es-ES" sz="1400" b="1" dirty="0">
              <a:latin typeface="Georgia" panose="02040502050405020303" pitchFamily="18" charset="0"/>
            </a:endParaRPr>
          </a:p>
        </p:txBody>
      </p:sp>
      <p:sp>
        <p:nvSpPr>
          <p:cNvPr id="113683" name="Text Box 20"/>
          <p:cNvSpPr txBox="1"/>
          <p:nvPr/>
        </p:nvSpPr>
        <p:spPr>
          <a:xfrm>
            <a:off x="2555875" y="765175"/>
            <a:ext cx="1944688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1400" b="1" dirty="0">
                <a:latin typeface="Georgia" panose="02040502050405020303" pitchFamily="18" charset="0"/>
              </a:rPr>
              <a:t>Macho </a:t>
            </a:r>
            <a:r>
              <a:rPr lang="es-AR" altLang="es-ES" sz="1400" b="1" dirty="0">
                <a:latin typeface="Georgia" panose="02040502050405020303" pitchFamily="18" charset="0"/>
              </a:rPr>
              <a:t>Silvestre</a:t>
            </a:r>
            <a:endParaRPr lang="es-AR" altLang="es-ES" sz="1400" b="1" dirty="0">
              <a:latin typeface="Georgia" panose="02040502050405020303" pitchFamily="18" charset="0"/>
            </a:endParaRPr>
          </a:p>
        </p:txBody>
      </p:sp>
      <p:sp>
        <p:nvSpPr>
          <p:cNvPr id="7188" name="Text Box 21"/>
          <p:cNvSpPr txBox="1"/>
          <p:nvPr/>
        </p:nvSpPr>
        <p:spPr>
          <a:xfrm>
            <a:off x="7019925" y="710248"/>
            <a:ext cx="1944687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16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Macho </a:t>
            </a:r>
            <a:r>
              <a:rPr lang="es-AR" altLang="es-ES" sz="16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E</a:t>
            </a:r>
            <a:r>
              <a:rPr lang="es-ES" altLang="es-AR" sz="1600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+mn-ea"/>
                <a:cs typeface="+mn-cs"/>
              </a:rPr>
              <a:t>stéril</a:t>
            </a:r>
            <a:endParaRPr lang="es-ES" altLang="es-AR" sz="1600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3685" name="Text Box 22"/>
          <p:cNvSpPr txBox="1"/>
          <p:nvPr/>
        </p:nvSpPr>
        <p:spPr>
          <a:xfrm>
            <a:off x="2339975" y="4437063"/>
            <a:ext cx="1150938" cy="274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sz="1200" b="1" dirty="0">
                <a:solidFill>
                  <a:srgbClr val="FFFF00"/>
                </a:solidFill>
                <a:latin typeface="Arial" panose="020B0604020202020204" pitchFamily="34" charset="0"/>
              </a:rPr>
              <a:t>Huevos</a:t>
            </a:r>
            <a:endParaRPr lang="es-ES" altLang="es-AR" sz="1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113686" name="Picture 23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53736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87" name="Picture 24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55895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88" name="Picture 25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58054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89" name="Picture 26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788" y="60213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0" name="Picture 27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53736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1" name="Picture 28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55895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2" name="Picture 29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5734050"/>
            <a:ext cx="720725" cy="54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3" name="Picture 30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5949950"/>
            <a:ext cx="720725" cy="54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4" name="Picture 31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53736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5" name="Picture 32" descr="fruta_asma_prevenc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4868863"/>
            <a:ext cx="2298700" cy="172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96" name="AutoShape 33"/>
          <p:cNvSpPr/>
          <p:nvPr/>
        </p:nvSpPr>
        <p:spPr>
          <a:xfrm>
            <a:off x="5508625" y="4724400"/>
            <a:ext cx="503238" cy="936625"/>
          </a:xfrm>
          <a:prstGeom prst="curvedRightArrow">
            <a:avLst>
              <a:gd name="adj1" fmla="val 37223"/>
              <a:gd name="adj2" fmla="val 74447"/>
              <a:gd name="adj3" fmla="val 332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dirty="0">
              <a:latin typeface="Arial" panose="020B0604020202020204" pitchFamily="34" charset="0"/>
            </a:endParaRPr>
          </a:p>
        </p:txBody>
      </p:sp>
      <p:sp>
        <p:nvSpPr>
          <p:cNvPr id="113697" name="AutoShape 34"/>
          <p:cNvSpPr/>
          <p:nvPr/>
        </p:nvSpPr>
        <p:spPr>
          <a:xfrm>
            <a:off x="971550" y="4437063"/>
            <a:ext cx="431800" cy="863600"/>
          </a:xfrm>
          <a:prstGeom prst="curvedRightArrow">
            <a:avLst>
              <a:gd name="adj1" fmla="val 40000"/>
              <a:gd name="adj2" fmla="val 80000"/>
              <a:gd name="adj3" fmla="val 3329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defTabSz="914400">
              <a:buFont typeface="Wingdings 3" panose="05040102010807070707" pitchFamily="18" charset="2"/>
              <a:buNone/>
            </a:pPr>
            <a:endParaRPr lang="es-AR" altLang="es-AR" dirty="0">
              <a:latin typeface="Arial" panose="020B0604020202020204" pitchFamily="34" charset="0"/>
            </a:endParaRPr>
          </a:p>
        </p:txBody>
      </p:sp>
      <p:pic>
        <p:nvPicPr>
          <p:cNvPr id="113698" name="Picture 35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55895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99" name="Picture 36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58054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700" name="Picture 37" descr="capitata adulto hembr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6021388"/>
            <a:ext cx="720725" cy="541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701" name="Text Box 38"/>
          <p:cNvSpPr txBox="1"/>
          <p:nvPr/>
        </p:nvSpPr>
        <p:spPr>
          <a:xfrm>
            <a:off x="2268538" y="1557338"/>
            <a:ext cx="36036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b="1" dirty="0">
                <a:solidFill>
                  <a:srgbClr val="FFFF00"/>
                </a:solidFill>
                <a:latin typeface="Arial" panose="020B0604020202020204" pitchFamily="34" charset="0"/>
              </a:rPr>
              <a:t>X</a:t>
            </a:r>
            <a:endParaRPr lang="es-ES" altLang="es-AR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13702" name="Text Box 39"/>
          <p:cNvSpPr txBox="1"/>
          <p:nvPr/>
        </p:nvSpPr>
        <p:spPr>
          <a:xfrm>
            <a:off x="6732588" y="1628775"/>
            <a:ext cx="3603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ES" altLang="es-AR" b="1" dirty="0">
                <a:solidFill>
                  <a:srgbClr val="FFFF00"/>
                </a:solidFill>
                <a:latin typeface="Arial" panose="020B0604020202020204" pitchFamily="34" charset="0"/>
              </a:rPr>
              <a:t>X</a:t>
            </a:r>
            <a:endParaRPr lang="es-ES" altLang="es-AR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3"/>
          </p:nvPr>
        </p:nvSpPr>
        <p:spPr>
          <a:xfrm>
            <a:off x="304800" y="6705600"/>
            <a:ext cx="7924800" cy="152400"/>
          </a:xfrm>
          <a:noFill/>
        </p:spPr>
        <p:txBody>
          <a:bodyPr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1435" y="80640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89" name="Picture 3" descr="100_01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363" y="4408488"/>
            <a:ext cx="4151312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488" y="1570038"/>
            <a:ext cx="4548187" cy="3684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0" y="1682750"/>
            <a:ext cx="4598988" cy="216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2" name="1 CuadroTexto"/>
          <p:cNvSpPr txBox="1"/>
          <p:nvPr/>
        </p:nvSpPr>
        <p:spPr>
          <a:xfrm>
            <a:off x="657225" y="1820863"/>
            <a:ext cx="3455988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Linea</a:t>
            </a: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s-AR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sexada</a:t>
            </a: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s-AR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termosensible</a:t>
            </a: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Viena 8 (TSL)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Pupario</a:t>
            </a: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marrón en ♂ y blanco en ♀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Hembra sensible a la temperatura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4693" name="6 CuadroTexto"/>
          <p:cNvSpPr txBox="1"/>
          <p:nvPr/>
        </p:nvSpPr>
        <p:spPr>
          <a:xfrm>
            <a:off x="5651500" y="3149600"/>
            <a:ext cx="284162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Irradiación en IMO de CNEA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4694" name="Rectangle 4"/>
          <p:cNvSpPr/>
          <p:nvPr/>
        </p:nvSpPr>
        <p:spPr>
          <a:xfrm>
            <a:off x="19050" y="38100"/>
            <a:ext cx="7127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s-AR" altLang="en-US" sz="3200" b="1" dirty="0">
                <a:latin typeface="Comic Sans MS" panose="030F0702030302020204" pitchFamily="66" charset="0"/>
              </a:rPr>
              <a:t>TECNICA DE INSECTO ESTERIL  “</a:t>
            </a:r>
            <a:r>
              <a:rPr lang="es-AR" altLang="en-US" sz="3200" b="1" dirty="0">
                <a:latin typeface="Comic Sans MS" panose="030F0702030302020204" pitchFamily="66" charset="0"/>
                <a:sym typeface="+mn-ea"/>
              </a:rPr>
              <a:t>TIE”                      </a:t>
            </a:r>
            <a:r>
              <a:rPr lang="es-AR" altLang="en-US" sz="3200" b="1" dirty="0">
                <a:latin typeface="Comic Sans MS" panose="030F0702030302020204" pitchFamily="66" charset="0"/>
              </a:rPr>
              <a:t>CONTROL AUTOCIDA -  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3" name="Picture 3" descr="G:\PICTO Y RAP\FOTOS DE TODOS\Fotos ProCEM\liberación de moscas estériles irradiada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7388" y="3594100"/>
            <a:ext cx="4164012" cy="312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4" name="Picture 5" descr="Imagen liberacion 0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377825"/>
            <a:ext cx="3922713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Picture 9" descr="100_02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" y="3590925"/>
            <a:ext cx="3922713" cy="310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6" name="Picture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62288" y="2813050"/>
            <a:ext cx="1055687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7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538" y="469900"/>
            <a:ext cx="4178300" cy="295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8" name="5 CuadroTexto"/>
          <p:cNvSpPr txBox="1"/>
          <p:nvPr/>
        </p:nvSpPr>
        <p:spPr>
          <a:xfrm>
            <a:off x="-76200" y="2020888"/>
            <a:ext cx="28384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1 Centro Empaque en Aeródromo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Aérea: 2 aeronaves acondicionadas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Altitud: 300m, </a:t>
            </a:r>
            <a:r>
              <a:rPr lang="es-ES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Veloc</a:t>
            </a: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. 150 km/h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9" name="9 Rectángulo"/>
          <p:cNvSpPr/>
          <p:nvPr/>
        </p:nvSpPr>
        <p:spPr>
          <a:xfrm>
            <a:off x="5178425" y="6192838"/>
            <a:ext cx="30638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Sistema de liberación en bolsas papel 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20" name="Rectangle 4"/>
          <p:cNvSpPr/>
          <p:nvPr/>
        </p:nvSpPr>
        <p:spPr>
          <a:xfrm>
            <a:off x="19050" y="-112395"/>
            <a:ext cx="7127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s-AR" altLang="en-US" sz="3200" b="1" dirty="0">
                <a:latin typeface="Comic Sans MS" panose="030F0702030302020204" pitchFamily="66" charset="0"/>
              </a:rPr>
              <a:t>TECNICA DE INSECTO ESTERIL 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115721" name="11 Rectángulo"/>
          <p:cNvSpPr/>
          <p:nvPr/>
        </p:nvSpPr>
        <p:spPr>
          <a:xfrm>
            <a:off x="404813" y="6192838"/>
            <a:ext cx="21875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Terrestre: 2 camionetas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22" name="12 CuadroTexto"/>
          <p:cNvSpPr txBox="1"/>
          <p:nvPr/>
        </p:nvSpPr>
        <p:spPr>
          <a:xfrm>
            <a:off x="4330700" y="2452688"/>
            <a:ext cx="4019550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Planificación, ejecución y evaluación  por GPS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15 Bloques de liberación</a:t>
            </a:r>
            <a:endParaRPr lang="es-ES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Promedio </a:t>
            </a:r>
            <a:r>
              <a:rPr lang="es-ES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2750 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♂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vol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/ ha </a:t>
            </a:r>
            <a:endParaRPr lang="es-ES_tradnl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 rot="20019153">
            <a:off x="6802438" y="4089400"/>
            <a:ext cx="784225" cy="4048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e</a:t>
            </a:r>
            <a:r>
              <a:rPr kumimoji="0" lang="es-AR" sz="1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Garage</a:t>
            </a:r>
            <a:endParaRPr kumimoji="0" lang="es-AR" sz="1000" b="1" i="1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371600" y="79375"/>
          <a:ext cx="639127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0774025" imgH="22288500" progId="Paint.Picture">
                  <p:embed/>
                </p:oleObj>
              </mc:Choice>
              <mc:Fallback>
                <p:oleObj name="" r:id="rId1" imgW="20774025" imgH="22288500" progId="Paint.Picture">
                  <p:embed/>
                  <p:pic>
                    <p:nvPicPr>
                      <p:cNvPr id="0" name="Picture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71600" y="79375"/>
                        <a:ext cx="6391275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24400" y="502920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85963" y="4870450"/>
            <a:ext cx="1290638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Oval 4"/>
          <p:cNvSpPr/>
          <p:nvPr/>
        </p:nvSpPr>
        <p:spPr>
          <a:xfrm rot="19646667">
            <a:off x="6796088" y="4192588"/>
            <a:ext cx="703263" cy="3698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AR" sz="34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Rounded Rectangle 8"/>
          <p:cNvSpPr/>
          <p:nvPr/>
        </p:nvSpPr>
        <p:spPr>
          <a:xfrm rot="18739203">
            <a:off x="6874669" y="2829719"/>
            <a:ext cx="757238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7" name="3 Rectángulo"/>
          <p:cNvSpPr/>
          <p:nvPr/>
        </p:nvSpPr>
        <p:spPr>
          <a:xfrm>
            <a:off x="5249863" y="6065838"/>
            <a:ext cx="3492500" cy="7921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Font typeface="Wingdings" panose="05000000000000000000" pitchFamily="2" charset="2"/>
              <a:buChar char="ü"/>
            </a:pPr>
            <a:endParaRPr lang="es-AR" altLang="en-US" sz="1400" dirty="0">
              <a:latin typeface="Times New Roman" panose="02020603050405020304" pitchFamily="18" charset="0"/>
            </a:endParaRPr>
          </a:p>
        </p:txBody>
      </p:sp>
      <p:pic>
        <p:nvPicPr>
          <p:cNvPr id="1167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150" y="3003550"/>
            <a:ext cx="4702175" cy="3617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525" y="838200"/>
            <a:ext cx="4033838" cy="264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5" y="838200"/>
            <a:ext cx="3105150" cy="243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7 Rectángulo"/>
          <p:cNvSpPr/>
          <p:nvPr/>
        </p:nvSpPr>
        <p:spPr>
          <a:xfrm>
            <a:off x="1355725" y="2536825"/>
            <a:ext cx="2609850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Servicio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tercerizado</a:t>
            </a:r>
            <a:endParaRPr lang="es-ES_tradnl" altLang="en-US" sz="1400" b="1" dirty="0" err="1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2 aeronaves y logística terrestre</a:t>
            </a:r>
            <a:endParaRPr lang="es-ES_tradnl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2" name="8 Rectángulo"/>
          <p:cNvSpPr/>
          <p:nvPr/>
        </p:nvSpPr>
        <p:spPr>
          <a:xfrm>
            <a:off x="2117725" y="4729163"/>
            <a:ext cx="4673600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Bloques de aplicación definidos por </a:t>
            </a:r>
            <a:r>
              <a:rPr lang="es-AR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Procem</a:t>
            </a: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.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Bandas continuas 20-25 m</a:t>
            </a:r>
            <a:endParaRPr lang="es-ES_tradnl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Registro de los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track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de vuelo y seguimiento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on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line Satelital </a:t>
            </a:r>
            <a:endParaRPr lang="es-ES_tradnl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Control de calidad de gota: empresa de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aeroaplicación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y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Procem</a:t>
            </a:r>
            <a:endParaRPr lang="es-ES_tradnl" altLang="en-US" sz="1400" b="1" dirty="0" err="1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Comunicación  previa  a productores  y población en general</a:t>
            </a:r>
            <a:endParaRPr lang="es-AR" altLang="en-US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3" name="9 Rectángulo"/>
          <p:cNvSpPr/>
          <p:nvPr/>
        </p:nvSpPr>
        <p:spPr>
          <a:xfrm>
            <a:off x="6048375" y="2751138"/>
            <a:ext cx="30956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Producto: 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Flipper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® (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Spinosad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) +</a:t>
            </a:r>
            <a:r>
              <a:rPr lang="es-ES_tradnl" altLang="en-US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Maxidrop</a:t>
            </a:r>
            <a:r>
              <a:rPr lang="es-ES_tradnl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®</a:t>
            </a:r>
            <a:r>
              <a:rPr lang="es-ES_tradnl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s-AR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es-ES_tradnl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4" name="1 CuadroTexto"/>
          <p:cNvSpPr txBox="1"/>
          <p:nvPr/>
        </p:nvSpPr>
        <p:spPr>
          <a:xfrm>
            <a:off x="107950" y="85725"/>
            <a:ext cx="4803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sz="3200" b="1" dirty="0">
                <a:latin typeface="Comic Sans MS" panose="030F0702030302020204" pitchFamily="66" charset="0"/>
              </a:rPr>
              <a:t>Control  Químico Aéreo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1" name="3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1" name="Picture 11" descr="aplicación con mochil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47888"/>
            <a:ext cx="4465638" cy="455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2" name="Picture 7" descr="100_6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913" y="2686050"/>
            <a:ext cx="4370387" cy="402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3 Rectángulo"/>
          <p:cNvSpPr/>
          <p:nvPr/>
        </p:nvSpPr>
        <p:spPr>
          <a:xfrm>
            <a:off x="3924935" y="621665"/>
            <a:ext cx="533527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s-ES_tradnl" sz="1400" b="1" strike="noStrike" noProof="1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Aplicaciòn</a:t>
            </a:r>
            <a:r>
              <a:rPr lang="es-ES_tradnl" sz="1400" b="1" strike="noStrike" noProof="1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endParaRPr lang="es-ES_tradnl" sz="1400" b="1" strike="noStrike" noProof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Font typeface="Wingdings" panose="05000000000000000000" pitchFamily="2" charset="2"/>
              <a:buNone/>
            </a:pPr>
            <a:r>
              <a:rPr lang="es-ES_tradnl" sz="1400" b="1" strike="noStrike" noProof="1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a)  18 Brigadas de 2 operarios c/u </a:t>
            </a:r>
            <a:endParaRPr lang="es-ES_tradnl" sz="1400" b="1" strike="noStrike" noProof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Font typeface="Wingdings" panose="05000000000000000000" pitchFamily="2" charset="2"/>
              <a:buNone/>
            </a:pPr>
            <a:r>
              <a:rPr lang="es-ES_tradnl" sz="14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a cargo de productores  </a:t>
            </a:r>
            <a:endParaRPr lang="es-ES_tradnl" sz="1400" b="1" strike="noStrike" noProof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s-ES_tradnl" sz="1400" b="1" strike="noStrike" noProof="1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Frecuencia de trabajo: Diaria</a:t>
            </a:r>
            <a:endParaRPr lang="es-ES_tradnl" sz="1400" b="1" strike="noStrike" noProof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s-ES_tradnl" sz="1400" b="1" strike="noStrike" noProof="1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Tratamientos s/follaje (cobertura completa o spot) y  suelo. </a:t>
            </a:r>
            <a:endParaRPr lang="es-ES_tradnl" sz="1400" b="1" strike="noStrike" noProof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kumimoji="0" lang="es-ES" sz="1400" b="1" i="0" u="none" strike="noStrike" cap="none" normalizeH="0" baseline="0" noProof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Flipper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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(40 %);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kumimoji="0" lang="es-ES_tradnl" sz="1400" b="1" i="0" u="none" strike="noStrike" cap="none" normalizeH="0" baseline="0" noProof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Proteina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 Hidrolizada </a:t>
            </a:r>
            <a:r>
              <a:rPr kumimoji="0" lang="es-ES_tradnl" sz="1400" b="1" i="0" u="none" strike="noStrike" cap="none" normalizeH="0" baseline="0" noProof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Susbin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</a:t>
            </a:r>
            <a:r>
              <a:rPr kumimoji="0" lang="es-ES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0.024% CB (8 %) más </a:t>
            </a:r>
            <a:r>
              <a:rPr kumimoji="0" lang="es-ES_tradnl" sz="1400" b="1" i="0" u="none" strike="noStrike" cap="none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Mercaptotion 100% EC (0,4 %); Cipermetrina 25% LE (0,08 %), Clorpirifos (0,15 %)</a:t>
            </a:r>
            <a:endParaRPr kumimoji="0" lang="es-ES_tradnl" sz="1400" b="1" i="0" u="none" strike="noStrike" cap="none" normalizeH="0" baseline="0" noProof="1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117764" name="6 CuadroTexto"/>
          <p:cNvSpPr txBox="1"/>
          <p:nvPr/>
        </p:nvSpPr>
        <p:spPr>
          <a:xfrm>
            <a:off x="-64770" y="7620"/>
            <a:ext cx="579247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b="1" dirty="0">
                <a:latin typeface="Comic Sans MS" panose="030F0702030302020204" pitchFamily="66" charset="0"/>
              </a:rPr>
              <a:t>Control Químico Terrestre</a:t>
            </a:r>
            <a:endParaRPr lang="es-AR" altLang="en-US" b="1" dirty="0">
              <a:latin typeface="Comic Sans MS" panose="030F0702030302020204" pitchFamily="66" charset="0"/>
            </a:endParaRPr>
          </a:p>
        </p:txBody>
      </p:sp>
      <p:sp>
        <p:nvSpPr>
          <p:cNvPr id="2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785" name="Picture 4" descr="P70906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3348038"/>
            <a:ext cx="2901950" cy="291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86" name="Picture 5" descr="P70906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00050"/>
            <a:ext cx="3357563" cy="247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87" name="Picture 6" descr="P70906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63" y="400050"/>
            <a:ext cx="3430587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38125" y="2878138"/>
            <a:ext cx="518795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algn="ctr"/>
            <a:r>
              <a:rPr lang="es-AR" altLang="en-US" sz="1600" b="1" dirty="0">
                <a:latin typeface="Times New Roman" panose="02020603050405020304" pitchFamily="18" charset="0"/>
              </a:rPr>
              <a:t>Sistema de Alerta – Fecha Límite de Cosecha</a:t>
            </a:r>
            <a:endParaRPr lang="es-AR" altLang="en-US" sz="1600" b="1" dirty="0">
              <a:latin typeface="Times New Roman" panose="02020603050405020304" pitchFamily="18" charset="0"/>
            </a:endParaRPr>
          </a:p>
          <a:p>
            <a:pPr algn="ctr"/>
            <a:r>
              <a:rPr lang="es-AR" altLang="en-US" sz="1600" b="1" dirty="0">
                <a:latin typeface="Times New Roman" panose="02020603050405020304" pitchFamily="18" charset="0"/>
              </a:rPr>
              <a:t> Cosecha TOTAL de Fruta hospedera según fecha de maduración </a:t>
            </a:r>
            <a:r>
              <a:rPr lang="es-ES" altLang="en-US" sz="1600" b="1" dirty="0">
                <a:latin typeface="Times New Roman" panose="02020603050405020304" pitchFamily="18" charset="0"/>
              </a:rPr>
              <a:t>TOTAL: 232.263 Kg</a:t>
            </a:r>
            <a:endParaRPr lang="es-AR" altLang="en-US" sz="1600" b="1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 Normas: Ley 6086/1990;  Decreto Nº 93/1991;  </a:t>
            </a:r>
            <a:r>
              <a:rPr lang="es-ES" alt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Res. Nº 148/1997;</a:t>
            </a:r>
            <a:r>
              <a:rPr lang="es-ES_tradnl" alt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 Senasa Res 176/2013 </a:t>
            </a:r>
            <a:endParaRPr lang="es-ES_tradnl" altLang="en-US" sz="16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 Hospederos: Cítricos, Carozo,</a:t>
            </a:r>
            <a:r>
              <a:rPr lang="es-ES_tradnl" altLang="en-US" sz="1600" dirty="0">
                <a:latin typeface="Arial" panose="020B0604020202020204" pitchFamily="34" charset="0"/>
              </a:rPr>
              <a:t> Pepita, Higos, Uva consumo/pasa</a:t>
            </a:r>
            <a:endParaRPr lang="es-ES_tradnl" altLang="en-US" sz="1600" dirty="0">
              <a:latin typeface="Arial" panose="020B0604020202020204" pitchFamily="34" charset="0"/>
            </a:endParaRP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 Metodología</a:t>
            </a:r>
            <a:endParaRPr lang="es-ES_tradnl" altLang="en-US" sz="16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_tradnl" altLang="en-US" sz="1600" u="none" dirty="0">
                <a:latin typeface="Arial" panose="020B0604020202020204" pitchFamily="34" charset="0"/>
                <a:cs typeface="Times New Roman" panose="02020603050405020304" pitchFamily="18" charset="0"/>
              </a:rPr>
              <a:t>Visita personal Procem / Senasa </a:t>
            </a:r>
            <a:endParaRPr lang="es-ES_tradnl" altLang="en-US" sz="1600" u="none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_tradnl" altLang="en-US" sz="1600" u="none" baseline="0" dirty="0">
                <a:latin typeface="Arial" panose="020B0604020202020204" pitchFamily="34" charset="0"/>
                <a:cs typeface="Times New Roman" panose="02020603050405020304" pitchFamily="18" charset="0"/>
              </a:rPr>
              <a:t>Descarga</a:t>
            </a:r>
            <a:r>
              <a:rPr lang="es-ES_tradnl" altLang="en-US" sz="1600" u="none" dirty="0">
                <a:latin typeface="Arial" panose="020B0604020202020204" pitchFamily="34" charset="0"/>
                <a:cs typeface="Times New Roman" panose="02020603050405020304" pitchFamily="18" charset="0"/>
              </a:rPr>
              <a:t> y destrucción de fruta con sintomatología. </a:t>
            </a:r>
            <a:r>
              <a:rPr lang="es-ES_tradnl" altLang="en-US" sz="1600" u="none" baseline="0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s-ES_tradnl" altLang="en-US" sz="1600" u="none" baseline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_tradnl" altLang="en-US" sz="1600" u="none" baseline="0" dirty="0">
                <a:latin typeface="Arial" panose="020B0604020202020204" pitchFamily="34" charset="0"/>
                <a:cs typeface="Times New Roman" panose="02020603050405020304" pitchFamily="18" charset="0"/>
              </a:rPr>
              <a:t>Intimación a la descarga según</a:t>
            </a:r>
            <a:r>
              <a:rPr lang="es-ES_tradnl" altLang="en-US" sz="1600" u="none" dirty="0">
                <a:latin typeface="Arial" panose="020B0604020202020204" pitchFamily="34" charset="0"/>
                <a:cs typeface="Times New Roman" panose="02020603050405020304" pitchFamily="18" charset="0"/>
              </a:rPr>
              <a:t> madurez</a:t>
            </a:r>
            <a:r>
              <a:rPr lang="es-ES_tradnl" altLang="en-US" sz="1600" u="none" baseline="0" dirty="0">
                <a:latin typeface="Arial" panose="020B0604020202020204" pitchFamily="34" charset="0"/>
                <a:cs typeface="Times New Roman" panose="02020603050405020304" pitchFamily="18" charset="0"/>
              </a:rPr>
              <a:t> (notificaciones)</a:t>
            </a:r>
            <a:endParaRPr lang="es-ES_tradnl" altLang="en-US" sz="1600" u="none" baseline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eaLnBrk="0" hangingPunct="0">
              <a:buFont typeface="Wingdings" panose="05000000000000000000" pitchFamily="2" charset="2"/>
              <a:buChar char="ü"/>
            </a:pPr>
            <a:r>
              <a:rPr lang="es-ES_tradnl" altLang="en-US" sz="1600" u="none" baseline="0" dirty="0">
                <a:latin typeface="Arial" panose="020B0604020202020204" pitchFamily="34" charset="0"/>
                <a:cs typeface="Times New Roman" panose="02020603050405020304" pitchFamily="18" charset="0"/>
              </a:rPr>
              <a:t>Eventualmente, reducción de copa o  erradicación del frutal</a:t>
            </a:r>
            <a:r>
              <a:rPr lang="es-ES" altLang="en-US" sz="1600" b="1" dirty="0">
                <a:latin typeface="Times New Roman" panose="02020603050405020304" pitchFamily="18" charset="0"/>
              </a:rPr>
              <a:t>.</a:t>
            </a:r>
            <a:endParaRPr lang="es-AR" altLang="en-US" sz="1600" u="none" baseline="0" dirty="0">
              <a:latin typeface="Arial" panose="020B0604020202020204" pitchFamily="34" charset="0"/>
            </a:endParaRPr>
          </a:p>
        </p:txBody>
      </p:sp>
      <p:sp>
        <p:nvSpPr>
          <p:cNvPr id="118789" name="8 CuadroTexto"/>
          <p:cNvSpPr txBox="1"/>
          <p:nvPr/>
        </p:nvSpPr>
        <p:spPr>
          <a:xfrm>
            <a:off x="76200" y="-109537"/>
            <a:ext cx="508000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b="1" dirty="0">
                <a:latin typeface="Comic Sans MS" panose="030F0702030302020204" pitchFamily="66" charset="0"/>
              </a:rPr>
              <a:t>Control Cultural  </a:t>
            </a:r>
            <a:endParaRPr lang="es-AR" altLang="en-US" b="1" dirty="0">
              <a:latin typeface="Comic Sans MS" panose="030F0702030302020204" pitchFamily="66" charset="0"/>
            </a:endParaRPr>
          </a:p>
        </p:txBody>
      </p:sp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9809" name="3 Grupo"/>
          <p:cNvGrpSpPr/>
          <p:nvPr/>
        </p:nvGrpSpPr>
        <p:grpSpPr>
          <a:xfrm>
            <a:off x="74613" y="584200"/>
            <a:ext cx="4405312" cy="5994400"/>
            <a:chOff x="70755" y="211872"/>
            <a:chExt cx="4719497" cy="6410488"/>
          </a:xfrm>
        </p:grpSpPr>
        <p:pic>
          <p:nvPicPr>
            <p:cNvPr id="119810" name="Picture 4" descr="D:\Usuario\Documents\MURUA TODO\Banco de Imagenes\Folletos\trampa casera(cebada3)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7650" y="274955"/>
              <a:ext cx="1771015" cy="19386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1" name="Picture 3" descr="S:\Coordinación\Foto0165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5400000">
              <a:off x="3082318" y="5001736"/>
              <a:ext cx="1889872" cy="11075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2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6079" y="2244035"/>
              <a:ext cx="1872208" cy="23662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3" name="Picture 3" descr="C:\Users\GT\Pictures\Trabajo\IMG00076-20130319-0936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3146" y="2214156"/>
              <a:ext cx="1317106" cy="23662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4" name="Picture 4" descr="C:\Users\GT\Pictures\Trabajo\IMG00078-20130319-0937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75689" y="4610934"/>
              <a:ext cx="1632809" cy="19482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5" name="Picture 2" descr="Cebo Alimenticio para Mosca Sudamericana de la Fruta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405" y="4580375"/>
              <a:ext cx="1871607" cy="20419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6" name="Picture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18560" y="211872"/>
              <a:ext cx="2506361" cy="20025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17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755" y="2214470"/>
              <a:ext cx="1549127" cy="226336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9818" name="9 CuadroTexto"/>
          <p:cNvSpPr txBox="1"/>
          <p:nvPr/>
        </p:nvSpPr>
        <p:spPr>
          <a:xfrm>
            <a:off x="2555875" y="1844675"/>
            <a:ext cx="503238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es-AR" altLang="en-US" dirty="0">
              <a:latin typeface="Times New Roman" panose="02020603050405020304" pitchFamily="18" charset="0"/>
            </a:endParaRPr>
          </a:p>
        </p:txBody>
      </p:sp>
      <p:pic>
        <p:nvPicPr>
          <p:cNvPr id="119819" name="Picture 2" descr="C:\Users\dsvaya2\Documents\POA 12-13\contorno trampeo masiv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65750" y="741363"/>
            <a:ext cx="3648075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20" name="11 Rectángulo"/>
          <p:cNvSpPr/>
          <p:nvPr/>
        </p:nvSpPr>
        <p:spPr>
          <a:xfrm>
            <a:off x="4594860" y="3140075"/>
            <a:ext cx="4493895" cy="3876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600" dirty="0">
                <a:latin typeface="Times New Roman" panose="02020603050405020304" pitchFamily="18" charset="0"/>
              </a:rPr>
              <a:t>Trampas activas: 13.175</a:t>
            </a:r>
            <a:endParaRPr lang="es-ES" altLang="en-US" sz="16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600" dirty="0">
                <a:latin typeface="Times New Roman" panose="02020603050405020304" pitchFamily="18" charset="0"/>
              </a:rPr>
              <a:t>Distribución anillo urbano y rural s/ censo </a:t>
            </a:r>
            <a:r>
              <a:rPr lang="es-ES" altLang="en-US" sz="1600" dirty="0" err="1">
                <a:latin typeface="Times New Roman" panose="02020603050405020304" pitchFamily="18" charset="0"/>
              </a:rPr>
              <a:t>hosp</a:t>
            </a:r>
            <a:r>
              <a:rPr lang="es-ES" altLang="en-US" sz="1600" dirty="0">
                <a:latin typeface="Times New Roman" panose="02020603050405020304" pitchFamily="18" charset="0"/>
              </a:rPr>
              <a:t>.</a:t>
            </a:r>
            <a:endParaRPr lang="es-ES" altLang="en-US" sz="16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600" dirty="0">
                <a:latin typeface="Times New Roman" panose="02020603050405020304" pitchFamily="18" charset="0"/>
              </a:rPr>
              <a:t>Brigadas  y p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ersonal</a:t>
            </a:r>
            <a:r>
              <a:rPr lang="es-ES_tradnl" altLang="en-US" sz="1600" dirty="0">
                <a:latin typeface="Times New Roman" panose="02020603050405020304" pitchFamily="18" charset="0"/>
              </a:rPr>
              <a:t> de entrenamiento Proyectos de Empleo </a:t>
            </a:r>
            <a:endParaRPr lang="es-ES_tradnl" altLang="en-US" sz="16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600" dirty="0">
                <a:latin typeface="Times New Roman" panose="02020603050405020304" pitchFamily="18" charset="0"/>
              </a:rPr>
              <a:t>Trampas secas (SENASA) y líquidas; </a:t>
            </a:r>
            <a:r>
              <a:rPr lang="es-ES_tradnl" altLang="en-US" sz="1600" dirty="0">
                <a:latin typeface="Times New Roman" panose="02020603050405020304" pitchFamily="18" charset="0"/>
              </a:rPr>
              <a:t>Cebos: TMA (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Süsbin</a:t>
            </a:r>
            <a:r>
              <a:rPr lang="es-ES_tradnl" altLang="en-US" sz="1600" dirty="0">
                <a:latin typeface="Times New Roman" panose="02020603050405020304" pitchFamily="18" charset="0"/>
              </a:rPr>
              <a:t>), 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Biolure</a:t>
            </a:r>
            <a:r>
              <a:rPr lang="es-ES_tradnl" altLang="en-US" sz="1600" dirty="0">
                <a:latin typeface="Times New Roman" panose="02020603050405020304" pitchFamily="18" charset="0"/>
              </a:rPr>
              <a:t> (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Suterra</a:t>
            </a:r>
            <a:r>
              <a:rPr lang="es-ES_tradnl" altLang="en-US" sz="1600" dirty="0">
                <a:latin typeface="Times New Roman" panose="02020603050405020304" pitchFamily="18" charset="0"/>
              </a:rPr>
              <a:t>), 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proteina</a:t>
            </a:r>
            <a:r>
              <a:rPr lang="es-ES_tradnl" altLang="en-US" sz="1600" dirty="0">
                <a:latin typeface="Times New Roman" panose="02020603050405020304" pitchFamily="18" charset="0"/>
              </a:rPr>
              <a:t> reciclada +Agente de retención: 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Diclorvos</a:t>
            </a:r>
            <a:r>
              <a:rPr lang="es-ES_tradnl" altLang="en-US" sz="1600" dirty="0">
                <a:latin typeface="Times New Roman" panose="02020603050405020304" pitchFamily="18" charset="0"/>
              </a:rPr>
              <a:t> (DDVP)</a:t>
            </a:r>
            <a:endParaRPr lang="es-ES_tradnl" altLang="en-US" sz="16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Times New Roman" panose="02020603050405020304" pitchFamily="18" charset="0"/>
              </a:rPr>
              <a:t> Densidad: 5 trampas / manzana </a:t>
            </a:r>
            <a:r>
              <a:rPr lang="es-AR" altLang="en-US" sz="1600" dirty="0">
                <a:latin typeface="Times New Roman" panose="02020603050405020304" pitchFamily="18" charset="0"/>
              </a:rPr>
              <a:t> </a:t>
            </a:r>
            <a:endParaRPr lang="es-AR" altLang="en-US" sz="16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AR" altLang="en-US" sz="1600" dirty="0">
                <a:latin typeface="Times New Roman" panose="02020603050405020304" pitchFamily="18" charset="0"/>
              </a:rPr>
              <a:t> </a:t>
            </a:r>
            <a:r>
              <a:rPr lang="es-ES_tradnl" altLang="en-US" sz="1800" dirty="0">
                <a:latin typeface="Times New Roman" panose="02020603050405020304" pitchFamily="18" charset="0"/>
              </a:rPr>
              <a:t>Frecuencia recebado : 90(cebo), 30-45 (insecticida)</a:t>
            </a:r>
            <a:endParaRPr lang="es-ES_tradnl" altLang="en-US" sz="18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Times New Roman" panose="02020603050405020304" pitchFamily="18" charset="0"/>
              </a:rPr>
              <a:t>Sistema de </a:t>
            </a:r>
            <a:r>
              <a:rPr lang="es-ES_tradnl" altLang="en-US" sz="1600" dirty="0" err="1">
                <a:latin typeface="Times New Roman" panose="02020603050405020304" pitchFamily="18" charset="0"/>
              </a:rPr>
              <a:t>georeferenciación</a:t>
            </a:r>
            <a:r>
              <a:rPr lang="es-ES_tradnl" altLang="en-US" sz="1800" dirty="0">
                <a:latin typeface="Times New Roman" panose="02020603050405020304" pitchFamily="18" charset="0"/>
              </a:rPr>
              <a:t> con base de datos (en ejecución y desarrollo).</a:t>
            </a:r>
            <a:endParaRPr lang="es-ES_tradnl" altLang="en-US" sz="180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_tradnl" altLang="en-US" sz="1600" dirty="0">
                <a:latin typeface="Times New Roman" panose="02020603050405020304" pitchFamily="18" charset="0"/>
              </a:rPr>
              <a:t>Trampas se entregan en comodato</a:t>
            </a:r>
            <a:endParaRPr lang="es-ES_tradnl" altLang="en-US" sz="1600" dirty="0">
              <a:latin typeface="Times New Roman" panose="02020603050405020304" pitchFamily="18" charset="0"/>
            </a:endParaRPr>
          </a:p>
          <a:p>
            <a:pPr lvl="2" indent="0"/>
            <a:r>
              <a:rPr lang="es-ES_tradnl" altLang="en-US" sz="1400" dirty="0">
                <a:latin typeface="Times New Roman" panose="02020603050405020304" pitchFamily="18" charset="0"/>
              </a:rPr>
              <a:t>  </a:t>
            </a:r>
            <a:endParaRPr lang="es-AR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119821" name="12 CuadroTexto"/>
          <p:cNvSpPr txBox="1"/>
          <p:nvPr/>
        </p:nvSpPr>
        <p:spPr>
          <a:xfrm>
            <a:off x="0" y="4287838"/>
            <a:ext cx="17192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Multilure</a:t>
            </a:r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(</a:t>
            </a:r>
            <a:r>
              <a:rPr lang="es-AR" altLang="en-US" sz="1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Agricheck</a:t>
            </a:r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)</a:t>
            </a:r>
            <a:endParaRPr lang="es-AR" altLang="en-US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2" name="16 CuadroTexto"/>
          <p:cNvSpPr txBox="1"/>
          <p:nvPr/>
        </p:nvSpPr>
        <p:spPr>
          <a:xfrm>
            <a:off x="1836738" y="6188075"/>
            <a:ext cx="1366837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Cebo s TMA</a:t>
            </a:r>
            <a:endParaRPr lang="es-AR" altLang="en-US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3" name="17 CuadroTexto"/>
          <p:cNvSpPr txBox="1"/>
          <p:nvPr/>
        </p:nvSpPr>
        <p:spPr>
          <a:xfrm>
            <a:off x="3060700" y="6030913"/>
            <a:ext cx="11525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Cebo </a:t>
            </a:r>
            <a:r>
              <a:rPr lang="es-AR" altLang="en-US" sz="1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Biolure</a:t>
            </a:r>
            <a:endParaRPr lang="es-AR" altLang="en-US" sz="1200" b="1" dirty="0" err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4" name="21 CuadroTexto"/>
          <p:cNvSpPr txBox="1"/>
          <p:nvPr/>
        </p:nvSpPr>
        <p:spPr>
          <a:xfrm>
            <a:off x="1871663" y="4287838"/>
            <a:ext cx="2413000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Trampas matadoras líquidas</a:t>
            </a:r>
            <a:endParaRPr lang="es-AR" altLang="en-US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5" name="25 CuadroTexto"/>
          <p:cNvSpPr txBox="1"/>
          <p:nvPr/>
        </p:nvSpPr>
        <p:spPr>
          <a:xfrm>
            <a:off x="2066925" y="2108200"/>
            <a:ext cx="2413000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Trampas matadoras secas</a:t>
            </a:r>
            <a:endParaRPr lang="es-AR" altLang="en-US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6" name="26 CuadroTexto"/>
          <p:cNvSpPr txBox="1"/>
          <p:nvPr/>
        </p:nvSpPr>
        <p:spPr>
          <a:xfrm>
            <a:off x="234950" y="2108200"/>
            <a:ext cx="16367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Botellas matadoras </a:t>
            </a:r>
            <a:endParaRPr lang="es-AR" altLang="en-US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7" name="8 Rectángulo"/>
          <p:cNvSpPr/>
          <p:nvPr/>
        </p:nvSpPr>
        <p:spPr>
          <a:xfrm>
            <a:off x="5432425" y="1844675"/>
            <a:ext cx="35814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Es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un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sistema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de control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por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captura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de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moscas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de la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fruta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usando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una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gran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cantidad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de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trampas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por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hectarea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con un 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atrayente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o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alimento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cebo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combinado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o no con un </a:t>
            </a:r>
            <a:r>
              <a:rPr lang="en-US" altLang="zh-CN" sz="1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insecticida</a:t>
            </a:r>
            <a:r>
              <a:rPr lang="en-US" altLang="zh-CN" sz="1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”</a:t>
            </a:r>
            <a:endParaRPr lang="en-US" altLang="zh-CN" sz="1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28" name="22 CuadroTexto"/>
          <p:cNvSpPr txBox="1"/>
          <p:nvPr/>
        </p:nvSpPr>
        <p:spPr>
          <a:xfrm>
            <a:off x="171450" y="-29845"/>
            <a:ext cx="687578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b="1" dirty="0">
                <a:latin typeface="Comic Sans MS" panose="030F0702030302020204" pitchFamily="66" charset="0"/>
              </a:rPr>
              <a:t>Control Físico. Trampeo Masivo</a:t>
            </a:r>
            <a:endParaRPr lang="es-AR" altLang="en-US" b="1" dirty="0">
              <a:latin typeface="Comic Sans MS" panose="030F0702030302020204" pitchFamily="66" charset="0"/>
            </a:endParaRPr>
          </a:p>
        </p:txBody>
      </p:sp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" name="3 Imagen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7 CuadroTexto"/>
          <p:cNvSpPr txBox="1"/>
          <p:nvPr/>
        </p:nvSpPr>
        <p:spPr>
          <a:xfrm>
            <a:off x="6188075" y="6315075"/>
            <a:ext cx="29559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s-AR" altLang="en-US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Destrucción hospederos decomisados</a:t>
            </a:r>
            <a:endParaRPr lang="es-AR" altLang="en-US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4" name="2 CuadroTexto"/>
          <p:cNvSpPr txBox="1"/>
          <p:nvPr/>
        </p:nvSpPr>
        <p:spPr>
          <a:xfrm>
            <a:off x="-55880" y="0"/>
            <a:ext cx="7994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3200" b="1" dirty="0">
                <a:latin typeface="Comic Sans MS" panose="030F0702030302020204" pitchFamily="66" charset="0"/>
              </a:rPr>
              <a:t>Control legal. </a:t>
            </a:r>
            <a:r>
              <a:rPr lang="es-ES_tradnl" altLang="en-US" sz="3200" b="1" dirty="0">
                <a:latin typeface="Comic Sans MS" panose="030F0702030302020204" pitchFamily="66" charset="0"/>
              </a:rPr>
              <a:t>Barreras Fitosanitarias</a:t>
            </a:r>
            <a:endParaRPr lang="es-AR" altLang="en-US" sz="3200" b="1" dirty="0">
              <a:latin typeface="Comic Sans MS" panose="030F0702030302020204" pitchFamily="66" charset="0"/>
            </a:endParaRPr>
          </a:p>
        </p:txBody>
      </p:sp>
      <p:grpSp>
        <p:nvGrpSpPr>
          <p:cNvPr id="120835" name="3 Grupo"/>
          <p:cNvGrpSpPr/>
          <p:nvPr/>
        </p:nvGrpSpPr>
        <p:grpSpPr>
          <a:xfrm>
            <a:off x="322580" y="773430"/>
            <a:ext cx="8748395" cy="5686425"/>
            <a:chOff x="0" y="0"/>
            <a:chExt cx="9144001" cy="6858000"/>
          </a:xfrm>
        </p:grpSpPr>
        <p:pic>
          <p:nvPicPr>
            <p:cNvPr id="120836" name="Picture 11" descr="http://solymontanas.com.ar/2007/images/stories/2_mapa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6176896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0837" name="1 Grupo"/>
            <p:cNvGrpSpPr/>
            <p:nvPr/>
          </p:nvGrpSpPr>
          <p:grpSpPr>
            <a:xfrm>
              <a:off x="1761629" y="1844824"/>
              <a:ext cx="2510773" cy="4359019"/>
              <a:chOff x="1761629" y="1844824"/>
              <a:chExt cx="2510773" cy="4359019"/>
            </a:xfrm>
          </p:grpSpPr>
          <p:pic>
            <p:nvPicPr>
              <p:cNvPr id="120838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48979" y="1844824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39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8682" y="5413227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0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8683" y="4052715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1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95736" y="4293096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2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5705" y="5887415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3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55349" y="5887416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4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23232" y="5091611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5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967141" y="5995834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0846" name="Picture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61629" y="2996952"/>
                <a:ext cx="217053" cy="20800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20847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2778" y="3741031"/>
              <a:ext cx="2791223" cy="2932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0848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5026" y="559055"/>
              <a:ext cx="2778975" cy="31812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0849" name="6 CuadroTexto"/>
          <p:cNvSpPr txBox="1"/>
          <p:nvPr/>
        </p:nvSpPr>
        <p:spPr>
          <a:xfrm>
            <a:off x="3696970" y="773430"/>
            <a:ext cx="2490788" cy="2124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9 Puestos de Control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Sistema  Automatizado de Desinsectación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Control de vehículos y cargas comerciales,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Protocolos de trabajo y normativa homologados  nacionalmente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Control de documentación  y comprobante pago del canon.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Servicio </a:t>
            </a:r>
            <a:r>
              <a:rPr lang="es-ES" altLang="en-US" sz="12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tercerizado</a:t>
            </a:r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(SGC)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6" name="3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857" name="Picture 3" descr="folleto para escuelas-2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3644900"/>
            <a:ext cx="1081088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58" name="Picture 4" descr="folleto membrill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5575"/>
            <a:ext cx="2051050" cy="1468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1859" name="Group 6"/>
          <p:cNvGrpSpPr/>
          <p:nvPr/>
        </p:nvGrpSpPr>
        <p:grpSpPr>
          <a:xfrm>
            <a:off x="2268538" y="404813"/>
            <a:ext cx="2519362" cy="2228850"/>
            <a:chOff x="567" y="845"/>
            <a:chExt cx="2041" cy="1342"/>
          </a:xfrm>
        </p:grpSpPr>
        <p:pic>
          <p:nvPicPr>
            <p:cNvPr id="121860" name="Picture 7" descr="noticiero-caucet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" y="845"/>
              <a:ext cx="2041" cy="13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61" name="Text Box 8"/>
            <p:cNvSpPr txBox="1"/>
            <p:nvPr/>
          </p:nvSpPr>
          <p:spPr>
            <a:xfrm>
              <a:off x="567" y="1979"/>
              <a:ext cx="2041" cy="1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s-AR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Entrevistas TV abierta</a:t>
              </a:r>
              <a:endParaRPr lang="es-ES" altLang="en-US" sz="14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1862" name="Group 9"/>
          <p:cNvGrpSpPr/>
          <p:nvPr/>
        </p:nvGrpSpPr>
        <p:grpSpPr>
          <a:xfrm>
            <a:off x="4787900" y="566738"/>
            <a:ext cx="2686050" cy="2070100"/>
            <a:chOff x="3107" y="482"/>
            <a:chExt cx="2183" cy="1402"/>
          </a:xfrm>
        </p:grpSpPr>
        <p:pic>
          <p:nvPicPr>
            <p:cNvPr id="121863" name="Picture 10" descr="radio-caucete (4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7" y="482"/>
              <a:ext cx="2132" cy="1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64" name="Rectangle 11"/>
            <p:cNvSpPr/>
            <p:nvPr/>
          </p:nvSpPr>
          <p:spPr>
            <a:xfrm>
              <a:off x="3107" y="1627"/>
              <a:ext cx="2183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r>
                <a:rPr lang="es-E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Entrevistas radiales y Avisos</a:t>
              </a:r>
              <a:r>
                <a:rPr lang="es-ES" altLang="en-US" sz="1400" b="1">
                  <a:solidFill>
                    <a:srgbClr val="FFFF00"/>
                  </a:solidFill>
                  <a:latin typeface="Arial" panose="020B0604020202020204" pitchFamily="34" charset="0"/>
                </a:rPr>
                <a:t> </a:t>
              </a:r>
              <a:endParaRPr lang="es-ES" altLang="en-US" sz="1400" b="1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1865" name="Group 12"/>
          <p:cNvGrpSpPr/>
          <p:nvPr/>
        </p:nvGrpSpPr>
        <p:grpSpPr>
          <a:xfrm>
            <a:off x="3132138" y="5013325"/>
            <a:ext cx="3095625" cy="1668463"/>
            <a:chOff x="3470" y="2205"/>
            <a:chExt cx="1705" cy="1180"/>
          </a:xfrm>
        </p:grpSpPr>
        <p:pic>
          <p:nvPicPr>
            <p:cNvPr id="121866" name="Picture 13" descr="charla escuela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" y="2205"/>
              <a:ext cx="1705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67" name="Text Box 14"/>
            <p:cNvSpPr txBox="1"/>
            <p:nvPr/>
          </p:nvSpPr>
          <p:spPr>
            <a:xfrm>
              <a:off x="3470" y="2205"/>
              <a:ext cx="131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s-AR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Conferencias a productores y escuelas</a:t>
              </a:r>
              <a:endParaRPr lang="es-ES" altLang="en-US" sz="12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1868" name="Group 15"/>
          <p:cNvGrpSpPr/>
          <p:nvPr/>
        </p:nvGrpSpPr>
        <p:grpSpPr>
          <a:xfrm>
            <a:off x="6227763" y="4941888"/>
            <a:ext cx="2916237" cy="1733550"/>
            <a:chOff x="3787" y="2976"/>
            <a:chExt cx="1743" cy="1344"/>
          </a:xfrm>
        </p:grpSpPr>
        <p:pic>
          <p:nvPicPr>
            <p:cNvPr id="121869" name="Picture 16" descr="alumnos de visita bioplanta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7" y="2976"/>
              <a:ext cx="1743" cy="13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70" name="Text Box 17"/>
            <p:cNvSpPr txBox="1"/>
            <p:nvPr/>
          </p:nvSpPr>
          <p:spPr>
            <a:xfrm>
              <a:off x="3787" y="2976"/>
              <a:ext cx="1089" cy="4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s-AR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Servicio Educativo en Bioplanta</a:t>
              </a:r>
              <a:endParaRPr lang="es-ES" altLang="en-US" sz="14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1871" name="Picture 21" descr="barrerasfitosanitarias-autotransportesj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624263"/>
            <a:ext cx="2087563" cy="160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72" name="Text Box 22"/>
          <p:cNvSpPr txBox="1"/>
          <p:nvPr/>
        </p:nvSpPr>
        <p:spPr>
          <a:xfrm>
            <a:off x="468313" y="5229225"/>
            <a:ext cx="1223962" cy="303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s-AR" altLang="en-US" sz="1400" b="1">
                <a:solidFill>
                  <a:srgbClr val="FF3300"/>
                </a:solidFill>
                <a:latin typeface="Arial" panose="020B0604020202020204" pitchFamily="34" charset="0"/>
              </a:rPr>
              <a:t>Folletería</a:t>
            </a:r>
            <a:endParaRPr lang="es-ES" altLang="en-US" sz="1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121873" name="Group 23"/>
          <p:cNvGrpSpPr/>
          <p:nvPr/>
        </p:nvGrpSpPr>
        <p:grpSpPr>
          <a:xfrm>
            <a:off x="7316788" y="673100"/>
            <a:ext cx="1827212" cy="2684463"/>
            <a:chOff x="1791" y="2205"/>
            <a:chExt cx="1151" cy="1542"/>
          </a:xfrm>
        </p:grpSpPr>
        <p:pic>
          <p:nvPicPr>
            <p:cNvPr id="121874" name="Picture 24" descr="boletin n°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91" y="2205"/>
              <a:ext cx="1151" cy="15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75" name="Text Box 25"/>
            <p:cNvSpPr txBox="1"/>
            <p:nvPr/>
          </p:nvSpPr>
          <p:spPr>
            <a:xfrm>
              <a:off x="2154" y="2251"/>
              <a:ext cx="545" cy="1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s-AR" altLang="en-US" sz="1400" b="1">
                  <a:solidFill>
                    <a:srgbClr val="FF3300"/>
                  </a:solidFill>
                  <a:latin typeface="Arial" panose="020B0604020202020204" pitchFamily="34" charset="0"/>
                </a:rPr>
                <a:t>Mailing</a:t>
              </a:r>
              <a:endParaRPr lang="es-ES" altLang="en-US" sz="14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1876" name="Picture 26" descr="Dibuj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4025" y="3357563"/>
            <a:ext cx="233997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77" name="Picture 27" descr="articulo diario liberacionaerea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2138" y="2636838"/>
            <a:ext cx="2076450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78" name="Text Box 28"/>
          <p:cNvSpPr txBox="1"/>
          <p:nvPr/>
        </p:nvSpPr>
        <p:spPr>
          <a:xfrm>
            <a:off x="3492500" y="2636838"/>
            <a:ext cx="1223963" cy="303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s-AR" altLang="en-US" sz="1400" b="1">
                <a:solidFill>
                  <a:srgbClr val="FF3300"/>
                </a:solidFill>
                <a:latin typeface="Arial" panose="020B0604020202020204" pitchFamily="34" charset="0"/>
              </a:rPr>
              <a:t>Artículos</a:t>
            </a:r>
            <a:endParaRPr lang="es-ES" altLang="en-US" sz="1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21879" name="Picture 29" descr="suplemento verde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9700" y="2636838"/>
            <a:ext cx="1657350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80" name="Text Box 30"/>
          <p:cNvSpPr txBox="1"/>
          <p:nvPr/>
        </p:nvSpPr>
        <p:spPr>
          <a:xfrm>
            <a:off x="6084888" y="4076700"/>
            <a:ext cx="2303462" cy="30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s-AR" altLang="en-US" sz="1400" b="1">
                <a:solidFill>
                  <a:srgbClr val="FF3300"/>
                </a:solidFill>
                <a:latin typeface="Arial" panose="020B0604020202020204" pitchFamily="34" charset="0"/>
              </a:rPr>
              <a:t>Columnas Diario</a:t>
            </a:r>
            <a:endParaRPr lang="es-ES" altLang="en-US" sz="1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21881" name="Text Box 31"/>
          <p:cNvSpPr txBox="1"/>
          <p:nvPr/>
        </p:nvSpPr>
        <p:spPr>
          <a:xfrm>
            <a:off x="-1270" y="0"/>
            <a:ext cx="59042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s-ES" altLang="en-US" sz="2000" b="1" dirty="0">
                <a:latin typeface="Comic Sans MS" panose="030F0702030302020204" pitchFamily="66" charset="0"/>
              </a:rPr>
              <a:t>COMUNICACIÓN INSTITUCIONAL</a:t>
            </a:r>
            <a:endParaRPr lang="es-ES" altLang="en-US" sz="2000" b="1" dirty="0">
              <a:latin typeface="Comic Sans MS" panose="030F0702030302020204" pitchFamily="66" charset="0"/>
            </a:endParaRPr>
          </a:p>
        </p:txBody>
      </p:sp>
      <p:grpSp>
        <p:nvGrpSpPr>
          <p:cNvPr id="121882" name="Group 18"/>
          <p:cNvGrpSpPr/>
          <p:nvPr/>
        </p:nvGrpSpPr>
        <p:grpSpPr>
          <a:xfrm>
            <a:off x="0" y="404813"/>
            <a:ext cx="2268538" cy="1944687"/>
            <a:chOff x="204" y="482"/>
            <a:chExt cx="2177" cy="1431"/>
          </a:xfrm>
        </p:grpSpPr>
        <p:pic>
          <p:nvPicPr>
            <p:cNvPr id="121883" name="Picture 19" descr="agroynegocios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04" y="482"/>
              <a:ext cx="2177" cy="14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1884" name="Text Box 20"/>
            <p:cNvSpPr txBox="1"/>
            <p:nvPr/>
          </p:nvSpPr>
          <p:spPr>
            <a:xfrm>
              <a:off x="204" y="482"/>
              <a:ext cx="1498" cy="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s-AR" altLang="en-US" sz="1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Entrevistas TV cable</a:t>
              </a:r>
              <a:endParaRPr lang="es-ES" altLang="en-US" sz="1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1885" name="Oval 2"/>
          <p:cNvSpPr/>
          <p:nvPr/>
        </p:nvSpPr>
        <p:spPr>
          <a:xfrm>
            <a:off x="0" y="1989138"/>
            <a:ext cx="2303463" cy="19431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Plan anual siguiendo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secuencia de hospederos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y actualidad institucional,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AR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diversificado en medios</a:t>
            </a:r>
            <a:endParaRPr lang="es-AR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AR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masivos y públicos,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actividades coordinadas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ES" altLang="en-US" sz="1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c/operaciones de campo  </a:t>
            </a:r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s-ES" altLang="en-US" sz="1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" name="3 Imagen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Group 29"/>
          <p:cNvGrpSpPr/>
          <p:nvPr/>
        </p:nvGrpSpPr>
        <p:grpSpPr>
          <a:xfrm>
            <a:off x="3132138" y="2857500"/>
            <a:ext cx="6011862" cy="3870325"/>
            <a:chOff x="1973" y="1800"/>
            <a:chExt cx="3787" cy="2524"/>
          </a:xfrm>
        </p:grpSpPr>
        <p:pic>
          <p:nvPicPr>
            <p:cNvPr id="122882" name="Picture 7" descr="F:\Para capaitacion\punto negro en l-p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87" y="2135"/>
              <a:ext cx="1973" cy="21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83" name="Picture 8" descr="F:\Para capaitacion\diacha en pupa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3" y="2136"/>
              <a:ext cx="1814" cy="2188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2884" name="23 Conector recto de flecha"/>
            <p:cNvCxnSpPr/>
            <p:nvPr/>
          </p:nvCxnSpPr>
          <p:spPr>
            <a:xfrm rot="5400000">
              <a:off x="4342" y="2181"/>
              <a:ext cx="766" cy="1"/>
            </a:xfrm>
            <a:prstGeom prst="straightConnector1">
              <a:avLst/>
            </a:prstGeom>
            <a:ln w="38100" cap="flat" cmpd="sng">
              <a:solidFill>
                <a:srgbClr val="3366FF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cxnSp>
          <p:nvCxnSpPr>
            <p:cNvPr id="122885" name="25 Conector recto de flecha"/>
            <p:cNvCxnSpPr/>
            <p:nvPr/>
          </p:nvCxnSpPr>
          <p:spPr>
            <a:xfrm flipH="1">
              <a:off x="3526" y="3113"/>
              <a:ext cx="669" cy="0"/>
            </a:xfrm>
            <a:prstGeom prst="straightConnector1">
              <a:avLst/>
            </a:prstGeom>
            <a:ln w="38100" cap="flat" cmpd="sng">
              <a:solidFill>
                <a:srgbClr val="3366FF"/>
              </a:solidFill>
              <a:prstDash val="solid"/>
              <a:round/>
              <a:headEnd type="none" w="med" len="med"/>
              <a:tailEnd type="arrow" w="med" len="med"/>
            </a:ln>
          </p:spPr>
        </p:cxnSp>
      </p:grpSp>
      <p:pic>
        <p:nvPicPr>
          <p:cNvPr id="122886" name="Picture 24" descr="C:\Users\user\Desktop\Para capaitacion\NUEVAS FOTOS\INT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06775"/>
            <a:ext cx="3132138" cy="338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7" name="Rectangle 25"/>
          <p:cNvSpPr/>
          <p:nvPr/>
        </p:nvSpPr>
        <p:spPr>
          <a:xfrm>
            <a:off x="-2482850" y="7251700"/>
            <a:ext cx="27717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s-AR" altLang="en-US" sz="1400" b="1">
                <a:solidFill>
                  <a:schemeClr val="bg1"/>
                </a:solidFill>
                <a:latin typeface="Times New Roman" panose="02020603050405020304" pitchFamily="18" charset="0"/>
              </a:rPr>
              <a:t>Adulto</a:t>
            </a:r>
            <a:endParaRPr lang="es-AR" altLang="en-US" sz="1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AR" altLang="en-US" sz="1400" b="1">
                <a:solidFill>
                  <a:schemeClr val="bg1"/>
                </a:solidFill>
                <a:latin typeface="Times New Roman" panose="02020603050405020304" pitchFamily="18" charset="0"/>
              </a:rPr>
              <a:t>Longevidad 20-25 días</a:t>
            </a:r>
            <a:endParaRPr lang="es-ES" altLang="en-US" sz="1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0" y="646113"/>
            <a:ext cx="3132138" cy="2771775"/>
            <a:chOff x="0" y="0"/>
            <a:chExt cx="1973" cy="2153"/>
          </a:xfrm>
        </p:grpSpPr>
        <p:grpSp>
          <p:nvGrpSpPr>
            <p:cNvPr id="122889" name="Group 30"/>
            <p:cNvGrpSpPr/>
            <p:nvPr/>
          </p:nvGrpSpPr>
          <p:grpSpPr>
            <a:xfrm>
              <a:off x="0" y="0"/>
              <a:ext cx="1973" cy="2153"/>
              <a:chOff x="0" y="0"/>
              <a:chExt cx="1973" cy="2153"/>
            </a:xfrm>
          </p:grpSpPr>
          <p:pic>
            <p:nvPicPr>
              <p:cNvPr id="122890" name="Picture 23" descr="C:\Users\user\Desktop\Para capaitacion\NUEVAS FOTOS\int114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973" cy="215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891" name="Picture 2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417" cy="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2892" name="9 CuadroTexto"/>
            <p:cNvSpPr txBox="1"/>
            <p:nvPr/>
          </p:nvSpPr>
          <p:spPr>
            <a:xfrm>
              <a:off x="75" y="0"/>
              <a:ext cx="149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endParaRPr lang="es-ES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36"/>
          <p:cNvGrpSpPr/>
          <p:nvPr/>
        </p:nvGrpSpPr>
        <p:grpSpPr>
          <a:xfrm>
            <a:off x="2484438" y="646113"/>
            <a:ext cx="2374900" cy="2771775"/>
            <a:chOff x="1565" y="0"/>
            <a:chExt cx="1496" cy="2160"/>
          </a:xfrm>
        </p:grpSpPr>
        <p:pic>
          <p:nvPicPr>
            <p:cNvPr id="122894" name="Picture 31" descr="F:\Para capaitacion\DSC00804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73" y="0"/>
              <a:ext cx="1088" cy="216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2895" name="6 Conector recto de flecha"/>
            <p:cNvCxnSpPr/>
            <p:nvPr/>
          </p:nvCxnSpPr>
          <p:spPr>
            <a:xfrm>
              <a:off x="1565" y="1344"/>
              <a:ext cx="626" cy="0"/>
            </a:xfrm>
            <a:prstGeom prst="straightConnector1">
              <a:avLst/>
            </a:prstGeom>
            <a:ln w="38100" cap="flat" cmpd="sng">
              <a:solidFill>
                <a:srgbClr val="3366FF"/>
              </a:solidFill>
              <a:prstDash val="solid"/>
              <a:round/>
              <a:headEnd type="none" w="med" len="med"/>
              <a:tailEnd type="arrow" w="med" len="med"/>
            </a:ln>
          </p:spPr>
        </p:cxnSp>
      </p:grpSp>
      <p:grpSp>
        <p:nvGrpSpPr>
          <p:cNvPr id="11" name="Group 34"/>
          <p:cNvGrpSpPr/>
          <p:nvPr/>
        </p:nvGrpSpPr>
        <p:grpSpPr>
          <a:xfrm>
            <a:off x="4572000" y="646113"/>
            <a:ext cx="4572000" cy="2760662"/>
            <a:chOff x="2880" y="0"/>
            <a:chExt cx="2880" cy="2160"/>
          </a:xfrm>
        </p:grpSpPr>
        <p:pic>
          <p:nvPicPr>
            <p:cNvPr id="122897" name="Picture 36" descr="F:\Para capaitacion\microhimenopteros-parasitos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26" y="0"/>
              <a:ext cx="2834" cy="21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8" name="Rectangle 20"/>
            <p:cNvSpPr/>
            <p:nvPr/>
          </p:nvSpPr>
          <p:spPr>
            <a:xfrm>
              <a:off x="3488" y="31"/>
              <a:ext cx="2144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es-AR" altLang="en-US" sz="1400" b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Larva 4 estadios,7 días </a:t>
              </a:r>
              <a:endParaRPr lang="es-AR" altLang="en-US" sz="14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  <p:cxnSp>
          <p:nvCxnSpPr>
            <p:cNvPr id="122899" name="6 Conector recto de flecha"/>
            <p:cNvCxnSpPr/>
            <p:nvPr/>
          </p:nvCxnSpPr>
          <p:spPr>
            <a:xfrm>
              <a:off x="2880" y="1344"/>
              <a:ext cx="626" cy="0"/>
            </a:xfrm>
            <a:prstGeom prst="straightConnector1">
              <a:avLst/>
            </a:prstGeom>
            <a:ln w="38100" cap="flat" cmpd="sng">
              <a:solidFill>
                <a:srgbClr val="3366FF"/>
              </a:solidFill>
              <a:prstDash val="solid"/>
              <a:round/>
              <a:headEnd type="none" w="med" len="med"/>
              <a:tailEnd type="arrow" w="med" len="med"/>
            </a:ln>
          </p:spPr>
        </p:cxnSp>
      </p:grpSp>
      <p:sp>
        <p:nvSpPr>
          <p:cNvPr id="122900" name="Line 38"/>
          <p:cNvSpPr/>
          <p:nvPr/>
        </p:nvSpPr>
        <p:spPr>
          <a:xfrm flipH="1">
            <a:off x="2484438" y="4941888"/>
            <a:ext cx="108108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es-ES" altLang="en-US">
              <a:latin typeface="Times New Roman" panose="02020603050405020304" pitchFamily="18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359150" y="2503488"/>
            <a:ext cx="300037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s-ES" sz="2400" b="1" noProof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Endoparasitoide</a:t>
            </a:r>
            <a:r>
              <a:rPr lang="es-ES" sz="2400" b="1" noProof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es-ES" sz="2400" b="1" noProof="1" dirty="0">
              <a:solidFill>
                <a:srgbClr val="FFFF00"/>
              </a:solidFill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es-ES" sz="2400" b="1" noProof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L</a:t>
            </a:r>
            <a:r>
              <a:rPr lang="es-ES" sz="2400" b="1" noProof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arvo-pupal</a:t>
            </a:r>
            <a:r>
              <a:rPr lang="es-ES" sz="2400" b="1" noProof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es-ES" sz="2400" b="1" noProof="1" dirty="0">
              <a:solidFill>
                <a:srgbClr val="FFFF00"/>
              </a:solidFill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es-ES" sz="2400" b="1" noProof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K</a:t>
            </a:r>
            <a:r>
              <a:rPr lang="es-ES" sz="2400" b="1" noProof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oinobionte</a:t>
            </a:r>
            <a:endParaRPr lang="es-ES" sz="2400" b="1" noProof="1" dirty="0">
              <a:solidFill>
                <a:srgbClr val="FFFF00"/>
              </a:solidFill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es-ES" sz="2400" b="1" noProof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Solitario</a:t>
            </a:r>
            <a:endParaRPr lang="es-ES" sz="2000" b="1" noProof="1" dirty="0">
              <a:solidFill>
                <a:srgbClr val="FFFF00"/>
              </a:solidFill>
            </a:endParaRPr>
          </a:p>
        </p:txBody>
      </p:sp>
      <p:sp>
        <p:nvSpPr>
          <p:cNvPr id="122902" name="24 CuadroTexto"/>
          <p:cNvSpPr txBox="1"/>
          <p:nvPr/>
        </p:nvSpPr>
        <p:spPr>
          <a:xfrm>
            <a:off x="0" y="0"/>
            <a:ext cx="7910513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b="1" dirty="0" err="1">
                <a:latin typeface="Comic Sans MS" panose="030F0702030302020204" pitchFamily="66" charset="0"/>
              </a:rPr>
              <a:t>CONTROL BIOLOGICO </a:t>
            </a:r>
            <a:endParaRPr lang="es-AR" altLang="en-US" b="1" dirty="0" err="1">
              <a:latin typeface="Comic Sans MS" panose="030F0702030302020204" pitchFamily="66" charset="0"/>
            </a:endParaRPr>
          </a:p>
        </p:txBody>
      </p:sp>
      <p:sp>
        <p:nvSpPr>
          <p:cNvPr id="122903" name="26 CuadroTexto"/>
          <p:cNvSpPr txBox="1"/>
          <p:nvPr/>
        </p:nvSpPr>
        <p:spPr>
          <a:xfrm>
            <a:off x="5715000" y="6011863"/>
            <a:ext cx="7064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Pupa</a:t>
            </a:r>
            <a:endParaRPr lang="es-AR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04" name="27 CuadroTexto"/>
          <p:cNvSpPr txBox="1"/>
          <p:nvPr/>
        </p:nvSpPr>
        <p:spPr>
          <a:xfrm>
            <a:off x="661988" y="2995613"/>
            <a:ext cx="86360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Adulto</a:t>
            </a:r>
            <a:endParaRPr lang="es-AR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05" name="28 CuadroTexto"/>
          <p:cNvSpPr txBox="1"/>
          <p:nvPr/>
        </p:nvSpPr>
        <p:spPr>
          <a:xfrm>
            <a:off x="3792538" y="773113"/>
            <a:ext cx="8524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s-AR" altLang="en-US" sz="1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Huevo</a:t>
            </a:r>
            <a:endParaRPr lang="es-AR" altLang="en-US" sz="1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" name="3 Imagen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Text Box 4"/>
          <p:cNvSpPr txBox="1"/>
          <p:nvPr/>
        </p:nvSpPr>
        <p:spPr>
          <a:xfrm>
            <a:off x="2195513" y="333375"/>
            <a:ext cx="42481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800" b="1" dirty="0">
                <a:latin typeface="Arial" panose="020B0604020202020204" pitchFamily="34" charset="0"/>
              </a:rPr>
              <a:t>SISTEMAS DE LIBERACIÓN AÉREA</a:t>
            </a:r>
            <a:endParaRPr lang="es-AR" altLang="es-AR" sz="1800" b="1" dirty="0">
              <a:latin typeface="Arial" panose="020B0604020202020204" pitchFamily="34" charset="0"/>
            </a:endParaRPr>
          </a:p>
        </p:txBody>
      </p:sp>
      <p:sp>
        <p:nvSpPr>
          <p:cNvPr id="123906" name="Text Box 5"/>
          <p:cNvSpPr txBox="1"/>
          <p:nvPr/>
        </p:nvSpPr>
        <p:spPr>
          <a:xfrm>
            <a:off x="1281113" y="1125538"/>
            <a:ext cx="2305050" cy="7064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2000" b="1" dirty="0">
                <a:latin typeface="Arial" panose="020B0604020202020204" pitchFamily="34" charset="0"/>
              </a:rPr>
              <a:t>Liberación en bolsas de papel</a:t>
            </a:r>
            <a:endParaRPr lang="es-AR" altLang="es-AR" sz="2000" b="1" dirty="0">
              <a:latin typeface="Arial" panose="020B0604020202020204" pitchFamily="34" charset="0"/>
            </a:endParaRPr>
          </a:p>
        </p:txBody>
      </p:sp>
      <p:sp>
        <p:nvSpPr>
          <p:cNvPr id="123907" name="Text Box 6"/>
          <p:cNvSpPr txBox="1"/>
          <p:nvPr/>
        </p:nvSpPr>
        <p:spPr>
          <a:xfrm>
            <a:off x="5867400" y="1125538"/>
            <a:ext cx="1944688" cy="644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800" b="1" dirty="0">
                <a:latin typeface="Arial" panose="020B0604020202020204" pitchFamily="34" charset="0"/>
              </a:rPr>
              <a:t>Liberación de adulto enfríado</a:t>
            </a:r>
            <a:endParaRPr lang="es-AR" altLang="es-AR" sz="1800" b="1" dirty="0">
              <a:latin typeface="Arial" panose="020B0604020202020204" pitchFamily="34" charset="0"/>
            </a:endParaRPr>
          </a:p>
        </p:txBody>
      </p:sp>
      <p:sp>
        <p:nvSpPr>
          <p:cNvPr id="123908" name="Text Box 7"/>
          <p:cNvSpPr txBox="1"/>
          <p:nvPr/>
        </p:nvSpPr>
        <p:spPr>
          <a:xfrm>
            <a:off x="-29845" y="2133600"/>
            <a:ext cx="9114155" cy="438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800" b="1" dirty="0">
                <a:latin typeface="Arial" panose="020B0604020202020204" pitchFamily="34" charset="0"/>
              </a:rPr>
              <a:t>Ventajas: 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Mínima cantidad de equipamiento requerido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Variedad de instalaciones pueden ser utilizadas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No hay daño x exposición a bajas temperaturas del sistema adulto frío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1800" b="1" dirty="0">
                <a:latin typeface="Arial" panose="020B0604020202020204" pitchFamily="34" charset="0"/>
              </a:rPr>
              <a:t>Desventajas: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No amigable ambientalmente en zonas secas (x bolsas)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Espacio en avión limitado y moscas son dañadas aun c/manejo cuidadoso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Bolsas cerradas o parcialmente abierta permitiendo ataque predadores antes de salida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Adultos no hidratados previamente y a veces no bien alimentados</a:t>
            </a:r>
            <a:endParaRPr lang="es-AR" altLang="es-AR" sz="18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Char char="•"/>
            </a:pPr>
            <a:r>
              <a:rPr lang="es-AR" altLang="es-AR" sz="1800" b="1" dirty="0">
                <a:latin typeface="Arial" panose="020B0604020202020204" pitchFamily="34" charset="0"/>
              </a:rPr>
              <a:t> Cobertura no uniforme x intervalos entre bolsas (2 a 8´)</a:t>
            </a:r>
            <a:endParaRPr lang="es-AR" altLang="es-AR" sz="1800" b="1" dirty="0">
              <a:latin typeface="Arial" panose="020B0604020202020204" pitchFamily="34" charset="0"/>
            </a:endParaRPr>
          </a:p>
        </p:txBody>
      </p:sp>
      <p:sp>
        <p:nvSpPr>
          <p:cNvPr id="123909" name="Line 8"/>
          <p:cNvSpPr/>
          <p:nvPr/>
        </p:nvSpPr>
        <p:spPr>
          <a:xfrm>
            <a:off x="2339975" y="836613"/>
            <a:ext cx="45370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910" name="Line 9"/>
          <p:cNvSpPr/>
          <p:nvPr/>
        </p:nvSpPr>
        <p:spPr>
          <a:xfrm>
            <a:off x="2339975" y="836613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911" name="Line 10"/>
          <p:cNvSpPr/>
          <p:nvPr/>
        </p:nvSpPr>
        <p:spPr>
          <a:xfrm>
            <a:off x="6877050" y="836613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912" name="Line 11"/>
          <p:cNvSpPr/>
          <p:nvPr/>
        </p:nvSpPr>
        <p:spPr>
          <a:xfrm>
            <a:off x="4284663" y="692150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22263" y="6716713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89215" y="91434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28575" y="712788"/>
            <a:ext cx="9086850" cy="5614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b="1" noProof="1" dirty="0">
                <a:latin typeface="Comic Sans MS" panose="030F0702030302020204" pitchFamily="66" charset="0"/>
                <a:ea typeface="+mn-ea"/>
                <a:cs typeface="+mn-cs"/>
              </a:rPr>
              <a:t>CARACTERÍSTICAS DE LA LIBERACIÓN</a:t>
            </a:r>
            <a:endParaRPr lang="es-AR" altLang="es-AR" sz="3200" b="1" noProof="1" dirty="0">
              <a:latin typeface="Comic Sans MS" panose="030F0702030302020204" pitchFamily="66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Bandas paralelas de liberación</a:t>
            </a:r>
            <a:endParaRPr lang="es-AR" altLang="es-AR" sz="2400" b="1" noProof="1" dirty="0">
              <a:latin typeface="Arial" panose="020B0604020202020204" pitchFamily="34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En general de 100 a 500 m de separación entre bandas, dependiendo de lo fuerte o débil voladora que sea la sp</a:t>
            </a:r>
            <a:endParaRPr lang="es-AR" altLang="es-AR" sz="2400" b="1" noProof="1" dirty="0">
              <a:latin typeface="Arial" panose="020B0604020202020204" pitchFamily="34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Para C..capitata en climas semiáridos la distancia entre líneas comúnmente usada es de 200 m. Otros c/ 250 m en dos vuelos</a:t>
            </a:r>
            <a:endParaRPr lang="es-AR" altLang="es-AR" sz="2400" b="1" noProof="1" dirty="0">
              <a:latin typeface="Arial" panose="020B0604020202020204" pitchFamily="34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No hay diferencia en alturas de liberación, 200, 400 y 600 m sin viento.</a:t>
            </a:r>
            <a:endParaRPr lang="es-AR" altLang="es-AR" sz="2400" b="1" noProof="1" dirty="0">
              <a:latin typeface="Arial" panose="020B0604020202020204" pitchFamily="34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Con viento, a la mas baja altura posible</a:t>
            </a:r>
            <a:endParaRPr lang="es-AR" altLang="es-AR" sz="2400" b="1" noProof="1" dirty="0">
              <a:latin typeface="Arial" panose="020B0604020202020204" pitchFamily="34" charset="0"/>
            </a:endParaRPr>
          </a:p>
          <a:p>
            <a:pPr marL="342900" indent="-342900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400" b="1" noProof="1" dirty="0">
                <a:latin typeface="Arial" panose="020B0604020202020204" pitchFamily="34" charset="0"/>
                <a:ea typeface="+mn-ea"/>
                <a:cs typeface="+mn-cs"/>
              </a:rPr>
              <a:t>Hasta MTD fértil de 0,1</a:t>
            </a:r>
            <a:r>
              <a:rPr lang="es-AR" altLang="es-AR" b="1" noProof="1" dirty="0">
                <a:latin typeface="Arial" panose="020B0604020202020204" pitchFamily="34" charset="0"/>
                <a:ea typeface="+mn-ea"/>
                <a:cs typeface="+mn-cs"/>
              </a:rPr>
              <a:t>                                                                            </a:t>
            </a:r>
            <a:endParaRPr lang="es-AR" altLang="es-AR" sz="1200" b="1" noProof="1" dirty="0">
              <a:latin typeface="Arial" panose="020B0604020202020204" pitchFamily="34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3" name="Text Box 4"/>
          <p:cNvSpPr txBox="1"/>
          <p:nvPr/>
        </p:nvSpPr>
        <p:spPr>
          <a:xfrm>
            <a:off x="1159510" y="2187575"/>
            <a:ext cx="75133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b="1" dirty="0">
                <a:latin typeface="Arial" panose="020B0604020202020204" pitchFamily="34" charset="0"/>
              </a:rPr>
              <a:t>Objetivo</a:t>
            </a:r>
            <a:r>
              <a:rPr lang="es-AR" altLang="es-AR" sz="3200" dirty="0">
                <a:latin typeface="Arial" panose="020B0604020202020204" pitchFamily="34" charset="0"/>
              </a:rPr>
              <a:t>                  </a:t>
            </a:r>
            <a:r>
              <a:rPr lang="es-AR" altLang="es-AR" sz="3200" b="1" dirty="0">
                <a:latin typeface="Arial" panose="020B0604020202020204" pitchFamily="34" charset="0"/>
              </a:rPr>
              <a:t>Tasa Estéril - Fértil</a:t>
            </a:r>
            <a:endParaRPr lang="es-AR" altLang="es-AR" sz="3200" b="1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dirty="0">
                <a:latin typeface="Arial" panose="020B0604020202020204" pitchFamily="34" charset="0"/>
              </a:rPr>
              <a:t>Supresión…………………...25 -100 : 1</a:t>
            </a:r>
            <a:endParaRPr lang="es-AR" altLang="es-AR" sz="3200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dirty="0">
                <a:latin typeface="Arial" panose="020B0604020202020204" pitchFamily="34" charset="0"/>
              </a:rPr>
              <a:t>Erradicación……………...100 – 150 : 1</a:t>
            </a:r>
            <a:endParaRPr lang="es-AR" altLang="es-AR" sz="3200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dirty="0">
                <a:latin typeface="Arial" panose="020B0604020202020204" pitchFamily="34" charset="0"/>
              </a:rPr>
              <a:t>Contención………………. .50 – 100 : 1</a:t>
            </a:r>
            <a:endParaRPr lang="es-AR" altLang="es-AR" sz="3200" dirty="0">
              <a:latin typeface="Arial" panose="020B0604020202020204" pitchFamily="34" charset="0"/>
            </a:endParaRPr>
          </a:p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sz="3200" dirty="0">
                <a:latin typeface="Arial" panose="020B0604020202020204" pitchFamily="34" charset="0"/>
              </a:rPr>
              <a:t>Prevención………………. ...25 – 50 : 1</a:t>
            </a:r>
            <a:endParaRPr lang="es-AR" altLang="es-AR" sz="3200" dirty="0">
              <a:latin typeface="Arial" panose="020B0604020202020204" pitchFamily="34" charset="0"/>
            </a:endParaRPr>
          </a:p>
        </p:txBody>
      </p:sp>
      <p:sp>
        <p:nvSpPr>
          <p:cNvPr id="125954" name="Text Box 5"/>
          <p:cNvSpPr txBox="1"/>
          <p:nvPr/>
        </p:nvSpPr>
        <p:spPr>
          <a:xfrm>
            <a:off x="971550" y="620713"/>
            <a:ext cx="6913563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>
              <a:spcBef>
                <a:spcPct val="50000"/>
              </a:spcBef>
              <a:buFont typeface="Wingdings 3" panose="05040102010807070707" pitchFamily="18" charset="2"/>
              <a:buNone/>
            </a:pPr>
            <a:r>
              <a:rPr lang="es-AR" altLang="es-AR" b="1" dirty="0">
                <a:latin typeface="Arial" panose="020B0604020202020204" pitchFamily="34" charset="0"/>
              </a:rPr>
              <a:t>TASA DE LIBERACIÓN INICIAL MÍNIMA RECOMENDADA</a:t>
            </a:r>
            <a:endParaRPr lang="es-AR" altLang="es-AR" b="1" dirty="0">
              <a:latin typeface="Arial" panose="020B0604020202020204" pitchFamily="34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Oval 7"/>
          <p:cNvSpPr/>
          <p:nvPr/>
        </p:nvSpPr>
        <p:spPr>
          <a:xfrm rot="19348935">
            <a:off x="7221538" y="4178300"/>
            <a:ext cx="715963" cy="4222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AR" sz="34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066800" y="-4762"/>
          <a:ext cx="7086600" cy="67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0983575" imgH="20116800" progId="Paint.Picture">
                  <p:embed/>
                </p:oleObj>
              </mc:Choice>
              <mc:Fallback>
                <p:oleObj name="" r:id="rId1" imgW="20983575" imgH="20116800" progId="Paint.Picture">
                  <p:embed/>
                  <p:pic>
                    <p:nvPicPr>
                      <p:cNvPr id="0" name="Picture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6800" y="-4762"/>
                        <a:ext cx="7086600" cy="679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876800" y="510540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05000" y="5022850"/>
            <a:ext cx="1371600" cy="5397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8739203">
            <a:off x="7201694" y="4290219"/>
            <a:ext cx="757238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7" name="Rectangle 4"/>
          <p:cNvSpPr/>
          <p:nvPr/>
        </p:nvSpPr>
        <p:spPr>
          <a:xfrm>
            <a:off x="271463" y="265113"/>
            <a:ext cx="8880475" cy="6477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4400">
              <a:buFont typeface="Wingdings 3" panose="05040102010807070707" pitchFamily="18" charset="2"/>
              <a:buNone/>
            </a:pPr>
            <a:endParaRPr lang="es-ES_tradnl" altLang="es-AR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100" b="1" dirty="0">
                <a:latin typeface="Arial" panose="020B0604020202020204" pitchFamily="34" charset="0"/>
              </a:rPr>
              <a:t>               </a:t>
            </a:r>
            <a:r>
              <a:rPr lang="es-ES_tradnl" altLang="es-AR" sz="2400" b="1" dirty="0">
                <a:latin typeface="Arial" panose="020B0604020202020204" pitchFamily="34" charset="0"/>
              </a:rPr>
              <a:t>1</a:t>
            </a:r>
            <a:r>
              <a:rPr lang="es-AR" altLang="es-ES_tradnl" sz="2400" b="1" dirty="0">
                <a:latin typeface="Arial" panose="020B0604020202020204" pitchFamily="34" charset="0"/>
              </a:rPr>
              <a:t>.</a:t>
            </a:r>
            <a:r>
              <a:rPr lang="es-ES_tradnl" altLang="es-AR" sz="2400" b="1" dirty="0">
                <a:latin typeface="Arial" panose="020B0604020202020204" pitchFamily="34" charset="0"/>
              </a:rPr>
              <a:t> Mosca liberada aérea y terrestre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2. Mosca liberada en brotes aérea/terrestre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3. Mosca presente en campo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4. Promedio de moscas por hectárea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5. MTD </a:t>
            </a:r>
            <a:r>
              <a:rPr lang="es-AR" altLang="es-ES_tradnl" sz="2400" b="1" dirty="0">
                <a:latin typeface="Arial" panose="020B0604020202020204" pitchFamily="34" charset="0"/>
              </a:rPr>
              <a:t>estéril y fértil</a:t>
            </a:r>
            <a:endParaRPr lang="es-AR" altLang="es-ES_tradnl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6. Porcentaje de trampas con mosca: distribución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7. Promedio de moscas/trampas con moscas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8. Porcentaje de captura (Indice de recaptura)  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 9. Deriva: moscas capturadas fuera de la zona de dispersión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10. Porcentaje de marcación 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11. Bloques con captura ¡ bloques liberados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Arial" panose="020B0604020202020204" pitchFamily="34" charset="0"/>
              </a:rPr>
              <a:t>12. Relación de moscas estériles: fértil en brotes</a:t>
            </a:r>
            <a:endParaRPr lang="es-ES_tradnl" altLang="es-AR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AR" altLang="es-ES_tradnl" sz="2400" b="1" dirty="0">
                <a:latin typeface="Arial" panose="020B0604020202020204" pitchFamily="34" charset="0"/>
              </a:rPr>
              <a:t>13. Moscas voladores por hectárea liberado</a:t>
            </a:r>
            <a:endParaRPr lang="es-AR" altLang="es-ES_tradnl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AR" altLang="es-ES_tradnl" sz="2400" b="1" dirty="0">
                <a:latin typeface="Arial" panose="020B0604020202020204" pitchFamily="34" charset="0"/>
              </a:rPr>
              <a:t>14. % de Trampas con la relación estéril:fértil requerida</a:t>
            </a:r>
            <a:endParaRPr lang="es-AR" altLang="es-ES_tradnl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AR" altLang="es-ES_tradnl" sz="2400" b="1" dirty="0">
                <a:latin typeface="Arial" panose="020B0604020202020204" pitchFamily="34" charset="0"/>
              </a:rPr>
              <a:t>15. % de pérdidas por causa de la mosca</a:t>
            </a:r>
            <a:endParaRPr lang="es-AR" altLang="es-ES_tradnl" sz="2400" b="1" dirty="0">
              <a:latin typeface="Arial" panose="020B0604020202020204" pitchFamily="34" charset="0"/>
            </a:endParaRPr>
          </a:p>
          <a:p>
            <a:pPr defTabSz="914400">
              <a:buFont typeface="Wingdings 3" panose="05040102010807070707" pitchFamily="18" charset="2"/>
              <a:buNone/>
            </a:pPr>
            <a:r>
              <a:rPr lang="es-AR" altLang="es-ES_tradnl" sz="100" b="1" dirty="0">
                <a:latin typeface="Arial" panose="020B0604020202020204" pitchFamily="34" charset="0"/>
              </a:rPr>
              <a:t>15</a:t>
            </a:r>
            <a:endParaRPr lang="es-AR" altLang="es-ES_tradnl" sz="100" b="1" dirty="0">
              <a:latin typeface="Arial" panose="020B0604020202020204" pitchFamily="34" charset="0"/>
            </a:endParaRPr>
          </a:p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s-ES_tradnl" altLang="es-AR" sz="1200" b="1" dirty="0">
                <a:latin typeface="Arial" panose="020B0604020202020204" pitchFamily="34" charset="0"/>
              </a:rPr>
              <a:t>                                                                                                       </a:t>
            </a:r>
            <a:endParaRPr lang="es-ES_tradnl" altLang="es-AR" sz="1200" b="1" dirty="0">
              <a:latin typeface="Arial" panose="020B0604020202020204" pitchFamily="34" charset="0"/>
            </a:endParaRPr>
          </a:p>
        </p:txBody>
      </p:sp>
      <p:sp>
        <p:nvSpPr>
          <p:cNvPr id="126978" name="Rectangle 5"/>
          <p:cNvSpPr/>
          <p:nvPr/>
        </p:nvSpPr>
        <p:spPr>
          <a:xfrm>
            <a:off x="15875" y="100013"/>
            <a:ext cx="91360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4400">
              <a:buFont typeface="Wingdings 3" panose="05040102010807070707" pitchFamily="18" charset="2"/>
              <a:buNone/>
            </a:pPr>
            <a:r>
              <a:rPr lang="es-ES_tradnl" altLang="es-AR" sz="2400" b="1" dirty="0">
                <a:latin typeface="Comic Sans MS" panose="030F0702030302020204" pitchFamily="66" charset="0"/>
              </a:rPr>
              <a:t>INDICES TÉCNICOS  DE</a:t>
            </a:r>
            <a:r>
              <a:rPr lang="es-AR" altLang="es-ES_tradnl" sz="2400" b="1" dirty="0">
                <a:latin typeface="Comic Sans MS" panose="030F0702030302020204" pitchFamily="66" charset="0"/>
              </a:rPr>
              <a:t>L </a:t>
            </a:r>
            <a:r>
              <a:rPr lang="es-ES_tradnl" altLang="es-AR" sz="2400" b="1" dirty="0">
                <a:latin typeface="Comic Sans MS" panose="030F0702030302020204" pitchFamily="66" charset="0"/>
              </a:rPr>
              <a:t>CONTROL AUTOCIDA </a:t>
            </a:r>
            <a:endParaRPr lang="es-ES_tradnl" altLang="es-AR" sz="2400" b="1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71435" y="80639"/>
            <a:ext cx="1395095" cy="530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304800" y="6705600"/>
            <a:ext cx="7924800" cy="1524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" name="3 Imagen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05760" y="3267710"/>
            <a:ext cx="3332480" cy="2047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8003" name="Rectangle 3"/>
          <p:cNvSpPr/>
          <p:nvPr/>
        </p:nvSpPr>
        <p:spPr>
          <a:xfrm>
            <a:off x="3498850" y="2016125"/>
            <a:ext cx="2146300" cy="823913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defTabSz="914400" eaLnBrk="0" hangingPunct="0">
              <a:buFont typeface="Wingdings 3" panose="05040102010807070707" pitchFamily="18" charset="2"/>
              <a:buNone/>
            </a:pPr>
            <a:r>
              <a:rPr lang="en-US" altLang="es-AR" sz="4800" b="1" i="1" dirty="0">
                <a:latin typeface="Times New Roman" panose="02020603050405020304" pitchFamily="18" charset="0"/>
              </a:rPr>
              <a:t>Gracias</a:t>
            </a:r>
            <a:endParaRPr lang="en-US" altLang="es-AR" sz="4800" b="1" i="1" dirty="0">
              <a:latin typeface="Times New Roman" panose="02020603050405020304" pitchFamily="18" charset="0"/>
            </a:endParaRPr>
          </a:p>
        </p:txBody>
      </p:sp>
      <p:pic>
        <p:nvPicPr>
          <p:cNvPr id="60418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238240" y="-22225"/>
            <a:ext cx="2919095" cy="2453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7" name="Object 2"/>
          <p:cNvGraphicFramePr>
            <a:graphicFrameLocks noChangeAspect="1"/>
          </p:cNvGraphicFramePr>
          <p:nvPr/>
        </p:nvGraphicFramePr>
        <p:xfrm>
          <a:off x="1427163" y="0"/>
          <a:ext cx="6513512" cy="662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1183600" imgH="21564600" progId="Paint.Picture">
                  <p:embed/>
                </p:oleObj>
              </mc:Choice>
              <mc:Fallback>
                <p:oleObj name="" r:id="rId1" imgW="21183600" imgH="21564600" progId="Paint.Picture">
                  <p:embed/>
                  <p:pic>
                    <p:nvPicPr>
                      <p:cNvPr id="0" name="Picture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7163" y="0"/>
                        <a:ext cx="6513512" cy="6629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32338" y="4648200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33600" y="4491038"/>
            <a:ext cx="1219200" cy="6143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8739203">
            <a:off x="6934994" y="3928269"/>
            <a:ext cx="757238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1" name="Object 2"/>
          <p:cNvGraphicFramePr>
            <a:graphicFrameLocks noChangeAspect="1"/>
          </p:cNvGraphicFramePr>
          <p:nvPr/>
        </p:nvGraphicFramePr>
        <p:xfrm>
          <a:off x="1503363" y="0"/>
          <a:ext cx="6424612" cy="662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131050" imgH="7359650" progId="Paint.Picture">
                  <p:embed/>
                </p:oleObj>
              </mc:Choice>
              <mc:Fallback>
                <p:oleObj name="" r:id="rId1" imgW="7131050" imgH="7359650" progId="Paint.Picture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03363" y="0"/>
                        <a:ext cx="6424612" cy="6629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199" y="79559"/>
            <a:ext cx="1371600" cy="530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2"/>
          <p:cNvSpPr txBox="1">
            <a:spLocks noGrp="1"/>
          </p:cNvSpPr>
          <p:nvPr>
            <p:ph type="ftr" sz="quarter" idx="11"/>
          </p:nvPr>
        </p:nvSpPr>
        <p:spPr>
          <a:xfrm>
            <a:off x="609600" y="6629400"/>
            <a:ext cx="7924800" cy="228600"/>
          </a:xfrm>
          <a:noFill/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Senasa -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Ing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Agr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Gustavo Taret- Consultor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Internacional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MIP/TIE - gustavotaret@yahoo.com.ar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14875" y="4606925"/>
            <a:ext cx="914400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Basurero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33600" y="4491038"/>
            <a:ext cx="1219200" cy="5381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Lavandería/S. Máquinas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 rot="19100686">
            <a:off x="6799263" y="3903663"/>
            <a:ext cx="758825" cy="3429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AR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Garaje</a:t>
            </a:r>
            <a:endParaRPr kumimoji="0" lang="es-AR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24287</Words>
  <Application>WPS Presentation</Application>
  <PresentationFormat>On-screen Show (4:3)</PresentationFormat>
  <Paragraphs>1108</Paragraphs>
  <Slides>71</Slides>
  <Notes>15</Notes>
  <HiddenSlides>1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71</vt:i4>
      </vt:variant>
    </vt:vector>
  </HeadingPairs>
  <TitlesOfParts>
    <vt:vector size="107" baseType="lpstr">
      <vt:lpstr>Arial</vt:lpstr>
      <vt:lpstr>SimSun</vt:lpstr>
      <vt:lpstr>Wingdings</vt:lpstr>
      <vt:lpstr>Times New Roman</vt:lpstr>
      <vt:lpstr>Trebuchet MS</vt:lpstr>
      <vt:lpstr>Wingdings 3</vt:lpstr>
      <vt:lpstr>Comic Sans MS</vt:lpstr>
      <vt:lpstr>Verdana</vt:lpstr>
      <vt:lpstr>Arial Rounded MT Bold</vt:lpstr>
      <vt:lpstr>Microsoft YaHei</vt:lpstr>
      <vt:lpstr/>
      <vt:lpstr>Arial Unicode MS</vt:lpstr>
      <vt:lpstr>Calibri</vt:lpstr>
      <vt:lpstr>Arial Unicode MS</vt:lpstr>
      <vt:lpstr>Arial Black</vt:lpstr>
      <vt:lpstr>Helvetica Light</vt:lpstr>
      <vt:lpstr>Adobe Gothic Std B</vt:lpstr>
      <vt:lpstr>Georgia</vt:lpstr>
      <vt:lpstr>Symbol</vt:lpstr>
      <vt:lpstr>Segoe Print</vt:lpstr>
      <vt:lpstr>Facet</vt:lpstr>
      <vt:lpstr>Paint.Picture</vt:lpstr>
      <vt:lpstr>Paint.Picture</vt:lpstr>
      <vt:lpstr>Paint.Picture</vt:lpstr>
      <vt:lpstr>PSP.Image</vt:lpstr>
      <vt:lpstr>Excel.Chart.8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0 %</vt:lpstr>
      <vt:lpstr>PowerPoint 演示文稿</vt:lpstr>
      <vt:lpstr>PowerPoint 演示文稿</vt:lpstr>
      <vt:lpstr>PowerPoint 演示文稿</vt:lpstr>
      <vt:lpstr>PowerPoint 演示文稿</vt:lpstr>
      <vt:lpstr>Éxito,a pesar de las dificultades</vt:lpstr>
      <vt:lpstr>La TIE está disponible para las siguientes especies de moscas de la fruta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ESTRATEGIAS PARA LA APLICACIÓN  DE LA TIE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FAO/IAEA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Fruit Fly SIT Programmes</dc:title>
  <dc:creator>Hendrichs</dc:creator>
  <cp:lastModifiedBy>GUSTAVO</cp:lastModifiedBy>
  <cp:revision>380</cp:revision>
  <dcterms:created xsi:type="dcterms:W3CDTF">2000-08-25T13:33:00Z</dcterms:created>
  <dcterms:modified xsi:type="dcterms:W3CDTF">2017-08-15T02:05:40Z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1033-10.2.0.5908</vt:lpwstr>
  </property>
</Properties>
</file>