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2"/>
  </p:notesMasterIdLst>
  <p:handoutMasterIdLst>
    <p:handoutMasterId r:id="rId23"/>
  </p:handoutMasterIdLst>
  <p:sldIdLst>
    <p:sldId id="262" r:id="rId2"/>
    <p:sldId id="264" r:id="rId3"/>
    <p:sldId id="26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9" r:id="rId17"/>
    <p:sldId id="288" r:id="rId18"/>
    <p:sldId id="286" r:id="rId19"/>
    <p:sldId id="287" r:id="rId20"/>
    <p:sldId id="268" r:id="rId21"/>
  </p:sldIdLst>
  <p:sldSz cx="9144000" cy="6858000" type="screen4x3"/>
  <p:notesSz cx="7099300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3" d="100"/>
          <a:sy n="33" d="100"/>
        </p:scale>
        <p:origin x="-2280" y="-62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464C24-9EBC-4DDF-AF46-51D926395388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AE0242-E70D-47E3-AB54-81E32E73324A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58854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55D4D4F-9045-4859-A9EE-3484ED16085A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E36BD798-9F24-4E8E-838A-82D1773A3C02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2425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BD798-9F24-4E8E-838A-82D1773A3C02}" type="slidenum">
              <a:rPr lang="es-ES" smtClean="0"/>
              <a:pPr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21449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BD798-9F24-4E8E-838A-82D1773A3C02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55344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BD798-9F24-4E8E-838A-82D1773A3C02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27737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BD798-9F24-4E8E-838A-82D1773A3C02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43461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BD798-9F24-4E8E-838A-82D1773A3C02}" type="slidenum">
              <a:rPr lang="es-ES" smtClean="0"/>
              <a:pPr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82033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BD798-9F24-4E8E-838A-82D1773A3C02}" type="slidenum">
              <a:rPr lang="es-ES" smtClean="0"/>
              <a:pPr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11191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BD798-9F24-4E8E-838A-82D1773A3C02}" type="slidenum">
              <a:rPr lang="es-ES" smtClean="0"/>
              <a:pPr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11191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BD798-9F24-4E8E-838A-82D1773A3C02}" type="slidenum">
              <a:rPr lang="es-ES" smtClean="0"/>
              <a:pPr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11191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BD798-9F24-4E8E-838A-82D1773A3C02}" type="slidenum">
              <a:rPr lang="es-ES" smtClean="0"/>
              <a:pPr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88831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BD798-9F24-4E8E-838A-82D1773A3C02}" type="slidenum">
              <a:rPr lang="es-ES" smtClean="0"/>
              <a:pPr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30183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BD798-9F24-4E8E-838A-82D1773A3C02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6945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BD798-9F24-4E8E-838A-82D1773A3C02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9949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BD798-9F24-4E8E-838A-82D1773A3C02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6410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BD798-9F24-4E8E-838A-82D1773A3C02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3889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BD798-9F24-4E8E-838A-82D1773A3C02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32714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BD798-9F24-4E8E-838A-82D1773A3C02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04760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BD798-9F24-4E8E-838A-82D1773A3C02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03939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BD798-9F24-4E8E-838A-82D1773A3C02}" type="slidenum">
              <a:rPr lang="es-ES" smtClean="0"/>
              <a:pPr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293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FBED-AD5B-4A5E-B99A-ACA8E4ED1048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2F2F-EAB8-4179-AB55-D64470CDADA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FBED-AD5B-4A5E-B99A-ACA8E4ED1048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2F2F-EAB8-4179-AB55-D64470CDADA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FBED-AD5B-4A5E-B99A-ACA8E4ED1048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2F2F-EAB8-4179-AB55-D64470CDADA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FBED-AD5B-4A5E-B99A-ACA8E4ED1048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2F2F-EAB8-4179-AB55-D64470CDADA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FBED-AD5B-4A5E-B99A-ACA8E4ED1048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2F2F-EAB8-4179-AB55-D64470CDADA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FBED-AD5B-4A5E-B99A-ACA8E4ED1048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2F2F-EAB8-4179-AB55-D64470CDADA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FBED-AD5B-4A5E-B99A-ACA8E4ED1048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2F2F-EAB8-4179-AB55-D64470CDADA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FBED-AD5B-4A5E-B99A-ACA8E4ED1048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2F2F-EAB8-4179-AB55-D64470CDADA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FBED-AD5B-4A5E-B99A-ACA8E4ED1048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2F2F-EAB8-4179-AB55-D64470CDADA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/>
              <a:t>Haga clic para modificar el estilo de texto del patrón</a:t>
            </a:r>
          </a:p>
          <a:p>
            <a:pPr lvl="1" eaLnBrk="1" latinLnBrk="0" hangingPunct="1"/>
            <a:r>
              <a:rPr lang="es-ES"/>
              <a:t>Segundo nivel</a:t>
            </a:r>
          </a:p>
          <a:p>
            <a:pPr lvl="2" eaLnBrk="1" latinLnBrk="0" hangingPunct="1"/>
            <a:r>
              <a:rPr lang="es-ES"/>
              <a:t>Tercer nivel</a:t>
            </a:r>
          </a:p>
          <a:p>
            <a:pPr lvl="3" eaLnBrk="1" latinLnBrk="0" hangingPunct="1"/>
            <a:r>
              <a:rPr lang="es-ES"/>
              <a:t>Cuarto nivel</a:t>
            </a:r>
          </a:p>
          <a:p>
            <a:pPr lvl="4" eaLnBrk="1" latinLnBrk="0" hangingPunct="1"/>
            <a:r>
              <a:rPr lang="es-ES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FBED-AD5B-4A5E-B99A-ACA8E4ED1048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B2F2F-EAB8-4179-AB55-D64470CDADA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8FBED-AD5B-4A5E-B99A-ACA8E4ED1048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53B2F2F-EAB8-4179-AB55-D64470CDADA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/>
              <a:t>Haga clic para modificar el estilo de texto del patrón</a:t>
            </a:r>
          </a:p>
          <a:p>
            <a:pPr lvl="1" eaLnBrk="1" latinLnBrk="0" hangingPunct="1"/>
            <a:r>
              <a:rPr kumimoji="0" lang="es-ES"/>
              <a:t>Segundo nivel</a:t>
            </a:r>
          </a:p>
          <a:p>
            <a:pPr lvl="2" eaLnBrk="1" latinLnBrk="0" hangingPunct="1"/>
            <a:r>
              <a:rPr kumimoji="0" lang="es-ES"/>
              <a:t>Tercer nivel</a:t>
            </a:r>
          </a:p>
          <a:p>
            <a:pPr lvl="3" eaLnBrk="1" latinLnBrk="0" hangingPunct="1"/>
            <a:r>
              <a:rPr kumimoji="0" lang="es-ES"/>
              <a:t>Cuarto nivel</a:t>
            </a:r>
          </a:p>
          <a:p>
            <a:pPr lvl="4" eaLnBrk="1" latinLnBrk="0" hangingPunct="1"/>
            <a:r>
              <a:rPr kumimoji="0" lang="es-ES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18FBED-AD5B-4A5E-B99A-ACA8E4ED1048}" type="datetimeFigureOut">
              <a:rPr lang="es-ES" smtClean="0"/>
              <a:pPr/>
              <a:t>15/08/2017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3B2F2F-EAB8-4179-AB55-D64470CDADAC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13" Type="http://schemas.openxmlformats.org/officeDocument/2006/relationships/image" Target="../media/image24.jpg"/><Relationship Id="rId3" Type="http://schemas.openxmlformats.org/officeDocument/2006/relationships/image" Target="../media/image2.jpeg"/><Relationship Id="rId7" Type="http://schemas.openxmlformats.org/officeDocument/2006/relationships/image" Target="../media/image18.jpg"/><Relationship Id="rId12" Type="http://schemas.openxmlformats.org/officeDocument/2006/relationships/image" Target="../media/image2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jpg"/><Relationship Id="rId5" Type="http://schemas.openxmlformats.org/officeDocument/2006/relationships/image" Target="../media/image16.jpg"/><Relationship Id="rId10" Type="http://schemas.openxmlformats.org/officeDocument/2006/relationships/image" Target="../media/image21.jpg"/><Relationship Id="rId4" Type="http://schemas.openxmlformats.org/officeDocument/2006/relationships/image" Target="../media/image15.jpg"/><Relationship Id="rId9" Type="http://schemas.openxmlformats.org/officeDocument/2006/relationships/image" Target="../media/image20.jpg"/><Relationship Id="rId1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13" Type="http://schemas.openxmlformats.org/officeDocument/2006/relationships/image" Target="../media/image21.jpg"/><Relationship Id="rId3" Type="http://schemas.openxmlformats.org/officeDocument/2006/relationships/image" Target="../media/image2.jpeg"/><Relationship Id="rId7" Type="http://schemas.openxmlformats.org/officeDocument/2006/relationships/image" Target="../media/image23.jpg"/><Relationship Id="rId12" Type="http://schemas.openxmlformats.org/officeDocument/2006/relationships/image" Target="../media/image1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g"/><Relationship Id="rId11" Type="http://schemas.openxmlformats.org/officeDocument/2006/relationships/image" Target="../media/image31.jpg"/><Relationship Id="rId5" Type="http://schemas.openxmlformats.org/officeDocument/2006/relationships/image" Target="../media/image26.jpg"/><Relationship Id="rId15" Type="http://schemas.openxmlformats.org/officeDocument/2006/relationships/image" Target="../media/image32.jpg"/><Relationship Id="rId10" Type="http://schemas.openxmlformats.org/officeDocument/2006/relationships/image" Target="../media/image30.jpg"/><Relationship Id="rId4" Type="http://schemas.openxmlformats.org/officeDocument/2006/relationships/image" Target="../media/image16.jpg"/><Relationship Id="rId9" Type="http://schemas.openxmlformats.org/officeDocument/2006/relationships/image" Target="../media/image29.jpg"/><Relationship Id="rId1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15.jpg"/><Relationship Id="rId3" Type="http://schemas.openxmlformats.org/officeDocument/2006/relationships/image" Target="../media/image2.jpeg"/><Relationship Id="rId7" Type="http://schemas.openxmlformats.org/officeDocument/2006/relationships/image" Target="../media/image33.jpg"/><Relationship Id="rId12" Type="http://schemas.openxmlformats.org/officeDocument/2006/relationships/image" Target="../media/image3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11" Type="http://schemas.openxmlformats.org/officeDocument/2006/relationships/image" Target="../media/image32.jpg"/><Relationship Id="rId5" Type="http://schemas.openxmlformats.org/officeDocument/2006/relationships/image" Target="../media/image27.jpg"/><Relationship Id="rId10" Type="http://schemas.openxmlformats.org/officeDocument/2006/relationships/image" Target="../media/image36.png"/><Relationship Id="rId4" Type="http://schemas.openxmlformats.org/officeDocument/2006/relationships/image" Target="../media/image16.jpg"/><Relationship Id="rId9" Type="http://schemas.openxmlformats.org/officeDocument/2006/relationships/image" Target="../media/image35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.jpeg"/><Relationship Id="rId7" Type="http://schemas.openxmlformats.org/officeDocument/2006/relationships/image" Target="../media/image35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7.jpg"/><Relationship Id="rId4" Type="http://schemas.openxmlformats.org/officeDocument/2006/relationships/image" Target="../media/image16.jpg"/><Relationship Id="rId9" Type="http://schemas.openxmlformats.org/officeDocument/2006/relationships/image" Target="../media/image2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3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g"/><Relationship Id="rId3" Type="http://schemas.openxmlformats.org/officeDocument/2006/relationships/image" Target="../media/image2.jpe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info@jetcargo.com.ar" TargetMode="External"/><Relationship Id="rId2" Type="http://schemas.openxmlformats.org/officeDocument/2006/relationships/hyperlink" Target="http://www.jetcargo.com.ar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6 Conector recto"/>
          <p:cNvCxnSpPr/>
          <p:nvPr/>
        </p:nvCxnSpPr>
        <p:spPr>
          <a:xfrm>
            <a:off x="0" y="594928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7 Imagen" descr="logo JET P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57972" y="1916832"/>
            <a:ext cx="4037013" cy="926893"/>
          </a:xfrm>
          <a:prstGeom prst="rect">
            <a:avLst/>
          </a:prstGeom>
          <a:ln>
            <a:noFill/>
          </a:ln>
          <a:effectLst>
            <a:softEdge rad="0"/>
          </a:effectLst>
        </p:spPr>
      </p:pic>
      <p:pic>
        <p:nvPicPr>
          <p:cNvPr id="10" name="Picture 7" descr="is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972" y="5013176"/>
            <a:ext cx="47625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7 Rectángulo">
            <a:extLst>
              <a:ext uri="{FF2B5EF4-FFF2-40B4-BE49-F238E27FC236}">
                <a16:creationId xmlns:a16="http://schemas.microsoft.com/office/drawing/2014/main" xmlns="" id="{6726F531-1084-4E5E-8DE9-09862FC46A7E}"/>
              </a:ext>
            </a:extLst>
          </p:cNvPr>
          <p:cNvSpPr/>
          <p:nvPr/>
        </p:nvSpPr>
        <p:spPr>
          <a:xfrm>
            <a:off x="1043608" y="3589962"/>
            <a:ext cx="8391291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s-ES_tradnl" altLang="es-AR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50" endPos="0" dist="60007" dir="5400000" sy="-100000" algn="bl" rotWithShape="0"/>
              </a:effectLst>
              <a:latin typeface="+mj-lt"/>
            </a:endParaRPr>
          </a:p>
          <a:p>
            <a:r>
              <a:rPr lang="es-ES_tradnl" altLang="es-AR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0" dist="60007" dir="5400000" sy="-100000" algn="bl" rotWithShape="0"/>
                </a:effectLst>
                <a:latin typeface="+mj-lt"/>
              </a:rPr>
              <a:t>Concordia, Entre </a:t>
            </a:r>
            <a:r>
              <a:rPr lang="es-ES_tradnl" altLang="es-AR" b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0" dist="60007" dir="5400000" sy="-100000" algn="bl" rotWithShape="0"/>
                </a:effectLst>
                <a:latin typeface="+mj-lt"/>
              </a:rPr>
              <a:t>Rios</a:t>
            </a:r>
            <a:endParaRPr lang="es-ES_tradnl" altLang="es-AR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50" endPos="0" dist="60007" dir="5400000" sy="-100000" algn="bl" rotWithShape="0"/>
              </a:effectLst>
              <a:latin typeface="+mj-lt"/>
            </a:endParaRPr>
          </a:p>
          <a:p>
            <a:r>
              <a:rPr lang="es-ES_tradnl" altLang="es-AR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0" dist="60007" dir="5400000" sy="-100000" algn="bl" rotWithShape="0"/>
                </a:effectLst>
                <a:latin typeface="+mj-lt"/>
              </a:rPr>
              <a:t>15 y 16 de Agosto 2017</a:t>
            </a:r>
          </a:p>
          <a:p>
            <a:r>
              <a:rPr lang="es-ES_tradnl" altLang="es-AR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0" dist="60007" dir="5400000" sy="-100000" algn="bl" rotWithShape="0"/>
                </a:effectLst>
                <a:latin typeface="+mj-lt"/>
              </a:rPr>
              <a:t>Panel de Logística </a:t>
            </a:r>
          </a:p>
          <a:p>
            <a:endParaRPr lang="es-ES_tradnl" altLang="es-AR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50" endPos="0" dist="60007" dir="5400000" sy="-100000" algn="bl" rotWithShape="0"/>
              </a:effectLst>
              <a:latin typeface="+mj-lt"/>
            </a:endParaRPr>
          </a:p>
          <a:p>
            <a:endParaRPr lang="es-AR" sz="2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0A0BB0E5-DEE9-41A8-A3E9-2668965CEA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736461"/>
            <a:ext cx="2213992" cy="14944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logo JET P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021288"/>
            <a:ext cx="2478459" cy="56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6 Conector recto"/>
          <p:cNvCxnSpPr/>
          <p:nvPr/>
        </p:nvCxnSpPr>
        <p:spPr>
          <a:xfrm>
            <a:off x="0" y="594928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6 Conector recto"/>
          <p:cNvCxnSpPr/>
          <p:nvPr/>
        </p:nvCxnSpPr>
        <p:spPr>
          <a:xfrm>
            <a:off x="-20911" y="1412776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841E6CC-E214-4963-8D3F-99B1D7313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09" y="859786"/>
            <a:ext cx="8229600" cy="4462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000" b="1" dirty="0">
                <a:solidFill>
                  <a:schemeClr val="accent1">
                    <a:lumMod val="50000"/>
                  </a:schemeClr>
                </a:solidFill>
              </a:rPr>
              <a:t>SITUACION DEL MERCADO OCEANICO - ADQUISICIONES</a:t>
            </a:r>
            <a:endParaRPr lang="es-AR" sz="2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8" name="13 Imagen">
            <a:extLst>
              <a:ext uri="{FF2B5EF4-FFF2-40B4-BE49-F238E27FC236}">
                <a16:creationId xmlns:a16="http://schemas.microsoft.com/office/drawing/2014/main" xmlns="" id="{1FC2132D-D1AE-4EAE-A097-661743A123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036" y="1494936"/>
            <a:ext cx="3463777" cy="1507762"/>
          </a:xfrm>
          <a:prstGeom prst="rect">
            <a:avLst/>
          </a:prstGeom>
        </p:spPr>
      </p:pic>
      <p:pic>
        <p:nvPicPr>
          <p:cNvPr id="9" name="14 Imagen">
            <a:extLst>
              <a:ext uri="{FF2B5EF4-FFF2-40B4-BE49-F238E27FC236}">
                <a16:creationId xmlns:a16="http://schemas.microsoft.com/office/drawing/2014/main" xmlns="" id="{19A57DDE-930A-4250-9AD3-01CF337DE44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876" y="3002698"/>
            <a:ext cx="1927548" cy="1056016"/>
          </a:xfrm>
          <a:prstGeom prst="rect">
            <a:avLst/>
          </a:prstGeom>
        </p:spPr>
      </p:pic>
      <p:pic>
        <p:nvPicPr>
          <p:cNvPr id="10" name="15 Imagen">
            <a:extLst>
              <a:ext uri="{FF2B5EF4-FFF2-40B4-BE49-F238E27FC236}">
                <a16:creationId xmlns:a16="http://schemas.microsoft.com/office/drawing/2014/main" xmlns="" id="{4F3857D7-3297-43D4-8680-FCD87890C1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283" y="3145352"/>
            <a:ext cx="1211939" cy="634286"/>
          </a:xfrm>
          <a:prstGeom prst="rect">
            <a:avLst/>
          </a:prstGeom>
        </p:spPr>
      </p:pic>
      <p:pic>
        <p:nvPicPr>
          <p:cNvPr id="11" name="17 Imagen">
            <a:extLst>
              <a:ext uri="{FF2B5EF4-FFF2-40B4-BE49-F238E27FC236}">
                <a16:creationId xmlns:a16="http://schemas.microsoft.com/office/drawing/2014/main" xmlns="" id="{EC452BB0-BB10-4BFA-90C6-809A069605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400" y="1705881"/>
            <a:ext cx="2453761" cy="1095949"/>
          </a:xfrm>
          <a:prstGeom prst="rect">
            <a:avLst/>
          </a:prstGeom>
        </p:spPr>
      </p:pic>
      <p:pic>
        <p:nvPicPr>
          <p:cNvPr id="12" name="18 Imagen">
            <a:extLst>
              <a:ext uri="{FF2B5EF4-FFF2-40B4-BE49-F238E27FC236}">
                <a16:creationId xmlns:a16="http://schemas.microsoft.com/office/drawing/2014/main" xmlns="" id="{92DDD3A6-E7BF-4470-9879-667D126EFF8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855" y="2825793"/>
            <a:ext cx="1723890" cy="782933"/>
          </a:xfrm>
          <a:prstGeom prst="rect">
            <a:avLst/>
          </a:prstGeom>
        </p:spPr>
      </p:pic>
      <p:pic>
        <p:nvPicPr>
          <p:cNvPr id="13" name="19 Imagen">
            <a:extLst>
              <a:ext uri="{FF2B5EF4-FFF2-40B4-BE49-F238E27FC236}">
                <a16:creationId xmlns:a16="http://schemas.microsoft.com/office/drawing/2014/main" xmlns="" id="{922434AA-A5C0-46A1-8EBD-E107D4DE3AC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359" y="2791204"/>
            <a:ext cx="1642008" cy="754795"/>
          </a:xfrm>
          <a:prstGeom prst="rect">
            <a:avLst/>
          </a:prstGeom>
        </p:spPr>
      </p:pic>
      <p:pic>
        <p:nvPicPr>
          <p:cNvPr id="14" name="20 Imagen">
            <a:extLst>
              <a:ext uri="{FF2B5EF4-FFF2-40B4-BE49-F238E27FC236}">
                <a16:creationId xmlns:a16="http://schemas.microsoft.com/office/drawing/2014/main" xmlns="" id="{DBA421CC-73A2-49F4-9707-3A6203737D8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02" y="4302666"/>
            <a:ext cx="1967070" cy="952382"/>
          </a:xfrm>
          <a:prstGeom prst="rect">
            <a:avLst/>
          </a:prstGeom>
        </p:spPr>
      </p:pic>
      <p:pic>
        <p:nvPicPr>
          <p:cNvPr id="15" name="21 Imagen">
            <a:extLst>
              <a:ext uri="{FF2B5EF4-FFF2-40B4-BE49-F238E27FC236}">
                <a16:creationId xmlns:a16="http://schemas.microsoft.com/office/drawing/2014/main" xmlns="" id="{6AAB3594-4A0A-422C-B1D2-ECFEE6627FF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283" y="4653470"/>
            <a:ext cx="1188255" cy="520696"/>
          </a:xfrm>
          <a:prstGeom prst="rect">
            <a:avLst/>
          </a:prstGeom>
        </p:spPr>
      </p:pic>
      <p:pic>
        <p:nvPicPr>
          <p:cNvPr id="16" name="22 Imagen">
            <a:extLst>
              <a:ext uri="{FF2B5EF4-FFF2-40B4-BE49-F238E27FC236}">
                <a16:creationId xmlns:a16="http://schemas.microsoft.com/office/drawing/2014/main" xmlns="" id="{DBBBE76E-5F3F-4209-B136-99C34C6AAA7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246" y="3592668"/>
            <a:ext cx="3107207" cy="1340609"/>
          </a:xfrm>
          <a:prstGeom prst="rect">
            <a:avLst/>
          </a:prstGeom>
        </p:spPr>
      </p:pic>
      <p:pic>
        <p:nvPicPr>
          <p:cNvPr id="17" name="23 Imagen">
            <a:extLst>
              <a:ext uri="{FF2B5EF4-FFF2-40B4-BE49-F238E27FC236}">
                <a16:creationId xmlns:a16="http://schemas.microsoft.com/office/drawing/2014/main" xmlns="" id="{09F8BD1C-10B7-41E7-99F4-DD8B889C54C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0148" y="5021188"/>
            <a:ext cx="1697305" cy="739149"/>
          </a:xfrm>
          <a:prstGeom prst="rect">
            <a:avLst/>
          </a:prstGeom>
        </p:spPr>
      </p:pic>
      <p:pic>
        <p:nvPicPr>
          <p:cNvPr id="18" name="24 Imagen">
            <a:extLst>
              <a:ext uri="{FF2B5EF4-FFF2-40B4-BE49-F238E27FC236}">
                <a16:creationId xmlns:a16="http://schemas.microsoft.com/office/drawing/2014/main" xmlns="" id="{1595C71B-78C7-47FB-BD30-9707DAFBC159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733" y="4970238"/>
            <a:ext cx="1326176" cy="784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1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logo JET P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021288"/>
            <a:ext cx="2478459" cy="56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6 Conector recto"/>
          <p:cNvCxnSpPr/>
          <p:nvPr/>
        </p:nvCxnSpPr>
        <p:spPr>
          <a:xfrm>
            <a:off x="0" y="594928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6 Conector recto"/>
          <p:cNvCxnSpPr/>
          <p:nvPr/>
        </p:nvCxnSpPr>
        <p:spPr>
          <a:xfrm>
            <a:off x="-20911" y="1412776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841E6CC-E214-4963-8D3F-99B1D7313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09" y="859786"/>
            <a:ext cx="8229600" cy="4462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000" b="1" dirty="0">
                <a:solidFill>
                  <a:schemeClr val="accent1">
                    <a:lumMod val="50000"/>
                  </a:schemeClr>
                </a:solidFill>
              </a:rPr>
              <a:t>SITUACION DEL MERCADO OCEANICO - ALIANZAS</a:t>
            </a:r>
            <a:endParaRPr lang="es-AR" sz="2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8" name="11 Grupo">
            <a:extLst>
              <a:ext uri="{FF2B5EF4-FFF2-40B4-BE49-F238E27FC236}">
                <a16:creationId xmlns:a16="http://schemas.microsoft.com/office/drawing/2014/main" xmlns="" id="{BB9C7CF6-879A-4632-B313-31F57A90F0A5}"/>
              </a:ext>
            </a:extLst>
          </p:cNvPr>
          <p:cNvGrpSpPr/>
          <p:nvPr/>
        </p:nvGrpSpPr>
        <p:grpSpPr>
          <a:xfrm>
            <a:off x="1084212" y="4465945"/>
            <a:ext cx="2704029" cy="1436653"/>
            <a:chOff x="971600" y="4629548"/>
            <a:chExt cx="4006947" cy="1934731"/>
          </a:xfrm>
        </p:grpSpPr>
        <p:pic>
          <p:nvPicPr>
            <p:cNvPr id="9" name="14 Imagen">
              <a:extLst>
                <a:ext uri="{FF2B5EF4-FFF2-40B4-BE49-F238E27FC236}">
                  <a16:creationId xmlns:a16="http://schemas.microsoft.com/office/drawing/2014/main" xmlns="" id="{3CD03FE6-7619-4B02-9ABC-A4F1957D4E7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5816" y="5434202"/>
              <a:ext cx="2062731" cy="1130077"/>
            </a:xfrm>
            <a:prstGeom prst="rect">
              <a:avLst/>
            </a:prstGeom>
          </p:spPr>
        </p:pic>
        <p:pic>
          <p:nvPicPr>
            <p:cNvPr id="10" name="1 Imagen">
              <a:extLst>
                <a:ext uri="{FF2B5EF4-FFF2-40B4-BE49-F238E27FC236}">
                  <a16:creationId xmlns:a16="http://schemas.microsoft.com/office/drawing/2014/main" xmlns="" id="{DE9BF233-DD9B-4695-90F4-98F6F9913B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1503" y="4629548"/>
              <a:ext cx="2185678" cy="688454"/>
            </a:xfrm>
            <a:prstGeom prst="rect">
              <a:avLst/>
            </a:prstGeom>
          </p:spPr>
        </p:pic>
        <p:pic>
          <p:nvPicPr>
            <p:cNvPr id="11" name="2 Imagen">
              <a:extLst>
                <a:ext uri="{FF2B5EF4-FFF2-40B4-BE49-F238E27FC236}">
                  <a16:creationId xmlns:a16="http://schemas.microsoft.com/office/drawing/2014/main" xmlns="" id="{DD863291-8B09-4A2B-997D-C9AA0402788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1600" y="5516137"/>
              <a:ext cx="1782773" cy="785875"/>
            </a:xfrm>
            <a:prstGeom prst="rect">
              <a:avLst/>
            </a:prstGeom>
          </p:spPr>
        </p:pic>
      </p:grpSp>
      <p:grpSp>
        <p:nvGrpSpPr>
          <p:cNvPr id="12" name="10 Grupo">
            <a:extLst>
              <a:ext uri="{FF2B5EF4-FFF2-40B4-BE49-F238E27FC236}">
                <a16:creationId xmlns:a16="http://schemas.microsoft.com/office/drawing/2014/main" xmlns="" id="{24CAF9BC-D3E6-4F12-83EE-8ECEA107EFD4}"/>
              </a:ext>
            </a:extLst>
          </p:cNvPr>
          <p:cNvGrpSpPr/>
          <p:nvPr/>
        </p:nvGrpSpPr>
        <p:grpSpPr>
          <a:xfrm>
            <a:off x="4978547" y="1951718"/>
            <a:ext cx="3700532" cy="2640708"/>
            <a:chOff x="4471868" y="1756120"/>
            <a:chExt cx="4160118" cy="2873428"/>
          </a:xfrm>
        </p:grpSpPr>
        <p:pic>
          <p:nvPicPr>
            <p:cNvPr id="13" name="22 Imagen">
              <a:extLst>
                <a:ext uri="{FF2B5EF4-FFF2-40B4-BE49-F238E27FC236}">
                  <a16:creationId xmlns:a16="http://schemas.microsoft.com/office/drawing/2014/main" xmlns="" id="{35FEA2D1-2ECB-4F3D-9F1C-9072FE387A1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1868" y="1756120"/>
              <a:ext cx="2044348" cy="882037"/>
            </a:xfrm>
            <a:prstGeom prst="rect">
              <a:avLst/>
            </a:prstGeom>
          </p:spPr>
        </p:pic>
        <p:pic>
          <p:nvPicPr>
            <p:cNvPr id="14" name="3 Imagen">
              <a:extLst>
                <a:ext uri="{FF2B5EF4-FFF2-40B4-BE49-F238E27FC236}">
                  <a16:creationId xmlns:a16="http://schemas.microsoft.com/office/drawing/2014/main" xmlns="" id="{A32DA569-A3D6-4A33-97D3-D5C81341F8B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56079" y="2720831"/>
              <a:ext cx="1960138" cy="868610"/>
            </a:xfrm>
            <a:prstGeom prst="rect">
              <a:avLst/>
            </a:prstGeom>
          </p:spPr>
        </p:pic>
        <p:pic>
          <p:nvPicPr>
            <p:cNvPr id="15" name="4 Imagen">
              <a:extLst>
                <a:ext uri="{FF2B5EF4-FFF2-40B4-BE49-F238E27FC236}">
                  <a16:creationId xmlns:a16="http://schemas.microsoft.com/office/drawing/2014/main" xmlns="" id="{D4F0AD6F-C57B-4CD0-B0B5-5CD68B9E883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7029" y="1756120"/>
              <a:ext cx="2094957" cy="955301"/>
            </a:xfrm>
            <a:prstGeom prst="rect">
              <a:avLst/>
            </a:prstGeom>
          </p:spPr>
        </p:pic>
        <p:pic>
          <p:nvPicPr>
            <p:cNvPr id="16" name="5 Imagen">
              <a:extLst>
                <a:ext uri="{FF2B5EF4-FFF2-40B4-BE49-F238E27FC236}">
                  <a16:creationId xmlns:a16="http://schemas.microsoft.com/office/drawing/2014/main" xmlns="" id="{CF889D50-32C9-4F89-9508-1850301DC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21828" y="2680758"/>
              <a:ext cx="2110158" cy="943365"/>
            </a:xfrm>
            <a:prstGeom prst="rect">
              <a:avLst/>
            </a:prstGeom>
          </p:spPr>
        </p:pic>
        <p:pic>
          <p:nvPicPr>
            <p:cNvPr id="17" name="7 Imagen">
              <a:extLst>
                <a:ext uri="{FF2B5EF4-FFF2-40B4-BE49-F238E27FC236}">
                  <a16:creationId xmlns:a16="http://schemas.microsoft.com/office/drawing/2014/main" xmlns="" id="{EED8F6F8-0A38-4B51-9BDD-35B4CF1A3F2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4088" y="3745553"/>
              <a:ext cx="2087213" cy="883995"/>
            </a:xfrm>
            <a:prstGeom prst="rect">
              <a:avLst/>
            </a:prstGeom>
          </p:spPr>
        </p:pic>
      </p:grpSp>
      <p:grpSp>
        <p:nvGrpSpPr>
          <p:cNvPr id="18" name="9 Grupo">
            <a:extLst>
              <a:ext uri="{FF2B5EF4-FFF2-40B4-BE49-F238E27FC236}">
                <a16:creationId xmlns:a16="http://schemas.microsoft.com/office/drawing/2014/main" xmlns="" id="{3AB21165-E4C3-4C7A-9B48-1D9C6BBF4B2F}"/>
              </a:ext>
            </a:extLst>
          </p:cNvPr>
          <p:cNvGrpSpPr/>
          <p:nvPr/>
        </p:nvGrpSpPr>
        <p:grpSpPr>
          <a:xfrm>
            <a:off x="541409" y="1957026"/>
            <a:ext cx="3674191" cy="1836789"/>
            <a:chOff x="487567" y="1735604"/>
            <a:chExt cx="3674191" cy="1836789"/>
          </a:xfrm>
        </p:grpSpPr>
        <p:pic>
          <p:nvPicPr>
            <p:cNvPr id="19" name="17 Imagen">
              <a:extLst>
                <a:ext uri="{FF2B5EF4-FFF2-40B4-BE49-F238E27FC236}">
                  <a16:creationId xmlns:a16="http://schemas.microsoft.com/office/drawing/2014/main" xmlns="" id="{DCBB998A-59DC-4EA1-AEC0-3E79B065537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29168" y="1758997"/>
              <a:ext cx="1832590" cy="818509"/>
            </a:xfrm>
            <a:prstGeom prst="rect">
              <a:avLst/>
            </a:prstGeom>
          </p:spPr>
        </p:pic>
        <p:pic>
          <p:nvPicPr>
            <p:cNvPr id="20" name="20 Imagen">
              <a:extLst>
                <a:ext uri="{FF2B5EF4-FFF2-40B4-BE49-F238E27FC236}">
                  <a16:creationId xmlns:a16="http://schemas.microsoft.com/office/drawing/2014/main" xmlns="" id="{F0D0E2FB-B0C0-455D-A2AE-D838EE4BD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151" y="2680758"/>
              <a:ext cx="1841602" cy="891635"/>
            </a:xfrm>
            <a:prstGeom prst="rect">
              <a:avLst/>
            </a:prstGeom>
          </p:spPr>
        </p:pic>
        <p:pic>
          <p:nvPicPr>
            <p:cNvPr id="21" name="21 Imagen">
              <a:extLst>
                <a:ext uri="{FF2B5EF4-FFF2-40B4-BE49-F238E27FC236}">
                  <a16:creationId xmlns:a16="http://schemas.microsoft.com/office/drawing/2014/main" xmlns="" id="{D380E6EB-3672-4A44-BA50-8BB6EB5E70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2385" y="2680758"/>
              <a:ext cx="1779373" cy="891635"/>
            </a:xfrm>
            <a:prstGeom prst="rect">
              <a:avLst/>
            </a:prstGeom>
          </p:spPr>
        </p:pic>
        <p:pic>
          <p:nvPicPr>
            <p:cNvPr id="22" name="8 Imagen">
              <a:extLst>
                <a:ext uri="{FF2B5EF4-FFF2-40B4-BE49-F238E27FC236}">
                  <a16:creationId xmlns:a16="http://schemas.microsoft.com/office/drawing/2014/main" xmlns="" id="{AD82352A-B98F-4ED9-A7E3-E64D729B64CD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7567" y="1735604"/>
              <a:ext cx="1852186" cy="841903"/>
            </a:xfrm>
            <a:prstGeom prst="rect">
              <a:avLst/>
            </a:prstGeom>
          </p:spPr>
        </p:pic>
      </p:grpSp>
      <p:sp>
        <p:nvSpPr>
          <p:cNvPr id="23" name="12 CuadroTexto">
            <a:extLst>
              <a:ext uri="{FF2B5EF4-FFF2-40B4-BE49-F238E27FC236}">
                <a16:creationId xmlns:a16="http://schemas.microsoft.com/office/drawing/2014/main" xmlns="" id="{3AEC425E-6947-4A17-8CCE-7CEB445F6FF5}"/>
              </a:ext>
            </a:extLst>
          </p:cNvPr>
          <p:cNvSpPr txBox="1"/>
          <p:nvPr/>
        </p:nvSpPr>
        <p:spPr>
          <a:xfrm>
            <a:off x="641350" y="1582386"/>
            <a:ext cx="3474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OCEAN ALLIANCE</a:t>
            </a:r>
          </a:p>
        </p:txBody>
      </p:sp>
      <p:sp>
        <p:nvSpPr>
          <p:cNvPr id="24" name="25 CuadroTexto">
            <a:extLst>
              <a:ext uri="{FF2B5EF4-FFF2-40B4-BE49-F238E27FC236}">
                <a16:creationId xmlns:a16="http://schemas.microsoft.com/office/drawing/2014/main" xmlns="" id="{0490BED9-D883-4979-B530-FB72DC6222B6}"/>
              </a:ext>
            </a:extLst>
          </p:cNvPr>
          <p:cNvSpPr txBox="1"/>
          <p:nvPr/>
        </p:nvSpPr>
        <p:spPr>
          <a:xfrm>
            <a:off x="5078405" y="1534493"/>
            <a:ext cx="3474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THE ALLIANCE</a:t>
            </a:r>
          </a:p>
        </p:txBody>
      </p:sp>
      <p:sp>
        <p:nvSpPr>
          <p:cNvPr id="25" name="26 CuadroTexto">
            <a:extLst>
              <a:ext uri="{FF2B5EF4-FFF2-40B4-BE49-F238E27FC236}">
                <a16:creationId xmlns:a16="http://schemas.microsoft.com/office/drawing/2014/main" xmlns="" id="{A772200D-2212-4CC4-B016-153B898C135C}"/>
              </a:ext>
            </a:extLst>
          </p:cNvPr>
          <p:cNvSpPr txBox="1"/>
          <p:nvPr/>
        </p:nvSpPr>
        <p:spPr>
          <a:xfrm>
            <a:off x="645854" y="3990658"/>
            <a:ext cx="3474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2M ALLIANCE</a:t>
            </a:r>
          </a:p>
        </p:txBody>
      </p:sp>
    </p:spTree>
    <p:extLst>
      <p:ext uri="{BB962C8B-B14F-4D97-AF65-F5344CB8AC3E}">
        <p14:creationId xmlns:p14="http://schemas.microsoft.com/office/powerpoint/2010/main" val="280319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logo JET P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021288"/>
            <a:ext cx="2478459" cy="56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6 Conector recto"/>
          <p:cNvCxnSpPr/>
          <p:nvPr/>
        </p:nvCxnSpPr>
        <p:spPr>
          <a:xfrm>
            <a:off x="0" y="594928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6 Conector recto"/>
          <p:cNvCxnSpPr/>
          <p:nvPr/>
        </p:nvCxnSpPr>
        <p:spPr>
          <a:xfrm>
            <a:off x="-20911" y="1412776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841E6CC-E214-4963-8D3F-99B1D7313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09" y="859786"/>
            <a:ext cx="8569750" cy="3639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000" b="1" dirty="0">
                <a:solidFill>
                  <a:schemeClr val="accent1">
                    <a:lumMod val="50000"/>
                  </a:schemeClr>
                </a:solidFill>
              </a:rPr>
              <a:t>SITUACION DEL MERCADO OCEANICO – SALIDAS NEUR (</a:t>
            </a:r>
            <a:r>
              <a:rPr lang="es-AR" sz="2000" b="1" dirty="0" err="1">
                <a:solidFill>
                  <a:schemeClr val="accent1">
                    <a:lumMod val="50000"/>
                  </a:schemeClr>
                </a:solidFill>
              </a:rPr>
              <a:t>Historicas</a:t>
            </a:r>
            <a:r>
              <a:rPr lang="es-AR" sz="2000" b="1" dirty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es-AR" sz="2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26" name="14 Imagen">
            <a:extLst>
              <a:ext uri="{FF2B5EF4-FFF2-40B4-BE49-F238E27FC236}">
                <a16:creationId xmlns:a16="http://schemas.microsoft.com/office/drawing/2014/main" xmlns="" id="{04CAB296-332B-4D15-87C2-483070FEB1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129" y="2508910"/>
            <a:ext cx="1519314" cy="846102"/>
          </a:xfrm>
          <a:prstGeom prst="rect">
            <a:avLst/>
          </a:prstGeom>
        </p:spPr>
      </p:pic>
      <p:pic>
        <p:nvPicPr>
          <p:cNvPr id="27" name="2 Imagen">
            <a:extLst>
              <a:ext uri="{FF2B5EF4-FFF2-40B4-BE49-F238E27FC236}">
                <a16:creationId xmlns:a16="http://schemas.microsoft.com/office/drawing/2014/main" xmlns="" id="{93E45758-A419-4E61-AFE4-56FB15BF43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152" y="5171805"/>
            <a:ext cx="1313110" cy="588394"/>
          </a:xfrm>
          <a:prstGeom prst="rect">
            <a:avLst/>
          </a:prstGeom>
        </p:spPr>
      </p:pic>
      <p:pic>
        <p:nvPicPr>
          <p:cNvPr id="28" name="20 Imagen">
            <a:extLst>
              <a:ext uri="{FF2B5EF4-FFF2-40B4-BE49-F238E27FC236}">
                <a16:creationId xmlns:a16="http://schemas.microsoft.com/office/drawing/2014/main" xmlns="" id="{0A93100C-24D6-4AE2-AB69-DBEAF80CE2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2534" y="5156089"/>
            <a:ext cx="1205409" cy="583614"/>
          </a:xfrm>
          <a:prstGeom prst="rect">
            <a:avLst/>
          </a:prstGeom>
        </p:spPr>
      </p:pic>
      <p:pic>
        <p:nvPicPr>
          <p:cNvPr id="29" name="13 Imagen">
            <a:extLst>
              <a:ext uri="{FF2B5EF4-FFF2-40B4-BE49-F238E27FC236}">
                <a16:creationId xmlns:a16="http://schemas.microsoft.com/office/drawing/2014/main" xmlns="" id="{0C036A3B-5099-4D3F-AF3C-CAFE4975469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138" y="4192442"/>
            <a:ext cx="1677983" cy="835296"/>
          </a:xfrm>
          <a:prstGeom prst="rect">
            <a:avLst/>
          </a:prstGeom>
        </p:spPr>
      </p:pic>
      <p:pic>
        <p:nvPicPr>
          <p:cNvPr id="30" name="15 Imagen">
            <a:extLst>
              <a:ext uri="{FF2B5EF4-FFF2-40B4-BE49-F238E27FC236}">
                <a16:creationId xmlns:a16="http://schemas.microsoft.com/office/drawing/2014/main" xmlns="" id="{C8257032-7CAE-433D-9FDC-0DF7DCA2DC4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201" y="1625591"/>
            <a:ext cx="1802691" cy="883319"/>
          </a:xfrm>
          <a:prstGeom prst="rect">
            <a:avLst/>
          </a:prstGeom>
        </p:spPr>
      </p:pic>
      <p:pic>
        <p:nvPicPr>
          <p:cNvPr id="31" name="16 Imagen">
            <a:extLst>
              <a:ext uri="{FF2B5EF4-FFF2-40B4-BE49-F238E27FC236}">
                <a16:creationId xmlns:a16="http://schemas.microsoft.com/office/drawing/2014/main" xmlns="" id="{4413693D-EF4B-4330-986A-E67275074E5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73" y="1723582"/>
            <a:ext cx="2024732" cy="1007906"/>
          </a:xfrm>
          <a:prstGeom prst="rect">
            <a:avLst/>
          </a:prstGeom>
        </p:spPr>
      </p:pic>
      <p:pic>
        <p:nvPicPr>
          <p:cNvPr id="32" name="18 Imagen">
            <a:extLst>
              <a:ext uri="{FF2B5EF4-FFF2-40B4-BE49-F238E27FC236}">
                <a16:creationId xmlns:a16="http://schemas.microsoft.com/office/drawing/2014/main" xmlns="" id="{02DD319A-AA44-4847-B71A-8651D582189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4251" y="3957584"/>
            <a:ext cx="2183988" cy="1070154"/>
          </a:xfrm>
          <a:prstGeom prst="rect">
            <a:avLst/>
          </a:prstGeom>
        </p:spPr>
      </p:pic>
      <p:pic>
        <p:nvPicPr>
          <p:cNvPr id="33" name="8 Imagen">
            <a:extLst>
              <a:ext uri="{FF2B5EF4-FFF2-40B4-BE49-F238E27FC236}">
                <a16:creationId xmlns:a16="http://schemas.microsoft.com/office/drawing/2014/main" xmlns="" id="{D7DC01AE-38A6-4EB9-86E0-0F4DA5F0251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2712" y="4993460"/>
            <a:ext cx="1572053" cy="714570"/>
          </a:xfrm>
          <a:prstGeom prst="rect">
            <a:avLst/>
          </a:prstGeom>
        </p:spPr>
      </p:pic>
      <p:pic>
        <p:nvPicPr>
          <p:cNvPr id="34" name="24 Imagen">
            <a:extLst>
              <a:ext uri="{FF2B5EF4-FFF2-40B4-BE49-F238E27FC236}">
                <a16:creationId xmlns:a16="http://schemas.microsoft.com/office/drawing/2014/main" xmlns="" id="{2901E247-F3C8-4D55-AC24-D14AD96432E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002" y="5031017"/>
            <a:ext cx="1163339" cy="688103"/>
          </a:xfrm>
          <a:prstGeom prst="rect">
            <a:avLst/>
          </a:prstGeom>
        </p:spPr>
      </p:pic>
      <p:sp>
        <p:nvSpPr>
          <p:cNvPr id="35" name="19 CuadroTexto">
            <a:extLst>
              <a:ext uri="{FF2B5EF4-FFF2-40B4-BE49-F238E27FC236}">
                <a16:creationId xmlns:a16="http://schemas.microsoft.com/office/drawing/2014/main" xmlns="" id="{5E1538D0-8D6B-47E7-93C0-7F46FD327B92}"/>
              </a:ext>
            </a:extLst>
          </p:cNvPr>
          <p:cNvSpPr txBox="1"/>
          <p:nvPr/>
        </p:nvSpPr>
        <p:spPr>
          <a:xfrm>
            <a:off x="3517752" y="2259450"/>
            <a:ext cx="23392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AR" dirty="0"/>
              <a:t>4 Salidas semanales</a:t>
            </a:r>
          </a:p>
          <a:p>
            <a:pPr algn="ctr"/>
            <a:r>
              <a:rPr lang="es-AR" dirty="0"/>
              <a:t>17 días - Las Palmas</a:t>
            </a:r>
          </a:p>
          <a:p>
            <a:pPr algn="ctr"/>
            <a:r>
              <a:rPr lang="es-AR" dirty="0"/>
              <a:t>20 días - Rotterdam</a:t>
            </a:r>
          </a:p>
        </p:txBody>
      </p:sp>
      <p:pic>
        <p:nvPicPr>
          <p:cNvPr id="16" name="13 Imagen">
            <a:extLst>
              <a:ext uri="{FF2B5EF4-FFF2-40B4-BE49-F238E27FC236}">
                <a16:creationId xmlns:a16="http://schemas.microsoft.com/office/drawing/2014/main" xmlns="" id="{1FC2132D-D1AE-4EAE-A097-661743A1239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03" y="2361873"/>
            <a:ext cx="2149002" cy="935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05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logo JET P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021288"/>
            <a:ext cx="2478459" cy="56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6 Conector recto"/>
          <p:cNvCxnSpPr/>
          <p:nvPr/>
        </p:nvCxnSpPr>
        <p:spPr>
          <a:xfrm>
            <a:off x="0" y="594928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6 Conector recto"/>
          <p:cNvCxnSpPr/>
          <p:nvPr/>
        </p:nvCxnSpPr>
        <p:spPr>
          <a:xfrm>
            <a:off x="-20911" y="1412776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841E6CC-E214-4963-8D3F-99B1D7313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09" y="859786"/>
            <a:ext cx="8229600" cy="4462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000" b="1" dirty="0">
                <a:solidFill>
                  <a:schemeClr val="accent1">
                    <a:lumMod val="50000"/>
                  </a:schemeClr>
                </a:solidFill>
              </a:rPr>
              <a:t>SITUACION DEL MERCADO OCEANICO – SALIDAS NEUR HOY</a:t>
            </a:r>
            <a:endParaRPr lang="es-AR" sz="2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26" name="14 Imagen">
            <a:extLst>
              <a:ext uri="{FF2B5EF4-FFF2-40B4-BE49-F238E27FC236}">
                <a16:creationId xmlns:a16="http://schemas.microsoft.com/office/drawing/2014/main" xmlns="" id="{9E986879-E952-4B66-A8AB-3A8516E11F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410" y="4811092"/>
            <a:ext cx="1853445" cy="1032179"/>
          </a:xfrm>
          <a:prstGeom prst="rect">
            <a:avLst/>
          </a:prstGeom>
        </p:spPr>
      </p:pic>
      <p:pic>
        <p:nvPicPr>
          <p:cNvPr id="27" name="2 Imagen">
            <a:extLst>
              <a:ext uri="{FF2B5EF4-FFF2-40B4-BE49-F238E27FC236}">
                <a16:creationId xmlns:a16="http://schemas.microsoft.com/office/drawing/2014/main" xmlns="" id="{B3F54932-0F92-40A4-B56D-6C8022B232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894" y="4938904"/>
            <a:ext cx="1601892" cy="717795"/>
          </a:xfrm>
          <a:prstGeom prst="rect">
            <a:avLst/>
          </a:prstGeom>
        </p:spPr>
      </p:pic>
      <p:pic>
        <p:nvPicPr>
          <p:cNvPr id="28" name="20 Imagen">
            <a:extLst>
              <a:ext uri="{FF2B5EF4-FFF2-40B4-BE49-F238E27FC236}">
                <a16:creationId xmlns:a16="http://schemas.microsoft.com/office/drawing/2014/main" xmlns="" id="{E8ED3D7F-4BB9-4AD1-B1DD-BCE62E9E96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683" y="4955831"/>
            <a:ext cx="1470506" cy="711964"/>
          </a:xfrm>
          <a:prstGeom prst="rect">
            <a:avLst/>
          </a:prstGeom>
        </p:spPr>
      </p:pic>
      <p:pic>
        <p:nvPicPr>
          <p:cNvPr id="29" name="16 Imagen">
            <a:extLst>
              <a:ext uri="{FF2B5EF4-FFF2-40B4-BE49-F238E27FC236}">
                <a16:creationId xmlns:a16="http://schemas.microsoft.com/office/drawing/2014/main" xmlns="" id="{9B9D046D-7158-4364-B0A5-C7EBC990263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06" y="1540144"/>
            <a:ext cx="2470016" cy="1229567"/>
          </a:xfrm>
          <a:prstGeom prst="rect">
            <a:avLst/>
          </a:prstGeom>
        </p:spPr>
      </p:pic>
      <p:pic>
        <p:nvPicPr>
          <p:cNvPr id="30" name="18 Imagen">
            <a:extLst>
              <a:ext uri="{FF2B5EF4-FFF2-40B4-BE49-F238E27FC236}">
                <a16:creationId xmlns:a16="http://schemas.microsoft.com/office/drawing/2014/main" xmlns="" id="{D72FEFC1-53FA-4E8F-AD37-20AEC91A94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577" y="3646185"/>
            <a:ext cx="2664296" cy="1305505"/>
          </a:xfrm>
          <a:prstGeom prst="rect">
            <a:avLst/>
          </a:prstGeom>
        </p:spPr>
      </p:pic>
      <p:pic>
        <p:nvPicPr>
          <p:cNvPr id="31" name="1 Imagen">
            <a:extLst>
              <a:ext uri="{FF2B5EF4-FFF2-40B4-BE49-F238E27FC236}">
                <a16:creationId xmlns:a16="http://schemas.microsoft.com/office/drawing/2014/main" xmlns="" id="{3795CC58-5C72-45D9-8FC1-CD5AB904405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855" y="2555136"/>
            <a:ext cx="1963918" cy="792183"/>
          </a:xfrm>
          <a:prstGeom prst="rect">
            <a:avLst/>
          </a:prstGeom>
        </p:spPr>
      </p:pic>
      <p:sp>
        <p:nvSpPr>
          <p:cNvPr id="32" name="19 CuadroTexto">
            <a:extLst>
              <a:ext uri="{FF2B5EF4-FFF2-40B4-BE49-F238E27FC236}">
                <a16:creationId xmlns:a16="http://schemas.microsoft.com/office/drawing/2014/main" xmlns="" id="{4FE70D69-DBAB-4169-944C-BEC07A63E57F}"/>
              </a:ext>
            </a:extLst>
          </p:cNvPr>
          <p:cNvSpPr txBox="1"/>
          <p:nvPr/>
        </p:nvSpPr>
        <p:spPr>
          <a:xfrm>
            <a:off x="4805490" y="2166878"/>
            <a:ext cx="28537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AR" dirty="0"/>
              <a:t>2 Salidas semanales</a:t>
            </a:r>
          </a:p>
          <a:p>
            <a:pPr algn="ctr"/>
            <a:r>
              <a:rPr lang="es-AR" dirty="0"/>
              <a:t>21 días - Las Palmas</a:t>
            </a:r>
          </a:p>
          <a:p>
            <a:pPr algn="ctr"/>
            <a:r>
              <a:rPr lang="es-AR" dirty="0"/>
              <a:t>24 días - Rotterdam</a:t>
            </a:r>
          </a:p>
        </p:txBody>
      </p:sp>
    </p:spTree>
    <p:extLst>
      <p:ext uri="{BB962C8B-B14F-4D97-AF65-F5344CB8AC3E}">
        <p14:creationId xmlns:p14="http://schemas.microsoft.com/office/powerpoint/2010/main" val="427879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logo JET P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021288"/>
            <a:ext cx="2478459" cy="56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6 Conector recto"/>
          <p:cNvCxnSpPr/>
          <p:nvPr/>
        </p:nvCxnSpPr>
        <p:spPr>
          <a:xfrm>
            <a:off x="0" y="594928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6 Conector recto"/>
          <p:cNvCxnSpPr/>
          <p:nvPr/>
        </p:nvCxnSpPr>
        <p:spPr>
          <a:xfrm>
            <a:off x="-20911" y="1412776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841E6CC-E214-4963-8D3F-99B1D7313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09" y="859786"/>
            <a:ext cx="8229600" cy="4462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000" b="1" dirty="0">
                <a:solidFill>
                  <a:schemeClr val="accent1">
                    <a:lumMod val="50000"/>
                  </a:schemeClr>
                </a:solidFill>
              </a:rPr>
              <a:t>SITUACION DEL MERCADO OCEANICO – SALIDAS NEUR ???</a:t>
            </a:r>
            <a:endParaRPr lang="es-AR" sz="2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3" name="16 Imagen">
            <a:extLst>
              <a:ext uri="{FF2B5EF4-FFF2-40B4-BE49-F238E27FC236}">
                <a16:creationId xmlns:a16="http://schemas.microsoft.com/office/drawing/2014/main" xmlns="" id="{96AF9C59-031F-4A4A-BA7E-E02B41BD3F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437" y="1752888"/>
            <a:ext cx="3771896" cy="1877639"/>
          </a:xfrm>
          <a:prstGeom prst="rect">
            <a:avLst/>
          </a:prstGeom>
        </p:spPr>
      </p:pic>
      <p:sp>
        <p:nvSpPr>
          <p:cNvPr id="14" name="19 CuadroTexto">
            <a:extLst>
              <a:ext uri="{FF2B5EF4-FFF2-40B4-BE49-F238E27FC236}">
                <a16:creationId xmlns:a16="http://schemas.microsoft.com/office/drawing/2014/main" xmlns="" id="{659EF0AC-239E-4994-8B2E-1ECCC7598A7D}"/>
              </a:ext>
            </a:extLst>
          </p:cNvPr>
          <p:cNvSpPr txBox="1"/>
          <p:nvPr/>
        </p:nvSpPr>
        <p:spPr>
          <a:xfrm>
            <a:off x="4963981" y="3131422"/>
            <a:ext cx="3685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AR" dirty="0"/>
              <a:t>1 Salidas semanal</a:t>
            </a:r>
          </a:p>
          <a:p>
            <a:pPr algn="ctr"/>
            <a:r>
              <a:rPr lang="es-AR" dirty="0"/>
              <a:t>26 días - Rotterdam</a:t>
            </a:r>
          </a:p>
        </p:txBody>
      </p:sp>
      <p:pic>
        <p:nvPicPr>
          <p:cNvPr id="15" name="14 Imagen">
            <a:extLst>
              <a:ext uri="{FF2B5EF4-FFF2-40B4-BE49-F238E27FC236}">
                <a16:creationId xmlns:a16="http://schemas.microsoft.com/office/drawing/2014/main" xmlns="" id="{87747CBA-7640-45BC-8205-A727C679C7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530958"/>
            <a:ext cx="2830346" cy="157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70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logo JET P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021288"/>
            <a:ext cx="2478459" cy="56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6 Conector recto"/>
          <p:cNvCxnSpPr/>
          <p:nvPr/>
        </p:nvCxnSpPr>
        <p:spPr>
          <a:xfrm>
            <a:off x="0" y="594928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6 Conector recto"/>
          <p:cNvCxnSpPr/>
          <p:nvPr/>
        </p:nvCxnSpPr>
        <p:spPr>
          <a:xfrm>
            <a:off x="-20911" y="1412776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841E6CC-E214-4963-8D3F-99B1D7313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08" y="859787"/>
            <a:ext cx="8683579" cy="40897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000" b="1" dirty="0">
                <a:solidFill>
                  <a:schemeClr val="accent1">
                    <a:lumMod val="50000"/>
                  </a:schemeClr>
                </a:solidFill>
              </a:rPr>
              <a:t>SITUACION DEL MERCADO OCEANICO PUERTO DE BUENOS AIRES</a:t>
            </a:r>
            <a:endParaRPr lang="es-AR" sz="2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9 CuadroTexto">
            <a:extLst>
              <a:ext uri="{FF2B5EF4-FFF2-40B4-BE49-F238E27FC236}">
                <a16:creationId xmlns:a16="http://schemas.microsoft.com/office/drawing/2014/main" xmlns="" id="{303013F1-36FE-455D-8F7F-A4A3C938DE06}"/>
              </a:ext>
            </a:extLst>
          </p:cNvPr>
          <p:cNvSpPr txBox="1"/>
          <p:nvPr/>
        </p:nvSpPr>
        <p:spPr>
          <a:xfrm>
            <a:off x="917845" y="3409636"/>
            <a:ext cx="8014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s-AR" sz="2400" b="1" dirty="0">
                <a:solidFill>
                  <a:schemeClr val="accent1">
                    <a:lumMod val="50000"/>
                  </a:schemeClr>
                </a:solidFill>
              </a:rPr>
              <a:t>INGRESO DE BUQUES DEL TIPO POST PANAMAX</a:t>
            </a:r>
          </a:p>
          <a:p>
            <a:pPr algn="ctr" fontAlgn="base"/>
            <a:r>
              <a:rPr lang="es-AR" sz="2400" dirty="0">
                <a:solidFill>
                  <a:schemeClr val="accent1">
                    <a:lumMod val="50000"/>
                  </a:schemeClr>
                </a:solidFill>
              </a:rPr>
              <a:t>332 metros de eslora, 48,2 metros de manga </a:t>
            </a:r>
          </a:p>
          <a:p>
            <a:pPr algn="ctr" fontAlgn="base"/>
            <a:r>
              <a:rPr lang="es-AR" sz="2400" dirty="0">
                <a:solidFill>
                  <a:schemeClr val="accent1">
                    <a:lumMod val="50000"/>
                  </a:schemeClr>
                </a:solidFill>
              </a:rPr>
              <a:t>Capacidad nominal de 9630 TEU</a:t>
            </a:r>
            <a:endParaRPr lang="es-A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5 CuadroTexto">
            <a:extLst>
              <a:ext uri="{FF2B5EF4-FFF2-40B4-BE49-F238E27FC236}">
                <a16:creationId xmlns:a16="http://schemas.microsoft.com/office/drawing/2014/main" xmlns="" id="{EA3224FD-061C-4A23-BEB9-E7C00870E2E7}"/>
              </a:ext>
            </a:extLst>
          </p:cNvPr>
          <p:cNvSpPr txBox="1"/>
          <p:nvPr/>
        </p:nvSpPr>
        <p:spPr>
          <a:xfrm>
            <a:off x="892269" y="4863717"/>
            <a:ext cx="32511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es-AR" sz="2400" b="1" dirty="0">
                <a:solidFill>
                  <a:schemeClr val="accent1">
                    <a:lumMod val="50000"/>
                  </a:schemeClr>
                </a:solidFill>
              </a:rPr>
              <a:t>2,100  ENCHUFES</a:t>
            </a:r>
          </a:p>
        </p:txBody>
      </p:sp>
      <p:pic>
        <p:nvPicPr>
          <p:cNvPr id="19" name="Picture 2" descr="Resultado de imagen para MAYORES COSTOS">
            <a:extLst>
              <a:ext uri="{FF2B5EF4-FFF2-40B4-BE49-F238E27FC236}">
                <a16:creationId xmlns:a16="http://schemas.microsoft.com/office/drawing/2014/main" xmlns="" id="{CBECAE5F-EA37-4896-AE54-F3A61FE3C7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849" y="2207936"/>
            <a:ext cx="1263930" cy="9479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7 CuadroTexto">
            <a:extLst>
              <a:ext uri="{FF2B5EF4-FFF2-40B4-BE49-F238E27FC236}">
                <a16:creationId xmlns:a16="http://schemas.microsoft.com/office/drawing/2014/main" xmlns="" id="{42DE746F-17A3-40E2-B6E4-98388EC6FB60}"/>
              </a:ext>
            </a:extLst>
          </p:cNvPr>
          <p:cNvSpPr txBox="1"/>
          <p:nvPr/>
        </p:nvSpPr>
        <p:spPr>
          <a:xfrm>
            <a:off x="3921051" y="2364633"/>
            <a:ext cx="3113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s-AR" sz="2400" b="1" dirty="0">
                <a:solidFill>
                  <a:schemeClr val="accent1">
                    <a:lumMod val="50000"/>
                  </a:schemeClr>
                </a:solidFill>
              </a:rPr>
              <a:t>MAYORES COSTOS</a:t>
            </a:r>
          </a:p>
        </p:txBody>
      </p:sp>
      <p:sp>
        <p:nvSpPr>
          <p:cNvPr id="21" name="2 CuadroTexto">
            <a:extLst>
              <a:ext uri="{FF2B5EF4-FFF2-40B4-BE49-F238E27FC236}">
                <a16:creationId xmlns:a16="http://schemas.microsoft.com/office/drawing/2014/main" xmlns="" id="{C2C75512-8887-4DA0-8B99-6453789ED78B}"/>
              </a:ext>
            </a:extLst>
          </p:cNvPr>
          <p:cNvSpPr txBox="1"/>
          <p:nvPr/>
        </p:nvSpPr>
        <p:spPr>
          <a:xfrm>
            <a:off x="3852441" y="4892987"/>
            <a:ext cx="4998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EQUIVALENTE A 10 BUQUES FRIGORIFICOS</a:t>
            </a:r>
          </a:p>
        </p:txBody>
      </p:sp>
    </p:spTree>
    <p:extLst>
      <p:ext uri="{BB962C8B-B14F-4D97-AF65-F5344CB8AC3E}">
        <p14:creationId xmlns:p14="http://schemas.microsoft.com/office/powerpoint/2010/main" val="109249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logo JET P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021288"/>
            <a:ext cx="2478459" cy="56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6 Conector recto"/>
          <p:cNvCxnSpPr/>
          <p:nvPr/>
        </p:nvCxnSpPr>
        <p:spPr>
          <a:xfrm>
            <a:off x="0" y="594928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6 Conector recto"/>
          <p:cNvCxnSpPr/>
          <p:nvPr/>
        </p:nvCxnSpPr>
        <p:spPr>
          <a:xfrm>
            <a:off x="-20911" y="1412776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841E6CC-E214-4963-8D3F-99B1D7313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08" y="859787"/>
            <a:ext cx="8683579" cy="40897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000" b="1" dirty="0" smtClean="0">
                <a:solidFill>
                  <a:schemeClr val="accent1">
                    <a:lumMod val="50000"/>
                  </a:schemeClr>
                </a:solidFill>
              </a:rPr>
              <a:t>SERVICIOS  COCEANICOS JET CARGO</a:t>
            </a:r>
            <a:endParaRPr lang="es-AR" sz="2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831850" y="1585913"/>
          <a:ext cx="7480300" cy="36861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47186"/>
                <a:gridCol w="1399581"/>
                <a:gridCol w="977485"/>
                <a:gridCol w="558563"/>
                <a:gridCol w="558563"/>
                <a:gridCol w="812455"/>
                <a:gridCol w="1726467"/>
              </a:tblGrid>
              <a:tr h="447675">
                <a:tc>
                  <a:txBody>
                    <a:bodyPr/>
                    <a:lstStyle/>
                    <a:p>
                      <a:pPr algn="l" fontAlgn="ctr"/>
                      <a:endParaRPr lang="es-A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POD</a:t>
                      </a:r>
                      <a:endParaRPr lang="es-AR" sz="11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SERVICIO</a:t>
                      </a:r>
                      <a:endParaRPr lang="es-AR" sz="11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T. TIME</a:t>
                      </a:r>
                      <a:endParaRPr lang="es-AR" sz="11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POL</a:t>
                      </a:r>
                      <a:endParaRPr lang="es-AR" sz="11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CARRIER</a:t>
                      </a:r>
                      <a:endParaRPr lang="es-AR" sz="11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TECNOLOGIA</a:t>
                      </a:r>
                      <a:endParaRPr lang="es-AR" sz="11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NORTE DE EUROPA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100" u="none" strike="noStrike">
                          <a:effectLst/>
                        </a:rPr>
                        <a:t>ALGECIRAS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DIRECTO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20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BUE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MAERSK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LIVENTUS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s-AR" sz="1100" u="none" strike="noStrike">
                          <a:effectLst/>
                        </a:rPr>
                        <a:t>ROTTERDAM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DIRECTO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25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BUE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MAERSK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LIVENTUS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DIRECTO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26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BUE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HAPAG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LIVENTUS/TRANSFRESH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DIRECTO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26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BUE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H. SUD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TRANSFRESH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100" u="none" strike="noStrike">
                          <a:effectLst/>
                        </a:rPr>
                        <a:t>LONDON GATEWAY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DIRECTO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27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BUE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MAERSK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LIVENTUS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100" u="none" strike="noStrike">
                          <a:effectLst/>
                        </a:rPr>
                        <a:t>TILBURY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DIRECTO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u="none" strike="noStrike">
                          <a:effectLst/>
                        </a:rPr>
                        <a:t>28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BUE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H. SUD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TRANSFRESH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rowSpan="3">
                  <a:txBody>
                    <a:bodyPr/>
                    <a:lstStyle/>
                    <a:p>
                      <a:pPr algn="l" fontAlgn="ctr"/>
                      <a:r>
                        <a:rPr lang="es-AR" sz="1100" u="none" strike="noStrike">
                          <a:effectLst/>
                        </a:rPr>
                        <a:t>MEDITERRANEO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100" u="none" strike="noStrike">
                          <a:effectLst/>
                        </a:rPr>
                        <a:t>TESALONICA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 dirty="0">
                          <a:effectLst/>
                        </a:rPr>
                        <a:t>DIRECTO</a:t>
                      </a:r>
                      <a:endParaRPr lang="es-A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25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BUE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MAERSK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LIVENTUS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100" u="none" strike="noStrike">
                          <a:effectLst/>
                        </a:rPr>
                        <a:t>VADO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DIRECTO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27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BUE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MAERSK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LIVENTUS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100" u="none" strike="noStrike">
                          <a:effectLst/>
                        </a:rPr>
                        <a:t>GENOVA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DIRECTO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31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BUE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MAERSK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LIVENTUS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ESTADOS UNIDOS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 rowSpan="3">
                  <a:txBody>
                    <a:bodyPr/>
                    <a:lstStyle/>
                    <a:p>
                      <a:pPr algn="l" fontAlgn="ctr"/>
                      <a:r>
                        <a:rPr lang="es-AR" sz="1100" u="none" strike="noStrike">
                          <a:effectLst/>
                        </a:rPr>
                        <a:t>PHILADELPHIA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u="none" strike="noStrike">
                          <a:effectLst/>
                        </a:rPr>
                        <a:t>DIRECTO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u="none" strike="noStrike">
                          <a:effectLst/>
                        </a:rPr>
                        <a:t>24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u="none" strike="noStrike">
                          <a:effectLst/>
                        </a:rPr>
                        <a:t>BUE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u="none" strike="noStrike">
                          <a:effectLst/>
                        </a:rPr>
                        <a:t>H. SUD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u="none" strike="noStrike">
                          <a:effectLst/>
                        </a:rPr>
                        <a:t>TRANSFRESH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DIRECTO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24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BUE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HAPAG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LIVENTUS/TRANSFRESH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TRASBORDO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20 / 22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VALPO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SEALAND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AR" sz="1100" u="none" strike="noStrike">
                          <a:effectLst/>
                        </a:rPr>
                        <a:t>LIVENTUS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100" u="none" strike="noStrike">
                          <a:effectLst/>
                        </a:rPr>
                        <a:t>PORT EVERGLADE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TRASBORDO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20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VALPO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HAPAG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LIVENTUS/TRANSFRESH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100" u="none" strike="noStrike">
                          <a:effectLst/>
                        </a:rPr>
                        <a:t>LOS ANGELES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TRASBORDO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21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SAI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SEALAND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LIVENTUS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A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AR" sz="1100" u="none" strike="noStrike">
                          <a:effectLst/>
                        </a:rPr>
                        <a:t>HUENEME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TRASBORDO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22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SAI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>
                          <a:effectLst/>
                        </a:rPr>
                        <a:t>SEALAND</a:t>
                      </a:r>
                      <a:endParaRPr lang="es-AR" sz="11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AR" sz="1100" u="none" strike="noStrike" dirty="0">
                          <a:effectLst/>
                        </a:rPr>
                        <a:t>LIVENTUS</a:t>
                      </a:r>
                      <a:endParaRPr lang="es-AR" sz="11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8710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logo JET P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021288"/>
            <a:ext cx="2478459" cy="56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6 Conector recto"/>
          <p:cNvCxnSpPr/>
          <p:nvPr/>
        </p:nvCxnSpPr>
        <p:spPr>
          <a:xfrm>
            <a:off x="0" y="594928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6 Conector recto"/>
          <p:cNvCxnSpPr/>
          <p:nvPr/>
        </p:nvCxnSpPr>
        <p:spPr>
          <a:xfrm>
            <a:off x="-20911" y="1412776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841E6CC-E214-4963-8D3F-99B1D7313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08" y="859787"/>
            <a:ext cx="8683579" cy="40897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000" b="1" dirty="0" smtClean="0">
                <a:solidFill>
                  <a:schemeClr val="accent1">
                    <a:lumMod val="50000"/>
                  </a:schemeClr>
                </a:solidFill>
              </a:rPr>
              <a:t>SERVICIOS JET CARGO</a:t>
            </a:r>
            <a:endParaRPr lang="es-AR" sz="2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026" name="Picture 2" descr="Resultado de imagen para ADUANA ARGENTIN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277" y="2863685"/>
            <a:ext cx="1379474" cy="980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7 CuadroTexto">
            <a:extLst>
              <a:ext uri="{FF2B5EF4-FFF2-40B4-BE49-F238E27FC236}">
                <a16:creationId xmlns:a16="http://schemas.microsoft.com/office/drawing/2014/main" xmlns="" id="{42DE746F-17A3-40E2-B6E4-98388EC6FB60}"/>
              </a:ext>
            </a:extLst>
          </p:cNvPr>
          <p:cNvSpPr txBox="1"/>
          <p:nvPr/>
        </p:nvSpPr>
        <p:spPr>
          <a:xfrm>
            <a:off x="2555776" y="3123326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s-AR" sz="2400" b="1" dirty="0" smtClean="0">
                <a:solidFill>
                  <a:schemeClr val="accent1">
                    <a:lumMod val="50000"/>
                  </a:schemeClr>
                </a:solidFill>
              </a:rPr>
              <a:t>DESPACHO DE ADUANA</a:t>
            </a:r>
            <a:endParaRPr lang="es-A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8" name="Picture 4" descr="Imagen relacionad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277" y="1838571"/>
            <a:ext cx="1379474" cy="900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7 CuadroTexto">
            <a:extLst>
              <a:ext uri="{FF2B5EF4-FFF2-40B4-BE49-F238E27FC236}">
                <a16:creationId xmlns:a16="http://schemas.microsoft.com/office/drawing/2014/main" xmlns="" id="{42DE746F-17A3-40E2-B6E4-98388EC6FB60}"/>
              </a:ext>
            </a:extLst>
          </p:cNvPr>
          <p:cNvSpPr txBox="1"/>
          <p:nvPr/>
        </p:nvSpPr>
        <p:spPr>
          <a:xfrm>
            <a:off x="2534865" y="205794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s-AR" sz="2400" b="1" dirty="0" smtClean="0">
                <a:solidFill>
                  <a:schemeClr val="accent1">
                    <a:lumMod val="50000"/>
                  </a:schemeClr>
                </a:solidFill>
              </a:rPr>
              <a:t>CARGAS AEREAS</a:t>
            </a:r>
            <a:endParaRPr lang="es-A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" name="7 CuadroTexto">
            <a:extLst>
              <a:ext uri="{FF2B5EF4-FFF2-40B4-BE49-F238E27FC236}">
                <a16:creationId xmlns:a16="http://schemas.microsoft.com/office/drawing/2014/main" xmlns="" id="{42DE746F-17A3-40E2-B6E4-98388EC6FB60}"/>
              </a:ext>
            </a:extLst>
          </p:cNvPr>
          <p:cNvSpPr txBox="1"/>
          <p:nvPr/>
        </p:nvSpPr>
        <p:spPr>
          <a:xfrm>
            <a:off x="2699792" y="4129297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s-AR" sz="2400" b="1" dirty="0" smtClean="0">
                <a:solidFill>
                  <a:schemeClr val="accent1">
                    <a:lumMod val="50000"/>
                  </a:schemeClr>
                </a:solidFill>
              </a:rPr>
              <a:t>CARGAS MARITIMAS</a:t>
            </a:r>
            <a:endParaRPr lang="es-A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30" name="Picture 6" descr="Resultado de imagen para CARGAS CONTENEDORES REEFER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796" y="3912409"/>
            <a:ext cx="1440809" cy="951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7 CuadroTexto">
            <a:extLst>
              <a:ext uri="{FF2B5EF4-FFF2-40B4-BE49-F238E27FC236}">
                <a16:creationId xmlns:a16="http://schemas.microsoft.com/office/drawing/2014/main" xmlns="" id="{42DE746F-17A3-40E2-B6E4-98388EC6FB60}"/>
              </a:ext>
            </a:extLst>
          </p:cNvPr>
          <p:cNvSpPr txBox="1"/>
          <p:nvPr/>
        </p:nvSpPr>
        <p:spPr>
          <a:xfrm>
            <a:off x="2699792" y="5157192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s-AR" sz="2400" b="1" dirty="0" smtClean="0">
                <a:solidFill>
                  <a:schemeClr val="accent1">
                    <a:lumMod val="50000"/>
                  </a:schemeClr>
                </a:solidFill>
              </a:rPr>
              <a:t>SERVICIO COMEX</a:t>
            </a:r>
            <a:endParaRPr lang="es-AR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34" name="Picture 10" descr="Resultado de imagen para COMERCIO INTERNACIONAL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633" y="4985888"/>
            <a:ext cx="1450972" cy="80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825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logo JET P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021288"/>
            <a:ext cx="2478459" cy="56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6 Conector recto"/>
          <p:cNvCxnSpPr/>
          <p:nvPr/>
        </p:nvCxnSpPr>
        <p:spPr>
          <a:xfrm>
            <a:off x="0" y="594928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6 Conector recto"/>
          <p:cNvCxnSpPr/>
          <p:nvPr/>
        </p:nvCxnSpPr>
        <p:spPr>
          <a:xfrm>
            <a:off x="-20911" y="1412776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841E6CC-E214-4963-8D3F-99B1D7313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70128" y="874123"/>
            <a:ext cx="9361039" cy="48098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000" b="1" dirty="0">
                <a:solidFill>
                  <a:schemeClr val="accent1">
                    <a:lumMod val="50000"/>
                  </a:schemeClr>
                </a:solidFill>
              </a:rPr>
              <a:t>PLANIFICAR SALIDAS  -  AEREAS &amp; MARITIMAS</a:t>
            </a:r>
            <a:endParaRPr lang="es-AR" sz="2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grpSp>
        <p:nvGrpSpPr>
          <p:cNvPr id="11" name="11 Grupo">
            <a:extLst>
              <a:ext uri="{FF2B5EF4-FFF2-40B4-BE49-F238E27FC236}">
                <a16:creationId xmlns:a16="http://schemas.microsoft.com/office/drawing/2014/main" xmlns="" id="{973CABA7-CDE2-411D-B2D8-FA3073BD723A}"/>
              </a:ext>
            </a:extLst>
          </p:cNvPr>
          <p:cNvGrpSpPr/>
          <p:nvPr/>
        </p:nvGrpSpPr>
        <p:grpSpPr>
          <a:xfrm>
            <a:off x="1809340" y="1604272"/>
            <a:ext cx="5802089" cy="4153512"/>
            <a:chOff x="827583" y="689416"/>
            <a:chExt cx="6336705" cy="5667912"/>
          </a:xfrm>
        </p:grpSpPr>
        <p:pic>
          <p:nvPicPr>
            <p:cNvPr id="12" name="Picture 2" descr="Resultado de imagen para PLANIFICACION">
              <a:extLst>
                <a:ext uri="{FF2B5EF4-FFF2-40B4-BE49-F238E27FC236}">
                  <a16:creationId xmlns:a16="http://schemas.microsoft.com/office/drawing/2014/main" xmlns="" id="{27727D98-9812-49A7-9BF5-C07C5FA03C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8821" y="2981410"/>
              <a:ext cx="720080" cy="10683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7 Imagen">
              <a:extLst>
                <a:ext uri="{FF2B5EF4-FFF2-40B4-BE49-F238E27FC236}">
                  <a16:creationId xmlns:a16="http://schemas.microsoft.com/office/drawing/2014/main" xmlns="" id="{02C97B64-27C9-41E0-976A-6BB30B98FF3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83" y="705440"/>
              <a:ext cx="3528392" cy="1984721"/>
            </a:xfrm>
            <a:prstGeom prst="rect">
              <a:avLst/>
            </a:prstGeom>
          </p:spPr>
        </p:pic>
        <p:pic>
          <p:nvPicPr>
            <p:cNvPr id="14" name="8 Imagen">
              <a:extLst>
                <a:ext uri="{FF2B5EF4-FFF2-40B4-BE49-F238E27FC236}">
                  <a16:creationId xmlns:a16="http://schemas.microsoft.com/office/drawing/2014/main" xmlns="" id="{07BE9C13-A0CA-46B6-B4FD-288A3468EFC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83534" y="3248982"/>
              <a:ext cx="3552396" cy="2664296"/>
            </a:xfrm>
            <a:prstGeom prst="rect">
              <a:avLst/>
            </a:prstGeom>
          </p:spPr>
        </p:pic>
        <p:pic>
          <p:nvPicPr>
            <p:cNvPr id="15" name="9 Imagen">
              <a:extLst>
                <a:ext uri="{FF2B5EF4-FFF2-40B4-BE49-F238E27FC236}">
                  <a16:creationId xmlns:a16="http://schemas.microsoft.com/office/drawing/2014/main" xmlns="" id="{A8BDBD3A-C238-4BE3-A40B-BE379CD0FA6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4223961" y="1109463"/>
              <a:ext cx="3360373" cy="2520280"/>
            </a:xfrm>
            <a:prstGeom prst="rect">
              <a:avLst/>
            </a:prstGeom>
          </p:spPr>
        </p:pic>
        <p:pic>
          <p:nvPicPr>
            <p:cNvPr id="16" name="10 Imagen">
              <a:extLst>
                <a:ext uri="{FF2B5EF4-FFF2-40B4-BE49-F238E27FC236}">
                  <a16:creationId xmlns:a16="http://schemas.microsoft.com/office/drawing/2014/main" xmlns="" id="{AE2285C7-610E-4FA6-B17D-F5E2D0E4500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9912" y="4141028"/>
              <a:ext cx="3384376" cy="217882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1098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logo JET P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021288"/>
            <a:ext cx="2478459" cy="56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6 Conector recto"/>
          <p:cNvCxnSpPr/>
          <p:nvPr/>
        </p:nvCxnSpPr>
        <p:spPr>
          <a:xfrm>
            <a:off x="0" y="594928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6 Conector recto"/>
          <p:cNvCxnSpPr/>
          <p:nvPr/>
        </p:nvCxnSpPr>
        <p:spPr>
          <a:xfrm>
            <a:off x="-20911" y="1412776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Marcador de contenido 2">
            <a:extLst>
              <a:ext uri="{FF2B5EF4-FFF2-40B4-BE49-F238E27FC236}">
                <a16:creationId xmlns:a16="http://schemas.microsoft.com/office/drawing/2014/main" xmlns="" id="{7AD43F34-E592-4A0F-8C80-1C2CAF4AFF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112" y="3356992"/>
            <a:ext cx="8683579" cy="8640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4400" b="1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GRACIAS !</a:t>
            </a:r>
          </a:p>
        </p:txBody>
      </p:sp>
    </p:spTree>
    <p:extLst>
      <p:ext uri="{BB962C8B-B14F-4D97-AF65-F5344CB8AC3E}">
        <p14:creationId xmlns:p14="http://schemas.microsoft.com/office/powerpoint/2010/main" val="375186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logo JET P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6100309"/>
            <a:ext cx="2478459" cy="56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5" name="4 Conector recto"/>
          <p:cNvCxnSpPr/>
          <p:nvPr/>
        </p:nvCxnSpPr>
        <p:spPr>
          <a:xfrm>
            <a:off x="0" y="6021288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9" name="Picture 33" descr="007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37" y="1393515"/>
            <a:ext cx="8264526" cy="11222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6" name="4 Conector recto"/>
          <p:cNvCxnSpPr/>
          <p:nvPr/>
        </p:nvCxnSpPr>
        <p:spPr>
          <a:xfrm>
            <a:off x="0" y="3140968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7 Rectángulo">
            <a:extLst>
              <a:ext uri="{FF2B5EF4-FFF2-40B4-BE49-F238E27FC236}">
                <a16:creationId xmlns:a16="http://schemas.microsoft.com/office/drawing/2014/main" xmlns="" id="{B846950A-C2EB-4DCF-97AA-02E3DC1628B6}"/>
              </a:ext>
            </a:extLst>
          </p:cNvPr>
          <p:cNvSpPr/>
          <p:nvPr/>
        </p:nvSpPr>
        <p:spPr>
          <a:xfrm>
            <a:off x="0" y="4129327"/>
            <a:ext cx="1019149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AR" sz="40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MODELOS EXPORTADORES EN ARGENTINA</a:t>
            </a:r>
            <a:endParaRPr lang="es-ES_tradnl" altLang="es-AR" sz="40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  <a:p>
            <a:pPr algn="just"/>
            <a:endParaRPr lang="es-ES_tradnl" altLang="es-AR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endParaRPr lang="es-AR" sz="2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693252" y="1907450"/>
            <a:ext cx="446590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_tradnl" altLang="es-AR" sz="14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Esmeralda 1080 - 3er piso - (1007) Buenos Aires, Argentina</a:t>
            </a:r>
          </a:p>
          <a:p>
            <a:pPr eaLnBrk="1" hangingPunct="1"/>
            <a:r>
              <a:rPr lang="es-ES_tradnl" altLang="es-AR" sz="14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PH (54-11) 5239-9909 (</a:t>
            </a:r>
            <a:r>
              <a:rPr lang="es-ES_tradnl" altLang="es-AR" sz="14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rotative</a:t>
            </a:r>
            <a:r>
              <a:rPr lang="es-ES_tradnl" altLang="es-AR" sz="14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 </a:t>
            </a:r>
            <a:r>
              <a:rPr lang="es-ES_tradnl" altLang="es-AR" sz="14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lines</a:t>
            </a:r>
            <a:r>
              <a:rPr lang="es-ES_tradnl" altLang="es-AR" sz="14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)</a:t>
            </a:r>
          </a:p>
          <a:p>
            <a:pPr eaLnBrk="1" hangingPunct="1"/>
            <a:r>
              <a:rPr lang="es-ES_tradnl" altLang="es-AR" sz="14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FAX (54-11) 5239-9915</a:t>
            </a:r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696544" y="1574413"/>
            <a:ext cx="39442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_tradnl" altLang="es-AR" b="1" u="sng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Central Office – Buenos Aires Argentina</a:t>
            </a:r>
            <a:endParaRPr lang="es-ES" altLang="es-AR" b="1" u="sng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auto">
          <a:xfrm>
            <a:off x="1202172" y="6105758"/>
            <a:ext cx="49717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s-ES_tradnl" altLang="es-AR" sz="20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  <a:hlinkClick r:id="rId2"/>
              </a:rPr>
              <a:t>www.jetcargo.com.ar</a:t>
            </a:r>
            <a:r>
              <a:rPr lang="es-ES_tradnl" altLang="es-AR" sz="20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 – </a:t>
            </a:r>
            <a:r>
              <a:rPr lang="es-ES_tradnl" altLang="es-AR" sz="20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  <a:hlinkClick r:id="rId3"/>
              </a:rPr>
              <a:t>info@jetcargo.com.ar</a:t>
            </a:r>
            <a:r>
              <a:rPr lang="es-ES_tradnl" altLang="es-AR" sz="20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 </a:t>
            </a:r>
            <a:endParaRPr lang="es-ES" altLang="es-AR" sz="2000" dirty="0">
              <a:solidFill>
                <a:schemeClr val="accent1">
                  <a:lumMod val="75000"/>
                </a:schemeClr>
              </a:solidFill>
              <a:latin typeface="+mj-lt"/>
              <a:ea typeface="Gulim" pitchFamily="34" charset="-127"/>
            </a:endParaRP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665931" y="2913466"/>
            <a:ext cx="39060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_tradnl" altLang="es-AR" b="1" u="sng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Ezeiza International </a:t>
            </a:r>
            <a:r>
              <a:rPr lang="es-ES_tradnl" altLang="es-AR" b="1" u="sng" dirty="0" err="1">
                <a:solidFill>
                  <a:schemeClr val="accent1">
                    <a:lumMod val="75000"/>
                  </a:schemeClr>
                </a:solidFill>
                <a:latin typeface="+mj-lt"/>
              </a:rPr>
              <a:t>Airport</a:t>
            </a:r>
            <a:r>
              <a:rPr lang="es-ES_tradnl" altLang="es-AR" b="1" u="sng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- Argentina</a:t>
            </a:r>
            <a:endParaRPr lang="es-ES" altLang="es-AR" b="1" u="sng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1" name="Rectangle 18"/>
          <p:cNvSpPr>
            <a:spLocks noChangeArrowheads="1"/>
          </p:cNvSpPr>
          <p:nvPr/>
        </p:nvSpPr>
        <p:spPr bwMode="auto">
          <a:xfrm>
            <a:off x="695053" y="3296285"/>
            <a:ext cx="454586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EDO </a:t>
            </a:r>
            <a:r>
              <a:rPr lang="es-ES" altLang="es-AR" sz="14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Building</a:t>
            </a:r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 – Planta baja – (1802) Buenos Aires, Argentina</a:t>
            </a:r>
          </a:p>
          <a:p>
            <a:pPr eaLnBrk="1" hangingPunct="1"/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PH:   </a:t>
            </a:r>
            <a:r>
              <a:rPr lang="es-ES_tradnl" altLang="es-AR" sz="14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(54-11)</a:t>
            </a:r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 4480 9060 (</a:t>
            </a:r>
            <a:r>
              <a:rPr lang="es-ES" altLang="es-AR" sz="14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rotative</a:t>
            </a:r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 </a:t>
            </a:r>
            <a:r>
              <a:rPr lang="es-ES" altLang="es-AR" sz="1400" dirty="0" err="1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lines</a:t>
            </a:r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)</a:t>
            </a:r>
          </a:p>
          <a:p>
            <a:pPr eaLnBrk="1" hangingPunct="1"/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FAX: </a:t>
            </a:r>
            <a:r>
              <a:rPr lang="es-ES_tradnl" altLang="es-AR" sz="14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(54-11) </a:t>
            </a:r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4480 0352 </a:t>
            </a:r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693252" y="4341873"/>
            <a:ext cx="23256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_tradnl" altLang="es-AR" b="1" u="sng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Montevideo –Uruguay</a:t>
            </a:r>
            <a:endParaRPr lang="es-ES" altLang="es-AR" b="1" u="sng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3" name="Rectangle 18"/>
          <p:cNvSpPr>
            <a:spLocks noChangeArrowheads="1"/>
          </p:cNvSpPr>
          <p:nvPr/>
        </p:nvSpPr>
        <p:spPr bwMode="auto">
          <a:xfrm>
            <a:off x="699047" y="4789443"/>
            <a:ext cx="509633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Aeropuerto Internacional de Carrasco - Terminal de Cargas Uruguay</a:t>
            </a:r>
          </a:p>
          <a:p>
            <a:pPr eaLnBrk="1" hangingPunct="1"/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Edificio Anexo, Oficina 210 - Montevideo - Uruguay</a:t>
            </a:r>
          </a:p>
          <a:p>
            <a:pPr eaLnBrk="1" hangingPunct="1"/>
            <a:r>
              <a:rPr lang="es-ES" altLang="es-AR" sz="1400" dirty="0">
                <a:solidFill>
                  <a:schemeClr val="accent1">
                    <a:lumMod val="75000"/>
                  </a:schemeClr>
                </a:solidFill>
                <a:latin typeface="+mj-lt"/>
                <a:ea typeface="Gulim" pitchFamily="34" charset="-127"/>
              </a:rPr>
              <a:t>PH:  (005982) 2604 5780</a:t>
            </a:r>
          </a:p>
        </p:txBody>
      </p:sp>
      <p:sp>
        <p:nvSpPr>
          <p:cNvPr id="2" name="1 Rectángulo"/>
          <p:cNvSpPr/>
          <p:nvPr/>
        </p:nvSpPr>
        <p:spPr>
          <a:xfrm>
            <a:off x="693252" y="846324"/>
            <a:ext cx="43107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_tradnl" sz="2400" b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0" dist="60007" dir="5400000" sy="-100000" algn="bl" rotWithShape="0"/>
                </a:effectLst>
                <a:latin typeface="+mj-lt"/>
              </a:rPr>
              <a:t>Headquarter</a:t>
            </a:r>
            <a:r>
              <a:rPr lang="es-ES_tradnl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0" dist="60007" dir="5400000" sy="-100000" algn="bl" rotWithShape="0"/>
                </a:effectLst>
                <a:latin typeface="+mj-lt"/>
              </a:rPr>
              <a:t> and </a:t>
            </a:r>
            <a:r>
              <a:rPr lang="es-ES_tradnl" sz="2400" b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50" endPos="0" dist="60007" dir="5400000" sy="-100000" algn="bl" rotWithShape="0"/>
                </a:effectLst>
                <a:latin typeface="+mj-lt"/>
              </a:rPr>
              <a:t>branches</a:t>
            </a:r>
            <a:endParaRPr lang="es-ES" sz="2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50" endPos="85000" dist="60007" dir="5400000" sy="-100000" algn="bl" rotWithShape="0"/>
              </a:effectLst>
              <a:latin typeface="+mj-lt"/>
            </a:endParaRPr>
          </a:p>
        </p:txBody>
      </p:sp>
      <p:pic>
        <p:nvPicPr>
          <p:cNvPr id="12" name="3 Imagen" descr="logo JET PM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6021288"/>
            <a:ext cx="2478459" cy="56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13" name="4 Conector recto"/>
          <p:cNvCxnSpPr/>
          <p:nvPr/>
        </p:nvCxnSpPr>
        <p:spPr>
          <a:xfrm>
            <a:off x="0" y="594928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4 Conector recto"/>
          <p:cNvCxnSpPr/>
          <p:nvPr/>
        </p:nvCxnSpPr>
        <p:spPr>
          <a:xfrm>
            <a:off x="0" y="1356841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8329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20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logo JET P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021288"/>
            <a:ext cx="2478459" cy="56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6 Conector recto"/>
          <p:cNvCxnSpPr/>
          <p:nvPr/>
        </p:nvCxnSpPr>
        <p:spPr>
          <a:xfrm>
            <a:off x="0" y="594928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6 Conector recto"/>
          <p:cNvCxnSpPr/>
          <p:nvPr/>
        </p:nvCxnSpPr>
        <p:spPr>
          <a:xfrm>
            <a:off x="-20911" y="1412776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841E6CC-E214-4963-8D3F-99B1D7313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09" y="859786"/>
            <a:ext cx="8229600" cy="4462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32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Exportación de Trigo (1878)</a:t>
            </a:r>
          </a:p>
        </p:txBody>
      </p:sp>
      <p:pic>
        <p:nvPicPr>
          <p:cNvPr id="10" name="5 Marcador de contenido">
            <a:extLst>
              <a:ext uri="{FF2B5EF4-FFF2-40B4-BE49-F238E27FC236}">
                <a16:creationId xmlns:a16="http://schemas.microsoft.com/office/drawing/2014/main" xmlns="" id="{7A0226AB-3BA3-4EC1-B287-C11A8134EE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17" y="1484784"/>
            <a:ext cx="3528392" cy="2230930"/>
          </a:xfrm>
          <a:prstGeom prst="rect">
            <a:avLst/>
          </a:prstGeom>
        </p:spPr>
      </p:pic>
      <p:sp>
        <p:nvSpPr>
          <p:cNvPr id="11" name="7 CuadroTexto">
            <a:extLst>
              <a:ext uri="{FF2B5EF4-FFF2-40B4-BE49-F238E27FC236}">
                <a16:creationId xmlns:a16="http://schemas.microsoft.com/office/drawing/2014/main" xmlns="" id="{651347E3-7629-421C-8FDD-F1D5477D3C97}"/>
              </a:ext>
            </a:extLst>
          </p:cNvPr>
          <p:cNvSpPr txBox="1"/>
          <p:nvPr/>
        </p:nvSpPr>
        <p:spPr>
          <a:xfrm>
            <a:off x="867317" y="3685096"/>
            <a:ext cx="74862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El 12 de abril de 1878, zarparon los barcos llevando el preciado cereal. </a:t>
            </a:r>
          </a:p>
          <a:p>
            <a:pPr algn="just"/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Pero cuando en los primeros días de Mayo, llegaron a Glasgow, la firma </a:t>
            </a:r>
            <a:r>
              <a:rPr lang="es-AR" dirty="0" err="1">
                <a:solidFill>
                  <a:schemeClr val="accent1">
                    <a:lumMod val="50000"/>
                  </a:schemeClr>
                </a:solidFill>
              </a:rPr>
              <a:t>Torromé</a:t>
            </a:r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, que representaba a Casado, le hizo saber que no conseguía compradores al precio establecido. </a:t>
            </a:r>
          </a:p>
          <a:p>
            <a:pPr algn="just"/>
            <a:endParaRPr lang="es-AR" dirty="0">
              <a:solidFill>
                <a:schemeClr val="accent1">
                  <a:lumMod val="50000"/>
                </a:schemeClr>
              </a:solidFill>
            </a:endParaRPr>
          </a:p>
          <a:p>
            <a:pPr algn="just"/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El telégrafo registró su rápida y categórica respuesta: "Pregunte</a:t>
            </a:r>
            <a:r>
              <a:rPr lang="es-AR" i="1" dirty="0">
                <a:solidFill>
                  <a:schemeClr val="accent1">
                    <a:lumMod val="50000"/>
                  </a:schemeClr>
                </a:solidFill>
              </a:rPr>
              <a:t> cuánto cuesta tirarlo al mar, y le enviaré el importe. Yo a los colonos debo pagarles lo que les ha costado cosecharlo".</a:t>
            </a:r>
            <a:endParaRPr lang="es-AR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2" name="9 Imagen">
            <a:extLst>
              <a:ext uri="{FF2B5EF4-FFF2-40B4-BE49-F238E27FC236}">
                <a16:creationId xmlns:a16="http://schemas.microsoft.com/office/drawing/2014/main" xmlns="" id="{ECC85C6D-38D1-41C0-9D72-2C412879CF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880" y="1514353"/>
            <a:ext cx="3742660" cy="21707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logo JET P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021288"/>
            <a:ext cx="2478459" cy="56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6 Conector recto"/>
          <p:cNvCxnSpPr/>
          <p:nvPr/>
        </p:nvCxnSpPr>
        <p:spPr>
          <a:xfrm>
            <a:off x="0" y="594928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6 Conector recto"/>
          <p:cNvCxnSpPr/>
          <p:nvPr/>
        </p:nvCxnSpPr>
        <p:spPr>
          <a:xfrm>
            <a:off x="-20911" y="1412776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841E6CC-E214-4963-8D3F-99B1D7313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09" y="859786"/>
            <a:ext cx="8229600" cy="4462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32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Exportación de carne enfriada (1876)</a:t>
            </a:r>
          </a:p>
        </p:txBody>
      </p:sp>
      <p:sp>
        <p:nvSpPr>
          <p:cNvPr id="9" name="7 CuadroTexto">
            <a:extLst>
              <a:ext uri="{FF2B5EF4-FFF2-40B4-BE49-F238E27FC236}">
                <a16:creationId xmlns:a16="http://schemas.microsoft.com/office/drawing/2014/main" xmlns="" id="{38A46901-B2FE-4935-AC42-EFC64A71C8C9}"/>
              </a:ext>
            </a:extLst>
          </p:cNvPr>
          <p:cNvSpPr txBox="1"/>
          <p:nvPr/>
        </p:nvSpPr>
        <p:spPr>
          <a:xfrm>
            <a:off x="929797" y="5253706"/>
            <a:ext cx="7282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1877 - Buque “El Paraguay” equipado según el procedimiento </a:t>
            </a:r>
            <a:r>
              <a:rPr lang="es-AR" dirty="0" err="1">
                <a:solidFill>
                  <a:schemeClr val="accent1">
                    <a:lumMod val="50000"/>
                  </a:schemeClr>
                </a:solidFill>
              </a:rPr>
              <a:t>Carré</a:t>
            </a:r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–</a:t>
            </a:r>
            <a:r>
              <a:rPr lang="es-AR" dirty="0" err="1">
                <a:solidFill>
                  <a:schemeClr val="accent1">
                    <a:lumMod val="50000"/>
                  </a:schemeClr>
                </a:solidFill>
              </a:rPr>
              <a:t>Jullien</a:t>
            </a:r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, de congelar a – 30ºC, sistema que aseguraría un mejor resultado</a:t>
            </a:r>
          </a:p>
        </p:txBody>
      </p:sp>
      <p:pic>
        <p:nvPicPr>
          <p:cNvPr id="13" name="3 Imagen">
            <a:extLst>
              <a:ext uri="{FF2B5EF4-FFF2-40B4-BE49-F238E27FC236}">
                <a16:creationId xmlns:a16="http://schemas.microsoft.com/office/drawing/2014/main" xmlns="" id="{3BFDF3C0-DC49-4AAB-8E5C-BB90B2125B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833" y="1663152"/>
            <a:ext cx="2582771" cy="1711935"/>
          </a:xfrm>
          <a:prstGeom prst="rect">
            <a:avLst/>
          </a:prstGeom>
        </p:spPr>
      </p:pic>
      <p:pic>
        <p:nvPicPr>
          <p:cNvPr id="14" name="8 Imagen">
            <a:extLst>
              <a:ext uri="{FF2B5EF4-FFF2-40B4-BE49-F238E27FC236}">
                <a16:creationId xmlns:a16="http://schemas.microsoft.com/office/drawing/2014/main" xmlns="" id="{58DA476F-3C12-40FF-B24F-84FDBF6489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104" y="1641224"/>
            <a:ext cx="3179985" cy="1709242"/>
          </a:xfrm>
          <a:prstGeom prst="rect">
            <a:avLst/>
          </a:prstGeom>
        </p:spPr>
      </p:pic>
      <p:sp>
        <p:nvSpPr>
          <p:cNvPr id="15" name="10 CuadroTexto">
            <a:extLst>
              <a:ext uri="{FF2B5EF4-FFF2-40B4-BE49-F238E27FC236}">
                <a16:creationId xmlns:a16="http://schemas.microsoft.com/office/drawing/2014/main" xmlns="" id="{2439906C-2B8D-4A7F-A386-0A258A8A3695}"/>
              </a:ext>
            </a:extLst>
          </p:cNvPr>
          <p:cNvSpPr txBox="1"/>
          <p:nvPr/>
        </p:nvSpPr>
        <p:spPr>
          <a:xfrm>
            <a:off x="971600" y="3375087"/>
            <a:ext cx="72823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Durante la década de 1870, La Sociedad Rural de La Provincia de Buenos Aires, ofreció un premio económico a quien inventase una técnica que conservara las carnes</a:t>
            </a:r>
          </a:p>
        </p:txBody>
      </p:sp>
      <p:sp>
        <p:nvSpPr>
          <p:cNvPr id="16" name="11 CuadroTexto">
            <a:extLst>
              <a:ext uri="{FF2B5EF4-FFF2-40B4-BE49-F238E27FC236}">
                <a16:creationId xmlns:a16="http://schemas.microsoft.com/office/drawing/2014/main" xmlns="" id="{B45AD772-7BD3-43D2-9C0F-38B4C282A95E}"/>
              </a:ext>
            </a:extLst>
          </p:cNvPr>
          <p:cNvSpPr txBox="1"/>
          <p:nvPr/>
        </p:nvSpPr>
        <p:spPr>
          <a:xfrm>
            <a:off x="962090" y="4293620"/>
            <a:ext cx="72823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1876 – Buque «Le </a:t>
            </a:r>
            <a:r>
              <a:rPr lang="es-AR" dirty="0" err="1">
                <a:solidFill>
                  <a:schemeClr val="accent1">
                    <a:lumMod val="50000"/>
                  </a:schemeClr>
                </a:solidFill>
              </a:rPr>
              <a:t>Frigorifique</a:t>
            </a:r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»  se equipo para </a:t>
            </a:r>
            <a:r>
              <a:rPr lang="es-AR" i="1" dirty="0">
                <a:solidFill>
                  <a:schemeClr val="accent1">
                    <a:lumMod val="50000"/>
                  </a:schemeClr>
                </a:solidFill>
              </a:rPr>
              <a:t>conservar las carnes frescas dentro de cámaras mantenidas a 0°C por una corriente de aire seco, enfriada por evaporación</a:t>
            </a:r>
            <a:endParaRPr lang="es-AR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497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logo JET P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021288"/>
            <a:ext cx="2478459" cy="56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6 Conector recto"/>
          <p:cNvCxnSpPr/>
          <p:nvPr/>
        </p:nvCxnSpPr>
        <p:spPr>
          <a:xfrm>
            <a:off x="0" y="594928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6 Conector recto"/>
          <p:cNvCxnSpPr/>
          <p:nvPr/>
        </p:nvCxnSpPr>
        <p:spPr>
          <a:xfrm>
            <a:off x="-20911" y="1412776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841E6CC-E214-4963-8D3F-99B1D7313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09" y="859786"/>
            <a:ext cx="8229600" cy="4462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000" b="1" dirty="0">
                <a:solidFill>
                  <a:schemeClr val="accent1">
                    <a:lumMod val="50000"/>
                  </a:schemeClr>
                </a:solidFill>
              </a:rPr>
              <a:t>SITUACION DEL MERCADO OCEANICO TAMAÑO DE LOS BUQUES</a:t>
            </a:r>
            <a:endParaRPr lang="es-AR" sz="2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12" name="2 Imagen">
            <a:extLst>
              <a:ext uri="{FF2B5EF4-FFF2-40B4-BE49-F238E27FC236}">
                <a16:creationId xmlns:a16="http://schemas.microsoft.com/office/drawing/2014/main" xmlns="" id="{9749AAB0-10B6-46D7-8296-EBE3675BC4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569322"/>
            <a:ext cx="4165523" cy="2706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4 CuadroTexto">
            <a:extLst>
              <a:ext uri="{FF2B5EF4-FFF2-40B4-BE49-F238E27FC236}">
                <a16:creationId xmlns:a16="http://schemas.microsoft.com/office/drawing/2014/main" xmlns="" id="{6FEA333C-4ACB-4C39-B7BF-E20704D92644}"/>
              </a:ext>
            </a:extLst>
          </p:cNvPr>
          <p:cNvSpPr txBox="1"/>
          <p:nvPr/>
        </p:nvSpPr>
        <p:spPr>
          <a:xfrm>
            <a:off x="3131840" y="5346563"/>
            <a:ext cx="4134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WILLOWBANK – 768 TEUS</a:t>
            </a:r>
          </a:p>
        </p:txBody>
      </p:sp>
      <p:sp>
        <p:nvSpPr>
          <p:cNvPr id="18" name="9 CuadroTexto">
            <a:extLst>
              <a:ext uri="{FF2B5EF4-FFF2-40B4-BE49-F238E27FC236}">
                <a16:creationId xmlns:a16="http://schemas.microsoft.com/office/drawing/2014/main" xmlns="" id="{25B65616-2782-4BC2-95F2-6F09400AC08E}"/>
              </a:ext>
            </a:extLst>
          </p:cNvPr>
          <p:cNvSpPr txBox="1"/>
          <p:nvPr/>
        </p:nvSpPr>
        <p:spPr>
          <a:xfrm>
            <a:off x="1038137" y="1575551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solidFill>
                  <a:schemeClr val="accent1">
                    <a:lumMod val="50000"/>
                  </a:schemeClr>
                </a:solidFill>
              </a:rPr>
              <a:t>EARLY CONTAINER SHIPS – DECADA DEL 50´ Y 60´</a:t>
            </a:r>
          </a:p>
          <a:p>
            <a:pPr algn="ctr"/>
            <a:r>
              <a:rPr lang="es-AR" sz="2400" b="1" dirty="0">
                <a:solidFill>
                  <a:schemeClr val="accent1">
                    <a:lumMod val="50000"/>
                  </a:schemeClr>
                </a:solidFill>
              </a:rPr>
              <a:t>ENTRE 500 Y 800 TEUS</a:t>
            </a:r>
          </a:p>
        </p:txBody>
      </p:sp>
    </p:spTree>
    <p:extLst>
      <p:ext uri="{BB962C8B-B14F-4D97-AF65-F5344CB8AC3E}">
        <p14:creationId xmlns:p14="http://schemas.microsoft.com/office/powerpoint/2010/main" val="154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logo JET P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021288"/>
            <a:ext cx="2478459" cy="56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6 Conector recto"/>
          <p:cNvCxnSpPr/>
          <p:nvPr/>
        </p:nvCxnSpPr>
        <p:spPr>
          <a:xfrm>
            <a:off x="0" y="594928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6 Conector recto"/>
          <p:cNvCxnSpPr/>
          <p:nvPr/>
        </p:nvCxnSpPr>
        <p:spPr>
          <a:xfrm>
            <a:off x="-20911" y="1412776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841E6CC-E214-4963-8D3F-99B1D7313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09" y="859786"/>
            <a:ext cx="8229600" cy="4462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000" b="1" dirty="0">
                <a:solidFill>
                  <a:schemeClr val="accent1">
                    <a:lumMod val="50000"/>
                  </a:schemeClr>
                </a:solidFill>
              </a:rPr>
              <a:t>SITUACION DEL MERCADO OCEANICO TAMAÑO DE LOS BUQUES</a:t>
            </a:r>
            <a:endParaRPr lang="es-AR" sz="2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4 CuadroTexto">
            <a:extLst>
              <a:ext uri="{FF2B5EF4-FFF2-40B4-BE49-F238E27FC236}">
                <a16:creationId xmlns:a16="http://schemas.microsoft.com/office/drawing/2014/main" xmlns="" id="{A9B5FA07-6E46-442D-B2F5-6A3EC109C4E3}"/>
              </a:ext>
            </a:extLst>
          </p:cNvPr>
          <p:cNvSpPr txBox="1"/>
          <p:nvPr/>
        </p:nvSpPr>
        <p:spPr>
          <a:xfrm>
            <a:off x="1871700" y="5228790"/>
            <a:ext cx="5832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 err="1">
                <a:solidFill>
                  <a:schemeClr val="accent1">
                    <a:lumMod val="50000"/>
                  </a:schemeClr>
                </a:solidFill>
              </a:rPr>
              <a:t>Neptune</a:t>
            </a:r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AR" dirty="0" err="1">
                <a:solidFill>
                  <a:schemeClr val="accent1">
                    <a:lumMod val="50000"/>
                  </a:schemeClr>
                </a:solidFill>
              </a:rPr>
              <a:t>Garnet</a:t>
            </a:r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 (1980) - 4.000 </a:t>
            </a:r>
            <a:r>
              <a:rPr lang="es-AR" dirty="0" err="1">
                <a:solidFill>
                  <a:schemeClr val="accent1">
                    <a:lumMod val="50000"/>
                  </a:schemeClr>
                </a:solidFill>
              </a:rPr>
              <a:t>Teus</a:t>
            </a:r>
            <a:endParaRPr lang="es-A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9 CuadroTexto">
            <a:extLst>
              <a:ext uri="{FF2B5EF4-FFF2-40B4-BE49-F238E27FC236}">
                <a16:creationId xmlns:a16="http://schemas.microsoft.com/office/drawing/2014/main" xmlns="" id="{7991603E-B207-4C43-A521-F3C2A6CBC16C}"/>
              </a:ext>
            </a:extLst>
          </p:cNvPr>
          <p:cNvSpPr txBox="1"/>
          <p:nvPr/>
        </p:nvSpPr>
        <p:spPr>
          <a:xfrm>
            <a:off x="971600" y="1727452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solidFill>
                  <a:schemeClr val="accent1">
                    <a:lumMod val="50000"/>
                  </a:schemeClr>
                </a:solidFill>
              </a:rPr>
              <a:t>PANAMAX– DECADA DEL 80´</a:t>
            </a:r>
          </a:p>
          <a:p>
            <a:pPr algn="ctr"/>
            <a:r>
              <a:rPr lang="es-AR" sz="2400" b="1" dirty="0">
                <a:solidFill>
                  <a:schemeClr val="accent1">
                    <a:lumMod val="50000"/>
                  </a:schemeClr>
                </a:solidFill>
              </a:rPr>
              <a:t>ENTRE 3,000 Y 3,400 TEUS</a:t>
            </a:r>
          </a:p>
        </p:txBody>
      </p:sp>
      <p:pic>
        <p:nvPicPr>
          <p:cNvPr id="11" name="1 Imagen">
            <a:extLst>
              <a:ext uri="{FF2B5EF4-FFF2-40B4-BE49-F238E27FC236}">
                <a16:creationId xmlns:a16="http://schemas.microsoft.com/office/drawing/2014/main" xmlns="" id="{42887E0C-02FF-4B14-8EF9-0A4AACEBEE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252" y="2558449"/>
            <a:ext cx="3939544" cy="2440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613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logo JET P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021288"/>
            <a:ext cx="2478459" cy="56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6 Conector recto"/>
          <p:cNvCxnSpPr/>
          <p:nvPr/>
        </p:nvCxnSpPr>
        <p:spPr>
          <a:xfrm>
            <a:off x="0" y="594928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6 Conector recto"/>
          <p:cNvCxnSpPr/>
          <p:nvPr/>
        </p:nvCxnSpPr>
        <p:spPr>
          <a:xfrm>
            <a:off x="-20911" y="1412776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841E6CC-E214-4963-8D3F-99B1D7313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09" y="859786"/>
            <a:ext cx="8229600" cy="4462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000" b="1" dirty="0">
                <a:solidFill>
                  <a:schemeClr val="accent1">
                    <a:lumMod val="50000"/>
                  </a:schemeClr>
                </a:solidFill>
              </a:rPr>
              <a:t>SITUACION DEL MERCADO OCEANICO TAMAÑO DE LOS BUQUES</a:t>
            </a:r>
            <a:endParaRPr lang="es-AR" sz="2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4 CuadroTexto">
            <a:extLst>
              <a:ext uri="{FF2B5EF4-FFF2-40B4-BE49-F238E27FC236}">
                <a16:creationId xmlns:a16="http://schemas.microsoft.com/office/drawing/2014/main" xmlns="" id="{83078A93-4FA7-4D2E-9C66-34CB5DBA0A8B}"/>
              </a:ext>
            </a:extLst>
          </p:cNvPr>
          <p:cNvSpPr txBox="1"/>
          <p:nvPr/>
        </p:nvSpPr>
        <p:spPr>
          <a:xfrm>
            <a:off x="1871700" y="5228790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Regina </a:t>
            </a:r>
            <a:r>
              <a:rPr lang="es-AR" dirty="0" err="1">
                <a:solidFill>
                  <a:schemeClr val="accent1">
                    <a:lumMod val="50000"/>
                  </a:schemeClr>
                </a:solidFill>
              </a:rPr>
              <a:t>Maersk</a:t>
            </a:r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 (1996) 6.400 </a:t>
            </a:r>
            <a:r>
              <a:rPr lang="es-AR" dirty="0" err="1">
                <a:solidFill>
                  <a:schemeClr val="accent1">
                    <a:lumMod val="50000"/>
                  </a:schemeClr>
                </a:solidFill>
              </a:rPr>
              <a:t>Teus</a:t>
            </a:r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s-AR" dirty="0">
                <a:solidFill>
                  <a:schemeClr val="accent1">
                    <a:lumMod val="50000"/>
                  </a:schemeClr>
                </a:solidFill>
              </a:rPr>
            </a:br>
            <a:endParaRPr lang="es-A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" name="9 CuadroTexto">
            <a:extLst>
              <a:ext uri="{FF2B5EF4-FFF2-40B4-BE49-F238E27FC236}">
                <a16:creationId xmlns:a16="http://schemas.microsoft.com/office/drawing/2014/main" xmlns="" id="{AA7B967B-599F-43B7-8542-0046E82C1752}"/>
              </a:ext>
            </a:extLst>
          </p:cNvPr>
          <p:cNvSpPr txBox="1"/>
          <p:nvPr/>
        </p:nvSpPr>
        <p:spPr>
          <a:xfrm>
            <a:off x="971600" y="1727452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solidFill>
                  <a:schemeClr val="accent1">
                    <a:lumMod val="50000"/>
                  </a:schemeClr>
                </a:solidFill>
              </a:rPr>
              <a:t>POST PANAMAX– DECADA DEL 90´</a:t>
            </a:r>
          </a:p>
          <a:p>
            <a:pPr algn="ctr"/>
            <a:r>
              <a:rPr lang="es-AR" sz="2400" b="1" dirty="0">
                <a:solidFill>
                  <a:schemeClr val="accent1">
                    <a:lumMod val="50000"/>
                  </a:schemeClr>
                </a:solidFill>
              </a:rPr>
              <a:t>ENTRE 6,000 Y 8,000 TEUS</a:t>
            </a:r>
          </a:p>
        </p:txBody>
      </p:sp>
      <p:pic>
        <p:nvPicPr>
          <p:cNvPr id="14" name="2 Imagen">
            <a:extLst>
              <a:ext uri="{FF2B5EF4-FFF2-40B4-BE49-F238E27FC236}">
                <a16:creationId xmlns:a16="http://schemas.microsoft.com/office/drawing/2014/main" xmlns="" id="{88054AF2-DE4C-4CCE-86FB-E071540606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260" y="2558449"/>
            <a:ext cx="4272004" cy="2672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9324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logo JET P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021288"/>
            <a:ext cx="2478459" cy="56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6 Conector recto"/>
          <p:cNvCxnSpPr/>
          <p:nvPr/>
        </p:nvCxnSpPr>
        <p:spPr>
          <a:xfrm>
            <a:off x="0" y="594928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6 Conector recto"/>
          <p:cNvCxnSpPr/>
          <p:nvPr/>
        </p:nvCxnSpPr>
        <p:spPr>
          <a:xfrm>
            <a:off x="-20911" y="1412776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841E6CC-E214-4963-8D3F-99B1D7313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09" y="859786"/>
            <a:ext cx="8229600" cy="4462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000" b="1" dirty="0">
                <a:solidFill>
                  <a:schemeClr val="accent1">
                    <a:lumMod val="50000"/>
                  </a:schemeClr>
                </a:solidFill>
              </a:rPr>
              <a:t>SITUACION DEL MERCADO OCEANICO TAMAÑO DE LOS BUQUES</a:t>
            </a:r>
            <a:endParaRPr lang="es-AR" sz="2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4 CuadroTexto">
            <a:extLst>
              <a:ext uri="{FF2B5EF4-FFF2-40B4-BE49-F238E27FC236}">
                <a16:creationId xmlns:a16="http://schemas.microsoft.com/office/drawing/2014/main" xmlns="" id="{EFBE7711-5936-4488-9B25-2CF5F3A84E74}"/>
              </a:ext>
            </a:extLst>
          </p:cNvPr>
          <p:cNvSpPr txBox="1"/>
          <p:nvPr/>
        </p:nvSpPr>
        <p:spPr>
          <a:xfrm>
            <a:off x="2017953" y="5374957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Colombo Express (2005) – 8,749 </a:t>
            </a:r>
            <a:r>
              <a:rPr lang="es-AR" dirty="0" err="1">
                <a:solidFill>
                  <a:schemeClr val="accent1">
                    <a:lumMod val="50000"/>
                  </a:schemeClr>
                </a:solidFill>
              </a:rPr>
              <a:t>Teus</a:t>
            </a:r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s-AR" dirty="0">
                <a:solidFill>
                  <a:schemeClr val="accent1">
                    <a:lumMod val="50000"/>
                  </a:schemeClr>
                </a:solidFill>
              </a:rPr>
            </a:br>
            <a:endParaRPr lang="es-A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9 CuadroTexto">
            <a:extLst>
              <a:ext uri="{FF2B5EF4-FFF2-40B4-BE49-F238E27FC236}">
                <a16:creationId xmlns:a16="http://schemas.microsoft.com/office/drawing/2014/main" xmlns="" id="{2CE54CA5-11FE-414E-BF24-AA645530160C}"/>
              </a:ext>
            </a:extLst>
          </p:cNvPr>
          <p:cNvSpPr txBox="1"/>
          <p:nvPr/>
        </p:nvSpPr>
        <p:spPr>
          <a:xfrm>
            <a:off x="971600" y="1727452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solidFill>
                  <a:schemeClr val="accent1">
                    <a:lumMod val="50000"/>
                  </a:schemeClr>
                </a:solidFill>
              </a:rPr>
              <a:t>NEW PANAMAX – 12,500 TEUS</a:t>
            </a:r>
          </a:p>
        </p:txBody>
      </p:sp>
      <p:pic>
        <p:nvPicPr>
          <p:cNvPr id="10" name="3 Imagen">
            <a:extLst>
              <a:ext uri="{FF2B5EF4-FFF2-40B4-BE49-F238E27FC236}">
                <a16:creationId xmlns:a16="http://schemas.microsoft.com/office/drawing/2014/main" xmlns="" id="{9EA3B22C-344B-4FA9-8D30-A0B8ABDB83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581610"/>
            <a:ext cx="4324954" cy="2743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1135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logo JET P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6021288"/>
            <a:ext cx="2478459" cy="569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7" name="6 Conector recto"/>
          <p:cNvCxnSpPr/>
          <p:nvPr/>
        </p:nvCxnSpPr>
        <p:spPr>
          <a:xfrm>
            <a:off x="0" y="5949280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" name="6 Conector recto"/>
          <p:cNvCxnSpPr/>
          <p:nvPr/>
        </p:nvCxnSpPr>
        <p:spPr>
          <a:xfrm>
            <a:off x="-20911" y="1412776"/>
            <a:ext cx="9144000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841E6CC-E214-4963-8D3F-99B1D73138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909" y="859786"/>
            <a:ext cx="8229600" cy="44620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s-AR" sz="2000" b="1" dirty="0">
                <a:solidFill>
                  <a:schemeClr val="accent1">
                    <a:lumMod val="50000"/>
                  </a:schemeClr>
                </a:solidFill>
              </a:rPr>
              <a:t>SITUACION DEL MERCADO OCEANICO TAMAÑO DE LOS BUQUES</a:t>
            </a:r>
            <a:endParaRPr lang="es-AR" sz="2000" b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4 CuadroTexto">
            <a:extLst>
              <a:ext uri="{FF2B5EF4-FFF2-40B4-BE49-F238E27FC236}">
                <a16:creationId xmlns:a16="http://schemas.microsoft.com/office/drawing/2014/main" xmlns="" id="{A4E8DDAB-8C81-402D-8B03-0662E5F84F71}"/>
              </a:ext>
            </a:extLst>
          </p:cNvPr>
          <p:cNvSpPr txBox="1"/>
          <p:nvPr/>
        </p:nvSpPr>
        <p:spPr>
          <a:xfrm>
            <a:off x="2109286" y="5373216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dirty="0" err="1">
                <a:solidFill>
                  <a:schemeClr val="accent1">
                    <a:lumMod val="50000"/>
                  </a:schemeClr>
                </a:solidFill>
              </a:rPr>
              <a:t>Maersk</a:t>
            </a:r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 Mc-</a:t>
            </a:r>
            <a:r>
              <a:rPr lang="es-AR" dirty="0" err="1">
                <a:solidFill>
                  <a:schemeClr val="accent1">
                    <a:lumMod val="50000"/>
                  </a:schemeClr>
                </a:solidFill>
              </a:rPr>
              <a:t>Kinney</a:t>
            </a:r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s-AR" dirty="0" err="1">
                <a:solidFill>
                  <a:schemeClr val="accent1">
                    <a:lumMod val="50000"/>
                  </a:schemeClr>
                </a:solidFill>
              </a:rPr>
              <a:t>Moller</a:t>
            </a:r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> (2013) - 18.340 </a:t>
            </a:r>
            <a:r>
              <a:rPr lang="es-AR" dirty="0" err="1">
                <a:solidFill>
                  <a:schemeClr val="accent1">
                    <a:lumMod val="50000"/>
                  </a:schemeClr>
                </a:solidFill>
              </a:rPr>
              <a:t>Teus</a:t>
            </a:r>
            <a:r>
              <a:rPr lang="es-AR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s-AR" dirty="0">
                <a:solidFill>
                  <a:schemeClr val="accent1">
                    <a:lumMod val="50000"/>
                  </a:schemeClr>
                </a:solidFill>
              </a:rPr>
            </a:br>
            <a:endParaRPr lang="es-AR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9 CuadroTexto">
            <a:extLst>
              <a:ext uri="{FF2B5EF4-FFF2-40B4-BE49-F238E27FC236}">
                <a16:creationId xmlns:a16="http://schemas.microsoft.com/office/drawing/2014/main" xmlns="" id="{A5829153-7ACC-4BB8-A146-F22AC97F6B18}"/>
              </a:ext>
            </a:extLst>
          </p:cNvPr>
          <p:cNvSpPr txBox="1"/>
          <p:nvPr/>
        </p:nvSpPr>
        <p:spPr>
          <a:xfrm>
            <a:off x="971600" y="1727452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dirty="0">
                <a:solidFill>
                  <a:schemeClr val="accent1">
                    <a:lumMod val="50000"/>
                  </a:schemeClr>
                </a:solidFill>
              </a:rPr>
              <a:t>POST NEW PANAMAX – 18,000 TEUS</a:t>
            </a:r>
          </a:p>
        </p:txBody>
      </p:sp>
      <p:pic>
        <p:nvPicPr>
          <p:cNvPr id="10" name="1 Imagen">
            <a:extLst>
              <a:ext uri="{FF2B5EF4-FFF2-40B4-BE49-F238E27FC236}">
                <a16:creationId xmlns:a16="http://schemas.microsoft.com/office/drawing/2014/main" xmlns="" id="{475C9061-B281-4C8F-AD56-EF8AB0D4BC8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087" y="2214625"/>
            <a:ext cx="6613873" cy="3014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6900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1234</TotalTime>
  <Words>693</Words>
  <Application>Microsoft Office PowerPoint</Application>
  <PresentationFormat>Presentación en pantalla (4:3)</PresentationFormat>
  <Paragraphs>190</Paragraphs>
  <Slides>20</Slides>
  <Notes>18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Flujo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FTN annual meeting MIAMI-September - 2012</dc:title>
  <dc:creator>Carolina</dc:creator>
  <cp:lastModifiedBy>Gabriel Gorenstein</cp:lastModifiedBy>
  <cp:revision>113</cp:revision>
  <dcterms:created xsi:type="dcterms:W3CDTF">2012-09-21T00:55:43Z</dcterms:created>
  <dcterms:modified xsi:type="dcterms:W3CDTF">2017-08-15T17:52:51Z</dcterms:modified>
</cp:coreProperties>
</file>