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4"/>
  </p:notesMasterIdLst>
  <p:sldIdLst>
    <p:sldId id="546" r:id="rId2"/>
    <p:sldId id="258" r:id="rId3"/>
    <p:sldId id="426" r:id="rId4"/>
    <p:sldId id="524" r:id="rId5"/>
    <p:sldId id="273" r:id="rId6"/>
    <p:sldId id="276" r:id="rId7"/>
    <p:sldId id="278" r:id="rId8"/>
    <p:sldId id="547" r:id="rId9"/>
    <p:sldId id="366" r:id="rId10"/>
    <p:sldId id="413" r:id="rId11"/>
    <p:sldId id="607" r:id="rId12"/>
    <p:sldId id="444" r:id="rId13"/>
    <p:sldId id="437" r:id="rId14"/>
    <p:sldId id="304" r:id="rId15"/>
    <p:sldId id="305" r:id="rId16"/>
    <p:sldId id="447" r:id="rId17"/>
    <p:sldId id="609" r:id="rId18"/>
    <p:sldId id="450" r:id="rId19"/>
    <p:sldId id="452" r:id="rId20"/>
    <p:sldId id="454" r:id="rId21"/>
    <p:sldId id="559" r:id="rId22"/>
    <p:sldId id="552" r:id="rId23"/>
    <p:sldId id="578" r:id="rId24"/>
    <p:sldId id="579" r:id="rId25"/>
    <p:sldId id="580" r:id="rId26"/>
    <p:sldId id="581" r:id="rId27"/>
    <p:sldId id="582" r:id="rId28"/>
    <p:sldId id="583" r:id="rId29"/>
    <p:sldId id="584" r:id="rId30"/>
    <p:sldId id="585" r:id="rId31"/>
    <p:sldId id="588" r:id="rId32"/>
    <p:sldId id="589" r:id="rId33"/>
    <p:sldId id="586" r:id="rId34"/>
    <p:sldId id="587" r:id="rId35"/>
    <p:sldId id="557" r:id="rId36"/>
    <p:sldId id="558" r:id="rId37"/>
    <p:sldId id="321" r:id="rId38"/>
    <p:sldId id="661" r:id="rId39"/>
    <p:sldId id="662" r:id="rId40"/>
    <p:sldId id="663" r:id="rId41"/>
    <p:sldId id="664" r:id="rId42"/>
    <p:sldId id="665" r:id="rId43"/>
    <p:sldId id="666" r:id="rId44"/>
    <p:sldId id="667" r:id="rId45"/>
    <p:sldId id="668" r:id="rId46"/>
    <p:sldId id="671" r:id="rId47"/>
    <p:sldId id="672" r:id="rId48"/>
    <p:sldId id="673" r:id="rId49"/>
    <p:sldId id="674" r:id="rId50"/>
    <p:sldId id="677" r:id="rId51"/>
    <p:sldId id="678" r:id="rId52"/>
    <p:sldId id="681" r:id="rId53"/>
    <p:sldId id="682" r:id="rId54"/>
    <p:sldId id="683" r:id="rId55"/>
    <p:sldId id="685" r:id="rId56"/>
    <p:sldId id="684" r:id="rId57"/>
    <p:sldId id="679" r:id="rId58"/>
    <p:sldId id="616" r:id="rId59"/>
    <p:sldId id="617" r:id="rId60"/>
    <p:sldId id="618" r:id="rId61"/>
    <p:sldId id="604" r:id="rId62"/>
    <p:sldId id="622" r:id="rId63"/>
    <p:sldId id="623" r:id="rId64"/>
    <p:sldId id="624" r:id="rId65"/>
    <p:sldId id="625" r:id="rId66"/>
    <p:sldId id="626" r:id="rId67"/>
    <p:sldId id="627" r:id="rId68"/>
    <p:sldId id="628" r:id="rId69"/>
    <p:sldId id="605" r:id="rId70"/>
    <p:sldId id="634" r:id="rId71"/>
    <p:sldId id="635" r:id="rId72"/>
    <p:sldId id="636" r:id="rId73"/>
    <p:sldId id="637" r:id="rId74"/>
    <p:sldId id="638" r:id="rId75"/>
    <p:sldId id="639" r:id="rId76"/>
    <p:sldId id="640" r:id="rId77"/>
    <p:sldId id="606" r:id="rId78"/>
    <p:sldId id="658" r:id="rId79"/>
    <p:sldId id="659" r:id="rId80"/>
    <p:sldId id="660" r:id="rId81"/>
    <p:sldId id="646" r:id="rId82"/>
    <p:sldId id="330" r:id="rId8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9900"/>
    <a:srgbClr val="00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89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DFAFF52-1C83-43DD-A1C0-3B0D3BA00967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AR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F439DDC-06C5-4A09-9648-41FE8FB027D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1644371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911445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4067051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3088647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CFF0F9-7D8C-4BBF-BA6B-0C05218A64AE}" type="slidenum">
              <a:rPr lang="es-ES" altLang="es-AR" b="1" smtClean="0">
                <a:latin typeface="Times New Roman" panose="02020603050405020304" pitchFamily="18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s-ES" altLang="es-AR" b="1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9EECAD-CC73-4352-B37A-60CA43975E90}" type="slidenum">
              <a:rPr lang="es-ES" altLang="es-AR" smtClean="0"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ES" altLang="es-AR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1924353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344671-B68D-42E1-B1E4-B807B0E1B7A2}" type="slidenum">
              <a:rPr lang="es-ES" altLang="es-AR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ES" altLang="es-AR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altLang="es-A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4A6427-87F9-42EC-93B1-0F736829AD2C}" type="slidenum">
              <a:rPr lang="es-ES" altLang="es-AR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ES" altLang="es-AR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altLang="es-A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  <p:extLst>
      <p:ext uri="{BB962C8B-B14F-4D97-AF65-F5344CB8AC3E}">
        <p14:creationId xmlns:p14="http://schemas.microsoft.com/office/powerpoint/2010/main" val="699734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3B821-F311-4F8D-B7A8-544B9C82BF03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FBBF8-35E6-47BF-8A1F-B1283C5C2A5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52057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4B7D2-5297-4B3D-B116-938D38171EEE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93F62-4D0C-427C-9721-41BD216F5814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600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BF496-8F1F-4F95-BD2F-5072A28F6651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6131A-96DA-4FF5-8ACF-05B6C9954B42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85419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EFD58-9312-46DA-B86C-9A1F08FA773E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C33CA-C92D-431F-8181-6266FF4A4B64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09298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E39C5-AA5A-4EE7-81F0-ECBA91183E6C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BFE2C-BDA6-4D06-ADE3-D85A26E314E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4514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B2061-7554-4BB4-9C96-E88C5CF741B6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8186F-7E0D-4D5C-AF07-284DF6267F5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5346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C9AB6-75C6-4398-8E9D-EB5AD72F5230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78CB-C731-4899-8160-97A80888CBC3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4882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9DFC5-C12B-4050-B6C2-37AC5AD545F3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6BC51-0127-45AB-88C1-85AD7DB1BDF4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4335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0666B-EF1C-4490-885B-40189A8DCE32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73BC-F346-4C7A-A37F-39F6506E64F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73554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A74B4-A29A-413D-981F-EF656AFF5E37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F87F-7796-42CD-9DCB-FAB37DE858B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05863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199E-F21C-424A-9A1C-0445CC8D6770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80E31-9BB6-416D-B341-B3613C638870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86104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/>
              <a:t>Haga clic para modificar el estilo de título del patrón</a:t>
            </a:r>
            <a:endParaRPr lang="en-US" altLang="es-A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/>
              <a:t>Editar el estilo de texto del patrón</a:t>
            </a:r>
          </a:p>
          <a:p>
            <a:pPr lvl="1"/>
            <a:r>
              <a:rPr lang="es-ES" altLang="es-AR"/>
              <a:t>Segundo nivel</a:t>
            </a:r>
          </a:p>
          <a:p>
            <a:pPr lvl="2"/>
            <a:r>
              <a:rPr lang="es-ES" altLang="es-AR"/>
              <a:t>Tercer nivel</a:t>
            </a:r>
          </a:p>
          <a:p>
            <a:pPr lvl="3"/>
            <a:r>
              <a:rPr lang="es-ES" altLang="es-AR"/>
              <a:t>Cuarto nivel</a:t>
            </a:r>
          </a:p>
          <a:p>
            <a:pPr lvl="4"/>
            <a:r>
              <a:rPr lang="es-ES" altLang="es-AR"/>
              <a:t>Quinto nivel</a:t>
            </a:r>
            <a:endParaRPr lang="en-US" alt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F8F769-B2A4-4389-9C03-F9575BF61E7E}" type="datetimeFigureOut">
              <a:rPr lang="es-AR"/>
              <a:pPr>
                <a:defRPr/>
              </a:pPr>
              <a:t>13/8/2017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C4D8BD-55AE-4CDA-8C40-18AB6A8F8D4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/>
          <a:lstStyle>
            <a:lvl1pPr eaLnBrk="0" hangingPunct="0"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s-AR" sz="1200"/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791581" y="1970838"/>
            <a:ext cx="734481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just"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just">
              <a:buFontTx/>
              <a:buAutoNum type="alphaLcParenR"/>
              <a:defRPr/>
            </a:pPr>
            <a:endParaRPr lang="es-AR" sz="21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ctr">
              <a:defRPr/>
            </a:pP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PERSPECTIVA  AGROCLIMÁTICA  PARA EL AREA DE CULTIVO</a:t>
            </a:r>
          </a:p>
          <a:p>
            <a:pPr marL="557213" indent="-557213" algn="ctr">
              <a:defRPr/>
            </a:pP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DE ARÁNDANOS DE LA MESOPOTAMIA  ARGENTINA</a:t>
            </a:r>
          </a:p>
          <a:p>
            <a:pPr marL="557213" indent="-557213" algn="ctr">
              <a:defRPr/>
            </a:pPr>
            <a:endParaRPr lang="es-AR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marL="557213" indent="-557213" algn="ctr">
              <a:defRPr/>
            </a:pP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Campaña Agrícola 2017/2018</a:t>
            </a:r>
          </a:p>
          <a:p>
            <a:pPr marL="557213" indent="-557213" algn="ctr">
              <a:defRPr/>
            </a:pPr>
            <a:endParaRPr lang="es-AR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marL="557213" indent="-557213" algn="ctr">
              <a:defRPr/>
            </a:pPr>
            <a:endParaRPr lang="es-AR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marL="557213" indent="-557213" algn="ctr">
              <a:defRPr/>
            </a:pPr>
            <a:r>
              <a:rPr lang="es-AR" sz="21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Ing</a:t>
            </a: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s-AR" sz="21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Agr</a:t>
            </a: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Eduardo M. Sierra</a:t>
            </a:r>
          </a:p>
          <a:p>
            <a:pPr marL="557213" indent="-557213" algn="ctr">
              <a:defRPr/>
            </a:pP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Especialista en Agroclimatología</a:t>
            </a:r>
          </a:p>
          <a:p>
            <a:pPr marL="557213" indent="-557213" algn="ctr">
              <a:defRPr/>
            </a:pPr>
            <a:endParaRPr lang="es-AR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marL="557213" indent="-557213" algn="ctr">
              <a:defRPr/>
            </a:pP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8° JORNADA TÉCNICA REGIONAL EN ARÁNDANOS</a:t>
            </a:r>
          </a:p>
          <a:p>
            <a:pPr marL="557213" indent="-557213" algn="ctr">
              <a:defRPr/>
            </a:pPr>
            <a:endParaRPr lang="es-AR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marL="557213" indent="-557213" algn="ctr">
              <a:defRPr/>
            </a:pPr>
            <a:r>
              <a:rPr lang="es-AR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15 de Agosto de 2017</a:t>
            </a:r>
          </a:p>
          <a:p>
            <a:pPr marL="557213" indent="-557213" algn="just">
              <a:defRPr/>
            </a:pPr>
            <a:endParaRPr lang="es-ES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7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0"/>
            <a:ext cx="4251325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2422525"/>
            <a:ext cx="4251325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688" y="4694238"/>
            <a:ext cx="4252912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521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para auto rebotando">
            <a:extLst>
              <a:ext uri="{FF2B5EF4-FFF2-40B4-BE49-F238E27FC236}">
                <a16:creationId xmlns:a16="http://schemas.microsoft.com/office/drawing/2014/main" id="{27470AF2-4DDA-4A4B-A122-BF33694EDF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1" b="18000"/>
          <a:stretch/>
        </p:blipFill>
        <p:spPr bwMode="auto">
          <a:xfrm>
            <a:off x="0" y="1040130"/>
            <a:ext cx="9144000" cy="593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473630E-7A93-4C0D-8094-6CCD7F4E4BF6}"/>
              </a:ext>
            </a:extLst>
          </p:cNvPr>
          <p:cNvSpPr txBox="1"/>
          <p:nvPr/>
        </p:nvSpPr>
        <p:spPr>
          <a:xfrm>
            <a:off x="171450" y="939491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2015/2016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85AE027-4400-49E5-B782-4871948AC691}"/>
              </a:ext>
            </a:extLst>
          </p:cNvPr>
          <p:cNvSpPr txBox="1"/>
          <p:nvPr/>
        </p:nvSpPr>
        <p:spPr>
          <a:xfrm>
            <a:off x="2667000" y="2954980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2016/2017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EA811A4-D055-46F2-A860-C7ACDC8C02AB}"/>
              </a:ext>
            </a:extLst>
          </p:cNvPr>
          <p:cNvSpPr txBox="1"/>
          <p:nvPr/>
        </p:nvSpPr>
        <p:spPr>
          <a:xfrm>
            <a:off x="4724400" y="3775381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2017/2018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EF5F3B4-DEA8-472A-A985-D03C2A50254A}"/>
              </a:ext>
            </a:extLst>
          </p:cNvPr>
          <p:cNvSpPr txBox="1"/>
          <p:nvPr/>
        </p:nvSpPr>
        <p:spPr>
          <a:xfrm>
            <a:off x="6366196" y="4366260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2018/2019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F75661-C91C-47D2-9DB7-3DCDE6668F62}"/>
              </a:ext>
            </a:extLst>
          </p:cNvPr>
          <p:cNvSpPr txBox="1"/>
          <p:nvPr/>
        </p:nvSpPr>
        <p:spPr>
          <a:xfrm>
            <a:off x="7187094" y="5835341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2019/2020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CF5BCF0-FE6D-4412-924B-621109317A42}"/>
              </a:ext>
            </a:extLst>
          </p:cNvPr>
          <p:cNvSpPr txBox="1"/>
          <p:nvPr/>
        </p:nvSpPr>
        <p:spPr>
          <a:xfrm>
            <a:off x="2682240" y="303460"/>
            <a:ext cx="43106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2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OSCILACIÓN AMPLIFICADA</a:t>
            </a:r>
          </a:p>
          <a:p>
            <a:pPr algn="ctr"/>
            <a:r>
              <a:rPr lang="es-AR" sz="2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SISTEMA CLIMÁTICO</a:t>
            </a:r>
          </a:p>
        </p:txBody>
      </p:sp>
    </p:spTree>
    <p:extLst>
      <p:ext uri="{BB962C8B-B14F-4D97-AF65-F5344CB8AC3E}">
        <p14:creationId xmlns:p14="http://schemas.microsoft.com/office/powerpoint/2010/main" val="2451547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973" y="0"/>
            <a:ext cx="664368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Map showing variation of sea surface temperature from average December 2016">
            <a:extLst>
              <a:ext uri="{FF2B5EF4-FFF2-40B4-BE49-F238E27FC236}">
                <a16:creationId xmlns:a16="http://schemas.microsoft.com/office/drawing/2014/main" id="{BD855A37-3159-457F-80C1-A9F6A215F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973" y="3381375"/>
            <a:ext cx="664368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254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1CC680D-1416-4730-A1D1-64667C80E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0"/>
            <a:ext cx="3119819" cy="40386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05F3282-BD6A-4112-B5B4-4B028D722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24" y="1016000"/>
            <a:ext cx="3119819" cy="40386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633F0FF-C348-44D5-AF81-5007C7BCC0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790" y="1016000"/>
            <a:ext cx="311981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41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403350" y="1484313"/>
            <a:ext cx="582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1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7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EL OTOÑO  DE 2017</a:t>
            </a:r>
            <a:endParaRPr lang="es-ES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Most recent drought sea surface temperature map, Mar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159" y="3476625"/>
            <a:ext cx="664368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2" descr="Map showing variation of sea surface temperature from average December 2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760" y="0"/>
            <a:ext cx="664368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7623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0E69C31-82DE-464F-A884-A430E6D7B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6628"/>
            <a:ext cx="3119819" cy="40386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CB9AD5A-9989-49D9-84D7-924E8E09B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26" y="1146628"/>
            <a:ext cx="3119819" cy="40386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FCC80E1-B1B3-44DF-9721-66BFC4FB9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252" y="1148442"/>
            <a:ext cx="311981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6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origin.cpc.ncep.noaa.gov/products/people/wwang/cfsv2fcst/imagesInd3/nino34M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3491" name="Conector recto 2"/>
          <p:cNvCxnSpPr>
            <a:cxnSpLocks/>
          </p:cNvCxnSpPr>
          <p:nvPr/>
        </p:nvCxnSpPr>
        <p:spPr bwMode="auto">
          <a:xfrm>
            <a:off x="1223963" y="3141663"/>
            <a:ext cx="6642100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492" name="Conector recto 3"/>
          <p:cNvCxnSpPr>
            <a:cxnSpLocks/>
          </p:cNvCxnSpPr>
          <p:nvPr/>
        </p:nvCxnSpPr>
        <p:spPr bwMode="auto">
          <a:xfrm>
            <a:off x="1277938" y="4724400"/>
            <a:ext cx="6588125" cy="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228021252"/>
      </p:ext>
    </p:extLst>
  </p:cSld>
  <p:clrMapOvr>
    <a:masterClrMapping/>
  </p:clrMapOvr>
  <p:transition spd="slow" advTm="73216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403350" y="1484313"/>
            <a:ext cx="582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1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557213" indent="-5572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CÓMO EVOLUCIONA EL SISTEMA CLIMÁTICO</a:t>
            </a:r>
            <a:endParaRPr lang="es-ES" sz="21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001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Most recent drought sea surface temperature map, Jun 2017">
            <a:extLst>
              <a:ext uri="{FF2B5EF4-FFF2-40B4-BE49-F238E27FC236}">
                <a16:creationId xmlns:a16="http://schemas.microsoft.com/office/drawing/2014/main" id="{8D7DB668-BC6F-4FB0-B15D-CB4628BFC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78" y="3476625"/>
            <a:ext cx="6643688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 descr="Most recent drought sea surface temperature map, Mar 20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602" y="7400"/>
            <a:ext cx="664368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899648"/>
      </p:ext>
    </p:extLst>
  </p:cSld>
  <p:clrMapOvr>
    <a:masterClrMapping/>
  </p:clrMapOvr>
  <p:transition spd="slow" advTm="7623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istema-climati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50800"/>
            <a:ext cx="9178925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916238" y="-17463"/>
            <a:ext cx="30845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altLang="es-AR" sz="3200" b="1">
                <a:solidFill>
                  <a:srgbClr val="FF0000"/>
                </a:solidFill>
                <a:latin typeface="Arial Narrow" panose="020B0606020202030204" pitchFamily="34" charset="0"/>
              </a:rPr>
              <a:t>Sistema Climático</a:t>
            </a:r>
            <a:endParaRPr lang="es-ES" altLang="es-AR" sz="3200" b="1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Estrella: 5 puntas 4">
            <a:extLst>
              <a:ext uri="{FF2B5EF4-FFF2-40B4-BE49-F238E27FC236}">
                <a16:creationId xmlns:a16="http://schemas.microsoft.com/office/drawing/2014/main" id="{6C3BBD82-2885-4AA0-8695-13F0ED6BBE61}"/>
              </a:ext>
            </a:extLst>
          </p:cNvPr>
          <p:cNvSpPr/>
          <p:nvPr/>
        </p:nvSpPr>
        <p:spPr>
          <a:xfrm>
            <a:off x="304800" y="274638"/>
            <a:ext cx="1752600" cy="1630362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A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rigin.cpc.ncep.noaa.gov/products/people/wwang/cfsv2fcst/imagesInd3/nino34Mon.gif">
            <a:extLst>
              <a:ext uri="{FF2B5EF4-FFF2-40B4-BE49-F238E27FC236}">
                <a16:creationId xmlns:a16="http://schemas.microsoft.com/office/drawing/2014/main" id="{BDE96388-76A9-4166-9E32-E84221C80B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r="11892" b="23500"/>
          <a:stretch/>
        </p:blipFill>
        <p:spPr bwMode="auto">
          <a:xfrm>
            <a:off x="-24578" y="0"/>
            <a:ext cx="91460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491" name="Conector recto 2"/>
          <p:cNvCxnSpPr>
            <a:cxnSpLocks/>
          </p:cNvCxnSpPr>
          <p:nvPr/>
        </p:nvCxnSpPr>
        <p:spPr bwMode="auto">
          <a:xfrm>
            <a:off x="1257300" y="3141663"/>
            <a:ext cx="7680960" cy="0"/>
          </a:xfrm>
          <a:prstGeom prst="lin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492" name="Conector recto 3"/>
          <p:cNvCxnSpPr>
            <a:cxnSpLocks/>
          </p:cNvCxnSpPr>
          <p:nvPr/>
        </p:nvCxnSpPr>
        <p:spPr bwMode="auto">
          <a:xfrm>
            <a:off x="1257300" y="4695371"/>
            <a:ext cx="7680960" cy="0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390713803"/>
      </p:ext>
    </p:extLst>
  </p:cSld>
  <p:clrMapOvr>
    <a:masterClrMapping/>
  </p:clrMapOvr>
  <p:transition spd="slow" advTm="73216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D087A5A-C0AF-40A6-B71C-573140282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93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5C56D00-89C1-4F3C-AD4B-4A15AD632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840" y="391886"/>
            <a:ext cx="4709160" cy="6096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A60B53F-E1F2-4269-8FD3-724C9D29F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7" y="391886"/>
            <a:ext cx="470916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838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C68904B-3EC3-4992-B85A-18F314589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53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8485CFE-73C2-4A66-8CE5-9DC545434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661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E3D42DA-0082-4FFC-8E36-01F75DB86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05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C8F5710-F8DD-432F-B780-1ACA5A93E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621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FAF84A9-97EA-4C4E-84AB-CE11C5DD4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595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654FC6E-C47A-49D2-ACEA-FE81180F4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16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47F2CEE-896A-4F37-9E61-1CEB2A14A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41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TC Jan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07" y="944724"/>
            <a:ext cx="8785484" cy="48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9806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AC8AD31-A904-4B62-B1C0-F1477229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991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58164D6-CBBD-45D5-B908-DBB7A1DC4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9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B11D784-DDDE-46AB-B840-78F2E588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979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1C07838-7537-41F6-B9FC-28BCCEF90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90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9B40C13-FF27-4070-8082-5BCDD0A9D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742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31F0322-30E0-401E-BBD1-49B49EF64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415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CF4FFCE-689D-45C9-9F51-DBC31E0DFF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450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493838" y="1808163"/>
            <a:ext cx="582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indent="-5572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PERSPECTIVA PARA  EL ÁREA DE CULTIVO DE ARÁNDANOS DE LA ARGENTINA Y EL URUGUAY</a:t>
            </a: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8B6A3E9-8E74-42B1-B296-788CADF57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959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EE39E64-425A-40E0-897C-034BA24F1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48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6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268413"/>
            <a:ext cx="7772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3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3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ESCENARIO CLIMÁTICO ACTUAL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Fuerte incremento de la variabilidad climática en todas las variables atmosféricas.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Disminución del promedio anual de precipitaciones en el oeste y centro del área agrícola y aumento en el este.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Precipitaciones de tipo tormenta severa con mucha irregularidad espacial, y riesgo de granizo, vientos y aguaceros torrenciales.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Situaciones de bloqueo.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Los “El Niño” van a ser muy erráticos.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Las “La Niña” van a ser muy secas.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Régimen térmico riguroso. 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7697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1034392-3164-4495-B5BE-AFF503AF6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940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020D0D1-7507-4FF1-846F-2E8D3E9A9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765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633681F-4D65-4D97-900B-CD2F6BBF5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109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5F60CB0-5D6E-4592-8502-3D678C419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76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3BF28D4-4AD9-4F73-99EE-124DF0190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890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B99FE23-52B3-44F4-BCB2-DE3A63B39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1038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9B0440B-15A4-4207-9F67-ABE8A95B8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152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8E6137F-EDEC-4F80-A63B-BE3DF62B6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371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7B775-59EA-4379-8EBB-EBDA45D69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38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33C1234-C12D-495F-88CE-02CDD7DB1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04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6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268413"/>
            <a:ext cx="7772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3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3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EL ENSO EN EL ESCENARIO</a:t>
            </a:r>
          </a:p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DE CAMBIO CLIMÁTICO GLOBAL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18CA3A5-5680-4F9A-AFAC-DDC65FA27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9733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05E8F0C-4585-4628-9304-B84C839E6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0480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1F502F6-200F-45D1-9680-D6FBA6CF5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015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82DB30B-BA34-4F7D-95C3-312A42E19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558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8553DB4-18A1-4350-B2FB-6F6106C16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205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E03798D-8627-423E-9CEE-F6EAB1EA6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555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20548FB-D6E0-4768-8818-86631E778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284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311B13B-1571-42A5-9938-23F474E4D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088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FEF7350-A7A5-46C3-9D8A-7902FC850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43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3F2A3E7-031E-4ABC-920E-3D7F97F04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4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LNOPC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"/>
          <a:stretch>
            <a:fillRect/>
          </a:stretch>
        </p:blipFill>
        <p:spPr bwMode="auto">
          <a:xfrm>
            <a:off x="4038600" y="533400"/>
            <a:ext cx="4724400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04800" y="0"/>
            <a:ext cx="4424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altLang="es-AR" b="1">
                <a:solidFill>
                  <a:srgbClr val="FF0000"/>
                </a:solidFill>
              </a:rPr>
              <a:t>EFECTOS DE “EL NIÑO”</a:t>
            </a:r>
            <a:r>
              <a:rPr lang="es-MX" altLang="es-AR" sz="2000" b="1">
                <a:solidFill>
                  <a:srgbClr val="FF0000"/>
                </a:solidFill>
              </a:rPr>
              <a:t> </a:t>
            </a:r>
            <a:endParaRPr lang="es-ES" altLang="es-AR" sz="2000" b="1">
              <a:solidFill>
                <a:srgbClr val="FF0000"/>
              </a:solidFill>
            </a:endParaRPr>
          </a:p>
        </p:txBody>
      </p:sp>
      <p:pic>
        <p:nvPicPr>
          <p:cNvPr id="21508" name="Picture 4" descr="NANCY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5"/>
          <a:stretch>
            <a:fillRect/>
          </a:stretch>
        </p:blipFill>
        <p:spPr bwMode="auto">
          <a:xfrm>
            <a:off x="0" y="1447800"/>
            <a:ext cx="36798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ELNOT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3"/>
          <a:stretch>
            <a:fillRect/>
          </a:stretch>
        </p:blipFill>
        <p:spPr bwMode="auto">
          <a:xfrm>
            <a:off x="4038600" y="3703638"/>
            <a:ext cx="4800600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267200" y="685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chemeClr val="accent2"/>
                </a:solidFill>
              </a:rPr>
              <a:t>LLUVIA</a:t>
            </a:r>
            <a:endParaRPr lang="es-ES" altLang="es-AR" sz="1800" b="1">
              <a:solidFill>
                <a:schemeClr val="accent2"/>
              </a:solidFill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267200" y="3810000"/>
            <a:ext cx="2573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rgbClr val="FF0000"/>
                </a:solidFill>
              </a:rPr>
              <a:t>TEMPERATURA</a:t>
            </a:r>
            <a:endParaRPr lang="es-ES" altLang="es-AR" sz="1800" b="1">
              <a:solidFill>
                <a:srgbClr val="FF0000"/>
              </a:solidFill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893763" y="955675"/>
            <a:ext cx="15732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rgbClr val="008000"/>
                </a:solidFill>
              </a:rPr>
              <a:t>NORMAL</a:t>
            </a:r>
            <a:endParaRPr lang="es-ES" altLang="es-AR" sz="1800" b="1">
              <a:solidFill>
                <a:srgbClr val="008000"/>
              </a:solidFill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189038" y="5984875"/>
            <a:ext cx="981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rgbClr val="FF0000"/>
                </a:solidFill>
              </a:rPr>
              <a:t>NIÑO</a:t>
            </a:r>
            <a:endParaRPr lang="es-ES" altLang="es-AR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4EDD1DC-3051-4551-A0FD-534645234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908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493838" y="1808163"/>
            <a:ext cx="582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indent="-5572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PERSPECTIVA PARA  EL ÁREA DE CULTIVO DE ARÁNDANOS DEL PERÚ Y EL NOA ARGENTINO</a:t>
            </a: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6209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BF2D32C-45D0-428C-BC63-B661DD1E6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294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260F628-5BD3-4114-874C-E1A8087D0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402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B81DE2B-DD62-4C89-8D2B-CEDFE2169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547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F93223C-5BFF-4AF7-B73B-442A3A469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2976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6C57E64-2BEB-4F9E-A554-242BC4FF3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09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511B6D4-46D4-4C67-86CD-A0B497168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9260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B187D13-515E-4FF5-B9F2-60754B7B3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467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493838" y="1808163"/>
            <a:ext cx="582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indent="-5572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PERSPECTIVA PARA  EL ÁREA CHILENA DE CULTIVO DE ARÁNDANOS</a:t>
            </a: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562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LANAT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6"/>
          <a:stretch>
            <a:fillRect/>
          </a:stretch>
        </p:blipFill>
        <p:spPr bwMode="auto">
          <a:xfrm>
            <a:off x="3886200" y="3740150"/>
            <a:ext cx="4724400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LANAPC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7"/>
          <a:stretch>
            <a:fillRect/>
          </a:stretch>
        </p:blipFill>
        <p:spPr bwMode="auto">
          <a:xfrm>
            <a:off x="3886200" y="661988"/>
            <a:ext cx="4695825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04800" y="0"/>
            <a:ext cx="4425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altLang="es-AR" b="1">
                <a:solidFill>
                  <a:schemeClr val="accent2"/>
                </a:solidFill>
              </a:rPr>
              <a:t>EFECTOS DE “LA NIÑA”</a:t>
            </a:r>
            <a:r>
              <a:rPr lang="es-MX" altLang="es-AR" sz="2000" b="1">
                <a:solidFill>
                  <a:schemeClr val="accent2"/>
                </a:solidFill>
              </a:rPr>
              <a:t> </a:t>
            </a:r>
            <a:endParaRPr lang="es-ES" altLang="es-AR" sz="2000" b="1">
              <a:solidFill>
                <a:schemeClr val="accent2"/>
              </a:solidFill>
            </a:endParaRPr>
          </a:p>
        </p:txBody>
      </p:sp>
      <p:pic>
        <p:nvPicPr>
          <p:cNvPr id="25605" name="Picture 5" descr="NANCY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9" b="34444"/>
          <a:stretch>
            <a:fillRect/>
          </a:stretch>
        </p:blipFill>
        <p:spPr bwMode="auto">
          <a:xfrm>
            <a:off x="0" y="1371600"/>
            <a:ext cx="36798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267200" y="685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chemeClr val="accent2"/>
                </a:solidFill>
              </a:rPr>
              <a:t>LLUVIA</a:t>
            </a:r>
            <a:endParaRPr lang="es-ES" altLang="es-AR" sz="1800" b="1">
              <a:solidFill>
                <a:schemeClr val="accent2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267200" y="3810000"/>
            <a:ext cx="2573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rgbClr val="FF0000"/>
                </a:solidFill>
              </a:rPr>
              <a:t>TEMPERATURA</a:t>
            </a:r>
            <a:endParaRPr lang="es-ES" altLang="es-AR" sz="1800" b="1">
              <a:solidFill>
                <a:srgbClr val="FF0000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200150" y="955675"/>
            <a:ext cx="96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chemeClr val="accent2"/>
                </a:solidFill>
              </a:rPr>
              <a:t>NIÑA</a:t>
            </a:r>
            <a:endParaRPr lang="es-ES" altLang="es-AR" sz="1800" b="1">
              <a:solidFill>
                <a:schemeClr val="accent2"/>
              </a:solidFill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895350" y="5984875"/>
            <a:ext cx="157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s-AR" sz="1800" b="1">
                <a:solidFill>
                  <a:srgbClr val="008000"/>
                </a:solidFill>
              </a:rPr>
              <a:t>NORMAL</a:t>
            </a:r>
            <a:endParaRPr lang="es-ES" altLang="es-AR" sz="1800" b="1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4835B7D-7F4D-417D-ABDB-875538667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790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DF2E270-33A8-45E2-97B2-9391B537C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0942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B00255F-0C64-49C4-BCC7-8715AC9E5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711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6491783-D967-4BFE-AD00-D1553B3A3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524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D890059-F168-495D-8489-C5763272C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2750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489B9A6-D77A-4C9F-927D-F7AF53638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4566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AC26BBD-7EEC-458C-97BC-79242FA28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3714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493838" y="1808163"/>
            <a:ext cx="582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endParaRPr lang="es-AR" sz="27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indent="-5572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PERSPECTIVA PARA  LAS FIESTAS EN EE.UU.</a:t>
            </a:r>
          </a:p>
          <a:p>
            <a:pPr marL="557213" indent="-55721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23606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C50AD27-77BB-4686-948D-21F1F24FE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7643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4F75874-4929-4FC7-99B5-4F6401BF0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91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7E329A5-6CAC-4478-9AE2-BC42CDB5B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665" y="1219200"/>
            <a:ext cx="3119819" cy="40386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07D8B3A-55A6-48A8-9E14-AB110B8D53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19200"/>
            <a:ext cx="3119819" cy="40386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3EA0CA6-F2D7-4094-B543-ECF592AC8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407" y="1219200"/>
            <a:ext cx="311981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3376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273C99C-420A-426B-A234-39CF09BDA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0013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1E5B776-3A9F-4B80-ADAA-FFFBB136A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8866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76200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200" b="1">
              <a:solidFill>
                <a:srgbClr val="008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626626" name="Text Box 2"/>
          <p:cNvSpPr txBox="1">
            <a:spLocks noChangeArrowheads="1"/>
          </p:cNvSpPr>
          <p:nvPr/>
        </p:nvSpPr>
        <p:spPr bwMode="auto">
          <a:xfrm>
            <a:off x="1331913" y="1270000"/>
            <a:ext cx="6457950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BO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MUCHAS GRACIAS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BO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BO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BO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POR SU ATENCION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BO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BO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BO" sz="21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00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edmasi@fibertel.com.ar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2 Rectángulo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76200" algn="ctr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 lIns="91435" tIns="45717" rIns="91435" bIns="45717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AR" sz="1600">
              <a:solidFill>
                <a:srgbClr val="008000"/>
              </a:solidFill>
            </a:endParaRPr>
          </a:p>
        </p:txBody>
      </p:sp>
      <p:sp>
        <p:nvSpPr>
          <p:cNvPr id="5122" name="1 Título"/>
          <p:cNvSpPr>
            <a:spLocks noGrp="1"/>
          </p:cNvSpPr>
          <p:nvPr>
            <p:ph type="ctrTitle"/>
          </p:nvPr>
        </p:nvSpPr>
        <p:spPr>
          <a:xfrm>
            <a:off x="250825" y="1149350"/>
            <a:ext cx="8642350" cy="2222500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es-AR" sz="3200" b="1" dirty="0">
                <a:solidFill>
                  <a:srgbClr val="3333FF"/>
                </a:solidFill>
                <a:latin typeface="Verdana" charset="0"/>
                <a:cs typeface="+mn-cs"/>
              </a:rPr>
              <a:t> </a:t>
            </a:r>
            <a:r>
              <a:rPr lang="es-AR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“EL SUPER EL NIÑO 1997/1998”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918311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2267</TotalTime>
  <Words>237</Words>
  <Application>Microsoft Office PowerPoint</Application>
  <PresentationFormat>Presentación en pantalla (4:3)</PresentationFormat>
  <Paragraphs>79</Paragraphs>
  <Slides>82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82</vt:i4>
      </vt:variant>
    </vt:vector>
  </HeadingPairs>
  <TitlesOfParts>
    <vt:vector size="90" baseType="lpstr">
      <vt:lpstr>Arial</vt:lpstr>
      <vt:lpstr>Arial Narrow</vt:lpstr>
      <vt:lpstr>Calibri</vt:lpstr>
      <vt:lpstr>Calibri Light</vt:lpstr>
      <vt:lpstr>Comic Sans MS</vt:lpstr>
      <vt:lpstr>Times New Roman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  “EL SUPER EL NIÑO 1997/1998”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Eduardo Sierra</dc:creator>
  <cp:lastModifiedBy>Eduardo Sierra</cp:lastModifiedBy>
  <cp:revision>141</cp:revision>
  <dcterms:created xsi:type="dcterms:W3CDTF">2017-05-23T01:25:50Z</dcterms:created>
  <dcterms:modified xsi:type="dcterms:W3CDTF">2017-08-14T00:05:09Z</dcterms:modified>
</cp:coreProperties>
</file>