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2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299" r:id="rId16"/>
    <p:sldId id="300" r:id="rId17"/>
    <p:sldId id="301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04" r:id="rId34"/>
    <p:sldId id="308" r:id="rId35"/>
    <p:sldId id="288" r:id="rId36"/>
    <p:sldId id="296" r:id="rId37"/>
    <p:sldId id="289" r:id="rId38"/>
    <p:sldId id="290" r:id="rId39"/>
    <p:sldId id="291" r:id="rId40"/>
    <p:sldId id="292" r:id="rId41"/>
    <p:sldId id="293" r:id="rId42"/>
    <p:sldId id="294" r:id="rId43"/>
    <p:sldId id="306" r:id="rId44"/>
    <p:sldId id="320" r:id="rId45"/>
    <p:sldId id="298" r:id="rId46"/>
    <p:sldId id="303" r:id="rId47"/>
    <p:sldId id="305" r:id="rId48"/>
    <p:sldId id="307" r:id="rId49"/>
    <p:sldId id="262" r:id="rId50"/>
    <p:sldId id="297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7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es-AR"/>
              <a:t>Ensayo de var nuevas, Kg/pl Total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524492825334"/>
          <c:y val="0.24326672458731538"/>
          <c:w val="0.78377041068777831"/>
          <c:h val="0.60121633362293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Rto!$M$33</c:f>
              <c:strCache>
                <c:ptCount val="1"/>
                <c:pt idx="0">
                  <c:v>Kg/pl 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Rto!$A$34:$A$39</c:f>
              <c:strCache>
                <c:ptCount val="6"/>
                <c:pt idx="0">
                  <c:v>Snowchaser</c:v>
                </c:pt>
                <c:pt idx="1">
                  <c:v>Emerald</c:v>
                </c:pt>
                <c:pt idx="2">
                  <c:v>Scintilla</c:v>
                </c:pt>
                <c:pt idx="3">
                  <c:v>San Joaquin</c:v>
                </c:pt>
                <c:pt idx="4">
                  <c:v>Fharting</c:v>
                </c:pt>
                <c:pt idx="5">
                  <c:v>Sweet crisp</c:v>
                </c:pt>
              </c:strCache>
            </c:strRef>
          </c:cat>
          <c:val>
            <c:numRef>
              <c:f>Rto!$M$34:$M$39</c:f>
              <c:numCache>
                <c:formatCode>0.00</c:formatCode>
                <c:ptCount val="6"/>
                <c:pt idx="0">
                  <c:v>1.470294</c:v>
                </c:pt>
                <c:pt idx="1">
                  <c:v>2.5</c:v>
                </c:pt>
                <c:pt idx="2">
                  <c:v>1.416326530612245</c:v>
                </c:pt>
                <c:pt idx="3">
                  <c:v>2.3714285714285719</c:v>
                </c:pt>
                <c:pt idx="4">
                  <c:v>2.3397959183673471</c:v>
                </c:pt>
                <c:pt idx="5">
                  <c:v>0.90612244897959182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4944"/>
        <c:axId val="20916480"/>
      </c:barChart>
      <c:catAx>
        <c:axId val="2091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s-AR"/>
          </a:p>
        </c:txPr>
        <c:crossAx val="20916480"/>
        <c:crosses val="autoZero"/>
        <c:auto val="1"/>
        <c:lblAlgn val="ctr"/>
        <c:lblOffset val="100"/>
        <c:noMultiLvlLbl val="0"/>
      </c:catAx>
      <c:valAx>
        <c:axId val="20916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/>
                  <a:t>Kg/pl.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crossAx val="2091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980207817911922"/>
          <c:y val="0.12163336229365769"/>
          <c:w val="0.17615042058386937"/>
          <c:h val="8.340573414422242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s-AR" sz="3200" b="1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s-AR" sz="3200" b="1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E7A24012-772A-4052-A6D3-8C49B205A9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94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95F6-FD42-47FE-8F4F-B1D1C9693D1B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534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F2CE-58C8-4476-8D48-441929F7B477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4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EB9F-A103-4D05-BCE2-24AEC45B367E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304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92D5-DD64-48AC-9CD4-5E33CE6985A8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377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65622-87AA-4934-8E29-8B51D457B6AB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441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A914-2E7E-4105-92DA-4A9EDA806A4C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138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D2E5-F917-4752-B5CE-C48F45D40552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535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0B04-7B43-4F7A-8407-D1EAF11BE214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173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DA30-6EEE-4D1D-BAD5-1917F047D8EF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719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5813" cy="5502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502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09EA-DEF3-45F6-A96D-69D25576025E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536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4213" y="18446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6613" y="18446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4213" y="39782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6613" y="39782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802F-6DC2-4296-B21E-397CE4908C59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394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4213" y="18446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6613" y="18446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6613" y="39782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4746-BC51-4304-B320-C2065EADEAB9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320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6613" y="18446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6613" y="39782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CF8A-BF6C-47A6-A674-4E4D31A2C773}" type="slidenum">
              <a:rPr lang="en-US">
                <a:solidFill>
                  <a:srgbClr val="CCECFF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4335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D9759-9AFF-4969-ADB5-42A8394157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CCECFF"/>
              </a:solidFill>
            </a:endParaRPr>
          </a:p>
        </p:txBody>
      </p:sp>
      <p:sp>
        <p:nvSpPr>
          <p:cNvPr id="64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E3E8A5A0-1E01-4470-87DE-09FE8FBD4322}" type="slidenum">
              <a:rPr lang="en-US">
                <a:solidFill>
                  <a:srgbClr val="CCECFF"/>
                </a:solidFill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273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07-2008 0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1"/>
          <a:stretch/>
        </p:blipFill>
        <p:spPr bwMode="auto">
          <a:xfrm>
            <a:off x="1" y="-1"/>
            <a:ext cx="9144000" cy="57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3500438" y="6000750"/>
            <a:ext cx="364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b="1" dirty="0" smtClean="0">
                <a:solidFill>
                  <a:srgbClr val="FFFFCC"/>
                </a:solidFill>
                <a:latin typeface="Arial" charset="0"/>
              </a:rPr>
              <a:t> 25 de junio </a:t>
            </a:r>
            <a:r>
              <a:rPr lang="es-ES_tradnl" sz="1400" b="1" dirty="0">
                <a:solidFill>
                  <a:srgbClr val="FFFFCC"/>
                </a:solidFill>
                <a:latin typeface="Arial" charset="0"/>
              </a:rPr>
              <a:t>de </a:t>
            </a:r>
            <a:r>
              <a:rPr lang="es-ES_tradnl" sz="1400" b="1" dirty="0" smtClean="0">
                <a:solidFill>
                  <a:srgbClr val="FFFFCC"/>
                </a:solidFill>
                <a:latin typeface="Arial" charset="0"/>
              </a:rPr>
              <a:t>2015</a:t>
            </a:r>
            <a:endParaRPr lang="es-ES" sz="1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1268760"/>
            <a:ext cx="82809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dirty="0" smtClean="0">
                <a:solidFill>
                  <a:schemeClr val="bg2">
                    <a:lumMod val="75000"/>
                  </a:schemeClr>
                </a:solidFill>
              </a:rPr>
              <a:t>Nuevas variedades: fenología, producción, cosecha y </a:t>
            </a:r>
            <a:r>
              <a:rPr lang="es-AR" sz="4000" dirty="0" err="1" smtClean="0">
                <a:solidFill>
                  <a:schemeClr val="bg2">
                    <a:lumMod val="75000"/>
                  </a:schemeClr>
                </a:solidFill>
              </a:rPr>
              <a:t>poscosecha</a:t>
            </a:r>
            <a:r>
              <a:rPr lang="es-AR" sz="4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s-AR" sz="4000" dirty="0" smtClean="0">
                <a:solidFill>
                  <a:schemeClr val="bg2">
                    <a:lumMod val="75000"/>
                  </a:schemeClr>
                </a:solidFill>
              </a:rPr>
              <a:t>Evaluaciones 2014</a:t>
            </a:r>
          </a:p>
          <a:p>
            <a:pPr algn="ctr"/>
            <a:endParaRPr lang="es-AR" sz="40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s-AR" sz="40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AR" sz="2700" dirty="0" err="1" smtClean="0">
                <a:solidFill>
                  <a:schemeClr val="tx2">
                    <a:lumMod val="75000"/>
                  </a:schemeClr>
                </a:solidFill>
              </a:rPr>
              <a:t>Rivadeneira</a:t>
            </a:r>
            <a:r>
              <a:rPr lang="es-AR" sz="2700" dirty="0" smtClean="0">
                <a:solidFill>
                  <a:schemeClr val="tx2">
                    <a:lumMod val="75000"/>
                  </a:schemeClr>
                </a:solidFill>
              </a:rPr>
              <a:t>, F.; Bello, F.; </a:t>
            </a:r>
            <a:r>
              <a:rPr lang="es-AR" sz="2700" dirty="0" err="1" smtClean="0">
                <a:solidFill>
                  <a:schemeClr val="tx2">
                    <a:lumMod val="75000"/>
                  </a:schemeClr>
                </a:solidFill>
              </a:rPr>
              <a:t>Carlazara</a:t>
            </a:r>
            <a:r>
              <a:rPr lang="es-AR" sz="2700" dirty="0" smtClean="0">
                <a:solidFill>
                  <a:schemeClr val="tx2">
                    <a:lumMod val="75000"/>
                  </a:schemeClr>
                </a:solidFill>
              </a:rPr>
              <a:t>, G.; Almirón, N.; Vázquez, D.</a:t>
            </a:r>
          </a:p>
          <a:p>
            <a:pPr algn="ctr"/>
            <a:endParaRPr lang="es-A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D:\DATOS DE USUARIO NO BORRAR\USUARIO\Desktop\cabecer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7590" y="0"/>
            <a:ext cx="1276410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21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AR" dirty="0" smtClean="0"/>
              <a:t>Heladas</a:t>
            </a:r>
            <a:endParaRPr lang="es-AR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7384327"/>
              </p:ext>
            </p:extLst>
          </p:nvPr>
        </p:nvGraphicFramePr>
        <p:xfrm>
          <a:off x="179512" y="1628800"/>
          <a:ext cx="8810824" cy="33123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9389"/>
                <a:gridCol w="1699389"/>
                <a:gridCol w="2013268"/>
                <a:gridCol w="1699389"/>
                <a:gridCol w="1699389"/>
              </a:tblGrid>
              <a:tr h="1002677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Año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agronómicas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meteorológicas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Fecha primer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Fecha última</a:t>
                      </a:r>
                      <a:endParaRPr lang="es-AR" dirty="0"/>
                    </a:p>
                  </a:txBody>
                  <a:tcPr/>
                </a:tc>
              </a:tr>
              <a:tr h="769897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2013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19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7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16 mayo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24 septiembre</a:t>
                      </a:r>
                      <a:endParaRPr lang="es-AR" dirty="0"/>
                    </a:p>
                  </a:txBody>
                  <a:tcPr/>
                </a:tc>
              </a:tr>
              <a:tr h="769897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2014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24 mayo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29 agosto</a:t>
                      </a:r>
                      <a:endParaRPr lang="es-AR" dirty="0"/>
                    </a:p>
                  </a:txBody>
                  <a:tcPr/>
                </a:tc>
              </a:tr>
              <a:tr h="769897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2015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12 junio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45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981075"/>
            <a:ext cx="7993063" cy="4687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11560" y="25980"/>
            <a:ext cx="7772400" cy="763488"/>
          </a:xfrm>
        </p:spPr>
        <p:txBody>
          <a:bodyPr/>
          <a:lstStyle/>
          <a:p>
            <a:r>
              <a:rPr lang="es-AR" dirty="0" smtClean="0"/>
              <a:t>2013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Elipse"/>
          <p:cNvSpPr/>
          <p:nvPr/>
        </p:nvSpPr>
        <p:spPr bwMode="auto">
          <a:xfrm>
            <a:off x="4860032" y="2852936"/>
            <a:ext cx="1368152" cy="14401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3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5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6058"/>
            <a:ext cx="8681076" cy="44271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395536" y="-171400"/>
            <a:ext cx="7772400" cy="1143000"/>
          </a:xfrm>
        </p:spPr>
        <p:txBody>
          <a:bodyPr/>
          <a:lstStyle/>
          <a:p>
            <a:r>
              <a:rPr lang="es-AR" dirty="0" smtClean="0"/>
              <a:t>2014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Elipse"/>
          <p:cNvSpPr/>
          <p:nvPr/>
        </p:nvSpPr>
        <p:spPr bwMode="auto">
          <a:xfrm>
            <a:off x="4644008" y="2721596"/>
            <a:ext cx="1368153" cy="14401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3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18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8903"/>
            <a:ext cx="5380785" cy="323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3" y="158125"/>
            <a:ext cx="5134483" cy="280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Escritorio 2009\fotos\BBCH\27-07-07 039.jpg"/>
          <p:cNvPicPr>
            <a:picLocks noChangeAspect="1" noChangeArrowheads="1"/>
          </p:cNvPicPr>
          <p:nvPr/>
        </p:nvPicPr>
        <p:blipFill>
          <a:blip r:embed="rId4" cstate="print"/>
          <a:srcRect l="14655" t="21392" r="27677" b="25378"/>
          <a:stretch>
            <a:fillRect/>
          </a:stretch>
        </p:blipFill>
        <p:spPr bwMode="auto">
          <a:xfrm>
            <a:off x="4620763" y="873987"/>
            <a:ext cx="910063" cy="112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11" name="Picture 6" descr="D:\Escritorio 2009\fotos\BBCH\23-10-07 033.jpg"/>
          <p:cNvPicPr>
            <a:picLocks noChangeAspect="1" noChangeArrowheads="1"/>
          </p:cNvPicPr>
          <p:nvPr/>
        </p:nvPicPr>
        <p:blipFill>
          <a:blip r:embed="rId5" cstate="print"/>
          <a:srcRect l="7440" t="8144" r="21407" b="13724"/>
          <a:stretch>
            <a:fillRect/>
          </a:stretch>
        </p:blipFill>
        <p:spPr bwMode="auto">
          <a:xfrm>
            <a:off x="7037562" y="4409373"/>
            <a:ext cx="1082942" cy="89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7565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457200"/>
            <a:ext cx="7416824" cy="1143000"/>
          </a:xfrm>
        </p:spPr>
        <p:txBody>
          <a:bodyPr/>
          <a:lstStyle/>
          <a:p>
            <a:r>
              <a:rPr lang="es-ES_tradnl" sz="3600" dirty="0" smtClean="0">
                <a:solidFill>
                  <a:srgbClr val="FF0000"/>
                </a:solidFill>
                <a:latin typeface="Tahoma" pitchFamily="34" charset="0"/>
              </a:rPr>
              <a:t>Producción por planta</a:t>
            </a:r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</p:nvPr>
        </p:nvGraphicFramePr>
        <p:xfrm>
          <a:off x="684213" y="1844675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69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772400" cy="685784"/>
          </a:xfrm>
        </p:spPr>
        <p:txBody>
          <a:bodyPr/>
          <a:lstStyle/>
          <a:p>
            <a:r>
              <a:rPr lang="es-ES_tradnl" sz="3600" dirty="0" smtClean="0">
                <a:solidFill>
                  <a:srgbClr val="FF0000"/>
                </a:solidFill>
                <a:latin typeface="Tahoma" pitchFamily="34" charset="0"/>
              </a:rPr>
              <a:t>Producción por semana</a:t>
            </a:r>
          </a:p>
        </p:txBody>
      </p:sp>
      <p:graphicFrame>
        <p:nvGraphicFramePr>
          <p:cNvPr id="706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214422"/>
          <a:ext cx="9104339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Gráfico" r:id="rId3" imgW="5133972" imgH="2457403" progId="Excel.Sheet.8">
                  <p:embed/>
                </p:oleObj>
              </mc:Choice>
              <mc:Fallback>
                <p:oleObj name="Gráfico" r:id="rId3" imgW="5133972" imgH="2457403" progId="Excel.Shee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22"/>
                        <a:ext cx="9104339" cy="4357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7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/>
          <a:lstStyle/>
          <a:p>
            <a:r>
              <a:rPr lang="es-ES_tradnl" sz="3200" dirty="0" smtClean="0">
                <a:solidFill>
                  <a:srgbClr val="FF0000"/>
                </a:solidFill>
                <a:latin typeface="Tahoma" pitchFamily="34" charset="0"/>
              </a:rPr>
              <a:t>Distribución de cosecha acumulada (%)</a:t>
            </a:r>
          </a:p>
        </p:txBody>
      </p:sp>
      <p:graphicFrame>
        <p:nvGraphicFramePr>
          <p:cNvPr id="727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285860"/>
          <a:ext cx="9144000" cy="466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Gráfico" r:id="rId3" imgW="4743385" imgH="2419313" progId="Excel.Sheet.8">
                  <p:embed/>
                </p:oleObj>
              </mc:Choice>
              <mc:Fallback>
                <p:oleObj name="Gráfico" r:id="rId3" imgW="4743385" imgH="2419313" progId="Excel.Shee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85860"/>
                        <a:ext cx="9144000" cy="46621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1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303840" cy="1143000"/>
          </a:xfrm>
        </p:spPr>
        <p:txBody>
          <a:bodyPr/>
          <a:lstStyle/>
          <a:p>
            <a:pPr eaLnBrk="1" hangingPunct="1"/>
            <a:r>
              <a:rPr lang="es-ES_tradnl" sz="3600" dirty="0" smtClean="0">
                <a:solidFill>
                  <a:srgbClr val="92D050"/>
                </a:solidFill>
                <a:latin typeface="Tahoma" pitchFamily="34" charset="0"/>
              </a:rPr>
              <a:t>Evolución y Comparación de variables a cosecha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algn="just" eaLnBrk="1" hangingPunct="1">
              <a:buNone/>
            </a:pPr>
            <a:endParaRPr lang="es-ES_tradnl" dirty="0" smtClean="0">
              <a:solidFill>
                <a:srgbClr val="FFFF66"/>
              </a:solidFill>
              <a:latin typeface="Tahoma" pitchFamily="34" charset="0"/>
            </a:endParaRPr>
          </a:p>
          <a:p>
            <a:pPr algn="just" eaLnBrk="1" hangingPunct="1"/>
            <a:r>
              <a:rPr lang="es-ES_tradnl" sz="2800" dirty="0" smtClean="0">
                <a:solidFill>
                  <a:srgbClr val="FFFF00"/>
                </a:solidFill>
                <a:latin typeface="Tahoma" pitchFamily="34" charset="0"/>
              </a:rPr>
              <a:t>Calidad de los frutos a cosecha</a:t>
            </a:r>
          </a:p>
          <a:p>
            <a:pPr algn="just" eaLnBrk="1" hangingPunct="1"/>
            <a:endParaRPr lang="es-ES_tradnl" sz="2800" dirty="0" smtClean="0">
              <a:solidFill>
                <a:srgbClr val="FFFF00"/>
              </a:solidFill>
              <a:latin typeface="Tahoma" pitchFamily="34" charset="0"/>
            </a:endParaRPr>
          </a:p>
          <a:p>
            <a:pPr algn="just" eaLnBrk="1" hangingPunct="1"/>
            <a:r>
              <a:rPr lang="es-ES_tradnl" sz="2800" dirty="0" smtClean="0">
                <a:solidFill>
                  <a:srgbClr val="FFFF00"/>
                </a:solidFill>
                <a:latin typeface="Tahoma" pitchFamily="34" charset="0"/>
              </a:rPr>
              <a:t>Identificación de patógenos en los distintos estadios fenológicos del cultivo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846158"/>
          </a:xfrm>
        </p:spPr>
        <p:txBody>
          <a:bodyPr/>
          <a:lstStyle/>
          <a:p>
            <a:pPr eaLnBrk="1" hangingPunct="1"/>
            <a:r>
              <a:rPr lang="es-ES_tradnl" sz="3600" dirty="0" smtClean="0">
                <a:solidFill>
                  <a:srgbClr val="FFFF00"/>
                </a:solidFill>
                <a:latin typeface="Tahoma" pitchFamily="34" charset="0"/>
              </a:rPr>
              <a:t>Momentos de cosecha</a:t>
            </a:r>
          </a:p>
        </p:txBody>
      </p:sp>
      <p:graphicFrame>
        <p:nvGraphicFramePr>
          <p:cNvPr id="26810" name="Group 186"/>
          <p:cNvGraphicFramePr>
            <a:graphicFrameLocks noGrp="1"/>
          </p:cNvGraphicFramePr>
          <p:nvPr>
            <p:ph idx="1"/>
          </p:nvPr>
        </p:nvGraphicFramePr>
        <p:xfrm>
          <a:off x="-1" y="1643050"/>
          <a:ext cx="9144001" cy="4525963"/>
        </p:xfrm>
        <a:graphic>
          <a:graphicData uri="http://schemas.openxmlformats.org/drawingml/2006/table">
            <a:tbl>
              <a:tblPr/>
              <a:tblGrid>
                <a:gridCol w="2360671"/>
                <a:gridCol w="1696241"/>
                <a:gridCol w="1694606"/>
                <a:gridCol w="1696242"/>
                <a:gridCol w="1696241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Variedad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25/09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08/10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24/10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19/11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AR" sz="2800" dirty="0" err="1" smtClean="0"/>
                        <a:t>Scintilla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AR" sz="2800" dirty="0" smtClean="0">
                          <a:latin typeface="Tahoma" pitchFamily="34" charset="0"/>
                          <a:cs typeface="Tahoma" pitchFamily="34" charset="0"/>
                        </a:rPr>
                        <a:t>San Joaquín 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5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5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AR" sz="2800" dirty="0" err="1" smtClean="0"/>
                        <a:t>Sweetcrisp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5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5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AR" sz="2800" dirty="0" err="1" smtClean="0"/>
                        <a:t>Farthing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5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736"/>
            <a:ext cx="7772400" cy="49067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  <a:latin typeface="Tahoma" pitchFamily="34" charset="0"/>
              </a:rPr>
              <a:t>Textura (Compresión)</a:t>
            </a:r>
            <a:br>
              <a:rPr lang="es-ES_tradnl" dirty="0" smtClean="0">
                <a:solidFill>
                  <a:srgbClr val="FFFF00"/>
                </a:solidFill>
                <a:latin typeface="Tahoma" pitchFamily="34" charset="0"/>
              </a:rPr>
            </a:br>
            <a:endParaRPr lang="es-ES_tradnl" dirty="0" smtClean="0">
              <a:solidFill>
                <a:srgbClr val="FFFF0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dirty="0" smtClean="0">
                <a:solidFill>
                  <a:srgbClr val="FFFF00"/>
                </a:solidFill>
                <a:latin typeface="Tahoma" pitchFamily="34" charset="0"/>
              </a:rPr>
              <a:t>Calidad interna:  pH, </a:t>
            </a:r>
            <a:r>
              <a:rPr lang="es-ES_tradnl" dirty="0" err="1" smtClean="0">
                <a:solidFill>
                  <a:srgbClr val="FFFF00"/>
                </a:solidFill>
                <a:latin typeface="Tahoma" pitchFamily="34" charset="0"/>
              </a:rPr>
              <a:t>Brix</a:t>
            </a:r>
            <a:r>
              <a:rPr lang="es-ES_tradnl" dirty="0" smtClean="0">
                <a:solidFill>
                  <a:srgbClr val="FFFF00"/>
                </a:solidFill>
                <a:latin typeface="Tahoma" pitchFamily="34" charset="0"/>
              </a:rPr>
              <a:t>, Acidez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dirty="0" smtClean="0">
              <a:solidFill>
                <a:srgbClr val="FFFF66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dirty="0" smtClean="0">
                <a:solidFill>
                  <a:srgbClr val="92D050"/>
                </a:solidFill>
                <a:latin typeface="Tahoma" pitchFamily="34" charset="0"/>
              </a:rPr>
              <a:t>Evolución de estos parámetros a lo largo del período de cosecha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dirty="0" smtClean="0">
              <a:solidFill>
                <a:srgbClr val="92D050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dirty="0" smtClean="0">
                <a:solidFill>
                  <a:srgbClr val="92D050"/>
                </a:solidFill>
                <a:latin typeface="Tahoma" pitchFamily="34" charset="0"/>
              </a:rPr>
              <a:t>Comparación entre variedades en las distintas cosecha</a:t>
            </a: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578" y="1"/>
            <a:ext cx="173642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77724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FFC000"/>
                </a:solidFill>
              </a:rPr>
              <a:t>OBJETIVO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2500306"/>
            <a:ext cx="7772400" cy="2298705"/>
          </a:xfrm>
        </p:spPr>
        <p:txBody>
          <a:bodyPr/>
          <a:lstStyle/>
          <a:p>
            <a:pPr algn="just">
              <a:buNone/>
            </a:pPr>
            <a:r>
              <a:rPr lang="es-ES_tradnl" dirty="0" smtClean="0"/>
              <a:t>Estudio del comportamiento a campo y cosecha de nuevas variedades patentadas en la región del río </a:t>
            </a:r>
            <a:r>
              <a:rPr lang="es-ES_tradnl" dirty="0"/>
              <a:t>U</a:t>
            </a:r>
            <a:r>
              <a:rPr lang="es-ES_tradnl" dirty="0" smtClean="0"/>
              <a:t>ruguay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2337"/>
          </a:xfrm>
        </p:spPr>
        <p:txBody>
          <a:bodyPr/>
          <a:lstStyle/>
          <a:p>
            <a:pPr eaLnBrk="1" hangingPunct="1"/>
            <a:r>
              <a:rPr lang="es-AR" sz="3600" dirty="0" err="1" smtClean="0"/>
              <a:t>Scintilla</a:t>
            </a:r>
            <a:r>
              <a:rPr lang="es-AR" sz="3600" dirty="0" smtClean="0"/>
              <a:t> </a:t>
            </a:r>
            <a:r>
              <a:rPr lang="es-AR" sz="2400" dirty="0" smtClean="0"/>
              <a:t>(SCI)</a:t>
            </a:r>
            <a:endParaRPr lang="es-AR" sz="2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59" name="Picture 2" descr="J:\Arandanos 2014\19-11\1 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300" t="41011" r="10458"/>
          <a:stretch>
            <a:fillRect/>
          </a:stretch>
        </p:blipFill>
        <p:spPr>
          <a:xfrm>
            <a:off x="0" y="1500174"/>
            <a:ext cx="5591047" cy="3571900"/>
          </a:xfrm>
          <a:noFill/>
        </p:spPr>
      </p:pic>
      <p:pic>
        <p:nvPicPr>
          <p:cNvPr id="19460" name="Picture 3" descr="J:\Arandanos 2014\19-11\1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4429124" cy="332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s-AR" sz="3600" dirty="0" smtClean="0">
                <a:latin typeface="Tahoma" pitchFamily="34" charset="0"/>
                <a:cs typeface="Tahoma" pitchFamily="34" charset="0"/>
              </a:rPr>
              <a:t>San Joaquín </a:t>
            </a:r>
            <a:r>
              <a:rPr lang="es-AR" sz="2400" dirty="0" smtClean="0">
                <a:latin typeface="Tahoma" pitchFamily="34" charset="0"/>
                <a:cs typeface="Tahoma" pitchFamily="34" charset="0"/>
              </a:rPr>
              <a:t>(SJQ) </a:t>
            </a:r>
          </a:p>
        </p:txBody>
      </p:sp>
      <p:pic>
        <p:nvPicPr>
          <p:cNvPr id="20483" name="Picture 2" descr="J:\Arandanos 2014\19-11\1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721"/>
          <a:stretch>
            <a:fillRect/>
          </a:stretch>
        </p:blipFill>
        <p:spPr>
          <a:xfrm>
            <a:off x="428596" y="1428736"/>
            <a:ext cx="6034088" cy="2366106"/>
          </a:xfrm>
          <a:noFill/>
        </p:spPr>
      </p:pic>
      <p:pic>
        <p:nvPicPr>
          <p:cNvPr id="20484" name="Picture 3" descr="J:\Arandanos 2014\19-11\1 023.jpg"/>
          <p:cNvPicPr>
            <a:picLocks noChangeAspect="1" noChangeArrowheads="1"/>
          </p:cNvPicPr>
          <p:nvPr/>
        </p:nvPicPr>
        <p:blipFill>
          <a:blip r:embed="rId3" cstate="print"/>
          <a:srcRect t="23066"/>
          <a:stretch>
            <a:fillRect/>
          </a:stretch>
        </p:blipFill>
        <p:spPr bwMode="auto">
          <a:xfrm>
            <a:off x="4979987" y="3643314"/>
            <a:ext cx="4164013" cy="240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s-AR" sz="3600" dirty="0" err="1" smtClean="0"/>
              <a:t>Sweetcrisp</a:t>
            </a:r>
            <a:r>
              <a:rPr lang="es-AR" sz="3600" dirty="0" smtClean="0"/>
              <a:t> </a:t>
            </a:r>
            <a:r>
              <a:rPr lang="es-AR" sz="2400" dirty="0" smtClean="0"/>
              <a:t>(SWC)</a:t>
            </a:r>
            <a:endParaRPr lang="es-AR" sz="36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7" name="Picture 2" descr="J:\Arandanos 2014\19-11\1 001.jpg"/>
          <p:cNvPicPr>
            <a:picLocks noChangeAspect="1" noChangeArrowheads="1"/>
          </p:cNvPicPr>
          <p:nvPr/>
        </p:nvPicPr>
        <p:blipFill>
          <a:blip r:embed="rId2" cstate="print"/>
          <a:srcRect t="50850"/>
          <a:stretch>
            <a:fillRect/>
          </a:stretch>
        </p:blipFill>
        <p:spPr bwMode="auto">
          <a:xfrm>
            <a:off x="214282" y="1428736"/>
            <a:ext cx="5664200" cy="20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J:\Arandanos 2014\19-11\1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500438"/>
            <a:ext cx="40925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z="3600" dirty="0" err="1" smtClean="0"/>
              <a:t>Farthing</a:t>
            </a:r>
            <a:r>
              <a:rPr lang="es-AR" sz="3600" dirty="0" smtClean="0"/>
              <a:t> </a:t>
            </a:r>
            <a:r>
              <a:rPr lang="es-AR" sz="2400" dirty="0" smtClean="0"/>
              <a:t>(FAR)</a:t>
            </a:r>
            <a:endParaRPr lang="es-AR" sz="2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1" name="Picture 2" descr="J:\Arandanos 2014\19-11\1 006.jpg"/>
          <p:cNvPicPr>
            <a:picLocks noChangeAspect="1" noChangeArrowheads="1"/>
          </p:cNvPicPr>
          <p:nvPr/>
        </p:nvPicPr>
        <p:blipFill>
          <a:blip r:embed="rId2" cstate="print"/>
          <a:srcRect l="19522" t="43394"/>
          <a:stretch>
            <a:fillRect/>
          </a:stretch>
        </p:blipFill>
        <p:spPr bwMode="auto">
          <a:xfrm>
            <a:off x="214282" y="1857364"/>
            <a:ext cx="4452376" cy="234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J:\Arandanos 2014\19-11\1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640" y="3357562"/>
            <a:ext cx="40010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hangingPunct="1"/>
            <a:r>
              <a:rPr lang="es-ES_tradnl" sz="3600" dirty="0" smtClean="0">
                <a:solidFill>
                  <a:srgbClr val="FF0000"/>
                </a:solidFill>
                <a:latin typeface="Tahoma" pitchFamily="34" charset="0"/>
              </a:rPr>
              <a:t>Firmeza: </a:t>
            </a:r>
            <a:r>
              <a:rPr lang="es-ES_tradnl" sz="3600" dirty="0" smtClean="0">
                <a:solidFill>
                  <a:srgbClr val="FFFF00"/>
                </a:solidFill>
                <a:latin typeface="Tahoma" pitchFamily="34" charset="0"/>
              </a:rPr>
              <a:t>Fuerza (g)</a:t>
            </a:r>
          </a:p>
        </p:txBody>
      </p:sp>
      <p:graphicFrame>
        <p:nvGraphicFramePr>
          <p:cNvPr id="23592" name="Group 40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345528" cy="4489450"/>
        </p:xfrm>
        <a:graphic>
          <a:graphicData uri="http://schemas.openxmlformats.org/drawingml/2006/table">
            <a:tbl>
              <a:tblPr/>
              <a:tblGrid>
                <a:gridCol w="1762166"/>
                <a:gridCol w="1646237"/>
                <a:gridCol w="1644650"/>
                <a:gridCol w="1646238"/>
                <a:gridCol w="1646237"/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Variedad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25/09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08/10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24/10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19/11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419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361 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350 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479 C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SJQ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458 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372 B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297 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352 B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SWC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802 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593 B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450 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585 B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FAR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496 C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388 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433 B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6" name="35 Rectángulo"/>
          <p:cNvSpPr/>
          <p:nvPr/>
        </p:nvSpPr>
        <p:spPr>
          <a:xfrm>
            <a:off x="1403648" y="6308725"/>
            <a:ext cx="676875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rgbClr val="FF0000"/>
                </a:solidFill>
              </a:rPr>
              <a:t>Letras mayúsculas  horizontales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285984" y="3143248"/>
            <a:ext cx="3168650" cy="2520950"/>
          </a:xfrm>
          <a:prstGeom prst="rect">
            <a:avLst/>
          </a:prstGeom>
          <a:noFill/>
          <a:ln w="76200" cmpd="thickThin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857232"/>
          </a:xfrm>
        </p:spPr>
        <p:txBody>
          <a:bodyPr/>
          <a:lstStyle/>
          <a:p>
            <a:pPr eaLnBrk="1" hangingPunct="1"/>
            <a:r>
              <a:rPr lang="es-ES_tradnl" sz="3600" dirty="0" smtClean="0">
                <a:solidFill>
                  <a:srgbClr val="FF6600"/>
                </a:solidFill>
                <a:latin typeface="Tahoma" pitchFamily="34" charset="0"/>
              </a:rPr>
              <a:t>Textura según momento de cosecha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57158" y="2143116"/>
          <a:ext cx="8426796" cy="348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SGWIN StatFolios" r:id="rId3" imgW="11877840" imgH="5029200" progId="SGStatFolio">
                  <p:embed/>
                </p:oleObj>
              </mc:Choice>
              <mc:Fallback>
                <p:oleObj name="SGWIN StatFolios" r:id="rId3" imgW="11877840" imgH="5029200" progId="SGStatFolio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316"/>
                      <a:stretch>
                        <a:fillRect/>
                      </a:stretch>
                    </p:blipFill>
                    <p:spPr bwMode="auto">
                      <a:xfrm>
                        <a:off x="357158" y="2143116"/>
                        <a:ext cx="8426796" cy="348139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214678" y="1214422"/>
            <a:ext cx="2643206" cy="571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400" b="1" dirty="0">
                <a:solidFill>
                  <a:schemeClr val="bg2"/>
                </a:solidFill>
              </a:rPr>
              <a:t>Cosecha 25/09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2619375"/>
          <a:ext cx="82296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SGWIN StatFolios" r:id="rId3" imgW="11877840" imgH="5029200" progId="SGStatFolio">
                  <p:embed/>
                </p:oleObj>
              </mc:Choice>
              <mc:Fallback>
                <p:oleObj name="SGWIN StatFolios" r:id="rId3" imgW="11877840" imgH="5029200" progId="SGStatFolio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316"/>
                      <a:stretch>
                        <a:fillRect/>
                      </a:stretch>
                    </p:blipFill>
                    <p:spPr bwMode="auto">
                      <a:xfrm>
                        <a:off x="457200" y="2619375"/>
                        <a:ext cx="8229600" cy="298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071802" y="714356"/>
            <a:ext cx="3429024" cy="571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2800" b="1" dirty="0">
                <a:solidFill>
                  <a:schemeClr val="bg2">
                    <a:lumMod val="50000"/>
                  </a:schemeClr>
                </a:solidFill>
              </a:rPr>
              <a:t>Cosecha 08/10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2619375"/>
          <a:ext cx="82296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SGWIN StatFolios" r:id="rId3" imgW="11877840" imgH="5029200" progId="SGStatFolio">
                  <p:embed/>
                </p:oleObj>
              </mc:Choice>
              <mc:Fallback>
                <p:oleObj name="SGWIN StatFolios" r:id="rId3" imgW="11877840" imgH="5029200" progId="SGStatFolio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316"/>
                      <a:stretch>
                        <a:fillRect/>
                      </a:stretch>
                    </p:blipFill>
                    <p:spPr bwMode="auto">
                      <a:xfrm>
                        <a:off x="457200" y="2619375"/>
                        <a:ext cx="8229600" cy="298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00364" y="642918"/>
            <a:ext cx="3357586" cy="5715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3200" b="1" dirty="0">
                <a:solidFill>
                  <a:schemeClr val="bg2">
                    <a:lumMod val="50000"/>
                  </a:schemeClr>
                </a:solidFill>
              </a:rPr>
              <a:t>Cosecha 24/10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00034" y="2214554"/>
          <a:ext cx="82296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SGWIN StatFolios" r:id="rId3" imgW="11877840" imgH="5029200" progId="SGStatFolio">
                  <p:embed/>
                </p:oleObj>
              </mc:Choice>
              <mc:Fallback>
                <p:oleObj name="SGWIN StatFolios" r:id="rId3" imgW="11877840" imgH="5029200" progId="SGStatFolio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316"/>
                      <a:stretch>
                        <a:fillRect/>
                      </a:stretch>
                    </p:blipFill>
                    <p:spPr bwMode="auto">
                      <a:xfrm>
                        <a:off x="500034" y="2214554"/>
                        <a:ext cx="8229600" cy="298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643174" y="357166"/>
            <a:ext cx="3571900" cy="7858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3200" b="1" dirty="0">
                <a:solidFill>
                  <a:schemeClr val="bg2">
                    <a:lumMod val="50000"/>
                  </a:schemeClr>
                </a:solidFill>
              </a:rPr>
              <a:t>Cosecha 19/11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600" b="1" dirty="0" err="1" smtClean="0">
                <a:solidFill>
                  <a:srgbClr val="FFFFFF"/>
                </a:solidFill>
                <a:latin typeface="Tahoma" pitchFamily="34" charset="0"/>
              </a:rPr>
              <a:t>Brix</a:t>
            </a:r>
            <a:endParaRPr lang="es-ES_tradnl" sz="3600" b="1" dirty="0" smtClean="0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24613" name="Group 3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9450"/>
        </p:xfrm>
        <a:graphic>
          <a:graphicData uri="http://schemas.openxmlformats.org/drawingml/2006/table">
            <a:tbl>
              <a:tblPr/>
              <a:tblGrid>
                <a:gridCol w="1757346"/>
                <a:gridCol w="1535129"/>
                <a:gridCol w="1644650"/>
                <a:gridCol w="1646238"/>
                <a:gridCol w="1646237"/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Variedad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25/09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08/10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24/10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19/11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11,1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11,8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12,4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16,0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SJQ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8,7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9,0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9,2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11,7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SWC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10,4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11,5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12,0 bB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16,2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bC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10,2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10,5 aA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12,9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</a:tbl>
          </a:graphicData>
        </a:graphic>
      </p:graphicFrame>
      <p:sp>
        <p:nvSpPr>
          <p:cNvPr id="36" name="35 Rectángulo"/>
          <p:cNvSpPr/>
          <p:nvPr/>
        </p:nvSpPr>
        <p:spPr>
          <a:xfrm>
            <a:off x="395288" y="6308725"/>
            <a:ext cx="784912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Letras minúsculas verticales y mayúsculas  horizontales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395536" y="116632"/>
            <a:ext cx="7772400" cy="1143000"/>
          </a:xfrm>
        </p:spPr>
        <p:txBody>
          <a:bodyPr/>
          <a:lstStyle/>
          <a:p>
            <a:r>
              <a:rPr lang="es-AR" sz="3200" dirty="0" smtClean="0"/>
              <a:t>Variedades patentadas</a:t>
            </a:r>
            <a:endParaRPr lang="es-AR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395536" y="1916832"/>
            <a:ext cx="8208268" cy="3312518"/>
          </a:xfrm>
        </p:spPr>
        <p:txBody>
          <a:bodyPr/>
          <a:lstStyle/>
          <a:p>
            <a:r>
              <a:rPr lang="es-AR" dirty="0" smtClean="0"/>
              <a:t>En 2013 inicio de actividad</a:t>
            </a:r>
          </a:p>
          <a:p>
            <a:r>
              <a:rPr lang="es-AR" dirty="0" smtClean="0"/>
              <a:t>Variedades nuevas: </a:t>
            </a:r>
            <a:r>
              <a:rPr lang="es-AR" dirty="0" err="1" smtClean="0"/>
              <a:t>Scintilla</a:t>
            </a:r>
            <a:r>
              <a:rPr lang="es-AR" dirty="0" smtClean="0"/>
              <a:t>, San Joaquín, </a:t>
            </a:r>
            <a:r>
              <a:rPr lang="es-AR" dirty="0" err="1" smtClean="0"/>
              <a:t>Farthing</a:t>
            </a:r>
            <a:r>
              <a:rPr lang="es-AR" dirty="0" smtClean="0"/>
              <a:t> y </a:t>
            </a:r>
            <a:r>
              <a:rPr lang="es-AR" dirty="0" err="1" smtClean="0"/>
              <a:t>Sweetcrisp</a:t>
            </a:r>
            <a:endParaRPr lang="es-AR" dirty="0" smtClean="0"/>
          </a:p>
          <a:p>
            <a:r>
              <a:rPr lang="es-AR" dirty="0" smtClean="0"/>
              <a:t>Marcaron 4 ramas por planta</a:t>
            </a:r>
          </a:p>
          <a:p>
            <a:r>
              <a:rPr lang="es-AR" dirty="0" smtClean="0"/>
              <a:t>3 plantas</a:t>
            </a:r>
          </a:p>
          <a:p>
            <a:r>
              <a:rPr lang="es-AR" dirty="0" smtClean="0"/>
              <a:t>Seguimiento quincenal etapas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5726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es-ES_tradnl" sz="3600" b="1" dirty="0" smtClean="0">
                <a:solidFill>
                  <a:srgbClr val="FFFFFF"/>
                </a:solidFill>
                <a:latin typeface="Tahoma" pitchFamily="34" charset="0"/>
              </a:rPr>
              <a:t>Acidez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345528" cy="4519613"/>
        </p:xfrm>
        <a:graphic>
          <a:graphicData uri="http://schemas.openxmlformats.org/drawingml/2006/table">
            <a:tbl>
              <a:tblPr/>
              <a:tblGrid>
                <a:gridCol w="1762166"/>
                <a:gridCol w="1646237"/>
                <a:gridCol w="1644650"/>
                <a:gridCol w="1646238"/>
                <a:gridCol w="1646237"/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Variedad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25/09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08/10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24/10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19/11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0,2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0,5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0,5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0,6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SJQ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0,9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bBC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1,0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cC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0,7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0,6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SWC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0,9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0,8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0,6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0,4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abA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---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0,5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0,4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0,3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</a:tbl>
          </a:graphicData>
        </a:graphic>
      </p:graphicFrame>
      <p:sp>
        <p:nvSpPr>
          <p:cNvPr id="36" name="35 Rectángulo"/>
          <p:cNvSpPr/>
          <p:nvPr/>
        </p:nvSpPr>
        <p:spPr>
          <a:xfrm>
            <a:off x="395288" y="6308725"/>
            <a:ext cx="784912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Letras minúsculas verticales y mayúsculas  horizontales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s-ES_tradnl" sz="3600" b="1" dirty="0" smtClean="0">
                <a:solidFill>
                  <a:srgbClr val="FFFFFF"/>
                </a:solidFill>
                <a:latin typeface="Tahoma" pitchFamily="34" charset="0"/>
              </a:rPr>
              <a:t>pH</a:t>
            </a:r>
          </a:p>
        </p:txBody>
      </p:sp>
      <p:graphicFrame>
        <p:nvGraphicFramePr>
          <p:cNvPr id="26661" name="Group 3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45528" cy="4489450"/>
        </p:xfrm>
        <a:graphic>
          <a:graphicData uri="http://schemas.openxmlformats.org/drawingml/2006/table">
            <a:tbl>
              <a:tblPr/>
              <a:tblGrid>
                <a:gridCol w="1762166"/>
                <a:gridCol w="1646237"/>
                <a:gridCol w="1644650"/>
                <a:gridCol w="1646238"/>
                <a:gridCol w="1646237"/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Variedad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25/09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08/10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24/10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19/11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SCI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4,4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cB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3,5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3,3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3,7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abA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SJQ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3,0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aAB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2,9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3,3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aAB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3,5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SWC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3,4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4,0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cB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3,7 </a:t>
                      </a:r>
                      <a:r>
                        <a:rPr kumimoji="0" lang="es-ES_tradnl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abAB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3,8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bB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FAR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----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3,5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3,9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bB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3,9 </a:t>
                      </a:r>
                      <a:r>
                        <a:rPr kumimoji="0" lang="es-ES_tradnl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bB</a:t>
                      </a: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0FA9"/>
                    </a:solidFill>
                  </a:tcPr>
                </a:tc>
              </a:tr>
            </a:tbl>
          </a:graphicData>
        </a:graphic>
      </p:graphicFrame>
      <p:sp>
        <p:nvSpPr>
          <p:cNvPr id="36" name="35 Rectángulo"/>
          <p:cNvSpPr/>
          <p:nvPr/>
        </p:nvSpPr>
        <p:spPr>
          <a:xfrm>
            <a:off x="395288" y="6308725"/>
            <a:ext cx="7777112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bg2">
                    <a:lumMod val="50000"/>
                  </a:schemeClr>
                </a:solidFill>
              </a:rPr>
              <a:t>Letras minúsculas verticales y mayúsculas  horizontales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err="1" smtClean="0"/>
              <a:t>Emerald</a:t>
            </a:r>
            <a:r>
              <a:rPr lang="es-AR" sz="3600" dirty="0" smtClean="0"/>
              <a:t> </a:t>
            </a:r>
            <a:endParaRPr lang="es-AR" sz="3600" dirty="0"/>
          </a:p>
        </p:txBody>
      </p:sp>
      <p:graphicFrame>
        <p:nvGraphicFramePr>
          <p:cNvPr id="4" name="3 Marcador de tabla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84285461"/>
              </p:ext>
            </p:extLst>
          </p:nvPr>
        </p:nvGraphicFramePr>
        <p:xfrm>
          <a:off x="1475656" y="1916832"/>
          <a:ext cx="6336704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3168352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>
                          <a:solidFill>
                            <a:srgbClr val="FF0000"/>
                          </a:solidFill>
                        </a:rPr>
                        <a:t>24/10</a:t>
                      </a:r>
                      <a:endParaRPr lang="es-A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Solidos solubles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10,2</a:t>
                      </a:r>
                      <a:endParaRPr lang="es-AR" sz="28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Acidez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0,7</a:t>
                      </a:r>
                      <a:endParaRPr lang="es-AR" sz="28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pH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3,3</a:t>
                      </a:r>
                      <a:endParaRPr lang="es-AR" sz="28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Firmeza </a:t>
                      </a:r>
                      <a:r>
                        <a:rPr lang="es-AR" sz="2400" dirty="0" smtClean="0"/>
                        <a:t>(Fuerza</a:t>
                      </a:r>
                      <a:r>
                        <a:rPr lang="es-AR" sz="2400" baseline="0" dirty="0" smtClean="0"/>
                        <a:t> g)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308</a:t>
                      </a:r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C000"/>
                </a:solidFill>
              </a:rPr>
              <a:t>Firmeza (g)</a:t>
            </a:r>
            <a:endParaRPr lang="es-AR" dirty="0">
              <a:solidFill>
                <a:srgbClr val="FFC000"/>
              </a:solidFill>
            </a:endParaRPr>
          </a:p>
        </p:txBody>
      </p:sp>
      <p:graphicFrame>
        <p:nvGraphicFramePr>
          <p:cNvPr id="4" name="3 Marcador de tabla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59359830"/>
              </p:ext>
            </p:extLst>
          </p:nvPr>
        </p:nvGraphicFramePr>
        <p:xfrm>
          <a:off x="457200" y="1600200"/>
          <a:ext cx="8229600" cy="3196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99238">
                <a:tc>
                  <a:txBody>
                    <a:bodyPr/>
                    <a:lstStyle/>
                    <a:p>
                      <a:pPr algn="ctr"/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>
                          <a:solidFill>
                            <a:srgbClr val="FF0000"/>
                          </a:solidFill>
                        </a:rPr>
                        <a:t>28/10</a:t>
                      </a:r>
                      <a:endParaRPr lang="es-AR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>
                          <a:solidFill>
                            <a:srgbClr val="FF0000"/>
                          </a:solidFill>
                        </a:rPr>
                        <a:t>14/11</a:t>
                      </a:r>
                      <a:endParaRPr lang="es-AR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err="1" smtClean="0"/>
                        <a:t>Emerald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378 c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376 b</a:t>
                      </a:r>
                      <a:endParaRPr lang="es-AR" sz="3200" dirty="0"/>
                    </a:p>
                  </a:txBody>
                  <a:tcPr/>
                </a:tc>
              </a:tr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err="1" smtClean="0"/>
                        <a:t>Primadonna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347 b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326 a</a:t>
                      </a:r>
                      <a:endParaRPr lang="es-AR" sz="3200" dirty="0"/>
                    </a:p>
                  </a:txBody>
                  <a:tcPr/>
                </a:tc>
              </a:tr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err="1" smtClean="0"/>
                        <a:t>Springhigh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308 a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332 a</a:t>
                      </a:r>
                      <a:endParaRPr lang="es-AR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 bwMode="auto">
          <a:xfrm>
            <a:off x="2555776" y="5517232"/>
            <a:ext cx="482453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A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Rev. </a:t>
            </a:r>
            <a:r>
              <a:rPr kumimoji="1" lang="es-AR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Iber</a:t>
            </a:r>
            <a:r>
              <a:rPr kumimoji="1" lang="es-A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. </a:t>
            </a:r>
            <a:r>
              <a:rPr kumimoji="1" lang="es-AR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Tecnol</a:t>
            </a:r>
            <a:r>
              <a:rPr kumimoji="1" lang="es-A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. </a:t>
            </a:r>
            <a:r>
              <a:rPr kumimoji="1" lang="es-AR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Postcosecha</a:t>
            </a:r>
            <a:r>
              <a:rPr kumimoji="1" lang="es-A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42060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91513" cy="2519363"/>
          </a:xfrm>
        </p:spPr>
        <p:txBody>
          <a:bodyPr/>
          <a:lstStyle/>
          <a:p>
            <a:pPr eaLnBrk="1" hangingPunct="1"/>
            <a:r>
              <a:rPr lang="es-ES_tradnl" sz="3600" dirty="0" smtClean="0">
                <a:latin typeface="Tahoma" pitchFamily="34" charset="0"/>
              </a:rPr>
              <a:t> </a:t>
            </a:r>
            <a:r>
              <a:rPr lang="es-ES_tradnl" sz="3600" dirty="0" smtClean="0">
                <a:solidFill>
                  <a:srgbClr val="FFFF00"/>
                </a:solidFill>
                <a:latin typeface="Tahoma" pitchFamily="34" charset="0"/>
              </a:rPr>
              <a:t>Identificación de patógenos en los distintos estadios fenológicos del cultivo</a:t>
            </a:r>
            <a:r>
              <a:rPr lang="es-ES_tradnl" sz="4000" dirty="0" smtClean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s-ES_tradnl" sz="4000" dirty="0" smtClean="0">
                <a:solidFill>
                  <a:srgbClr val="FFFF00"/>
                </a:solidFill>
                <a:latin typeface="Tahoma" pitchFamily="34" charset="0"/>
              </a:rPr>
            </a:br>
            <a:endParaRPr lang="es-ES_tradnl" sz="4000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7127875" cy="1296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AR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</a:rPr>
              <a:t>Aplicaciones para el control de </a:t>
            </a:r>
            <a:r>
              <a:rPr lang="es-AR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</a:rPr>
              <a:t>Alternaria</a:t>
            </a:r>
            <a:r>
              <a:rPr lang="es-AR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</a:rPr>
              <a:t> y </a:t>
            </a:r>
            <a:r>
              <a:rPr lang="es-AR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</a:rPr>
              <a:t>Botrytis</a:t>
            </a:r>
            <a:endParaRPr lang="es-AR" sz="3600" dirty="0" smtClean="0">
              <a:solidFill>
                <a:schemeClr val="accent6">
                  <a:lumMod val="40000"/>
                  <a:lumOff val="60000"/>
                </a:schemeClr>
              </a:solidFill>
              <a:latin typeface="Tahoma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363272" cy="3992563"/>
          </a:xfrm>
        </p:spPr>
        <p:txBody>
          <a:bodyPr/>
          <a:lstStyle/>
          <a:p>
            <a:pPr eaLnBrk="1" hangingPunct="1"/>
            <a:r>
              <a:rPr lang="es-AR" dirty="0" err="1" smtClean="0">
                <a:solidFill>
                  <a:srgbClr val="FFFF00"/>
                </a:solidFill>
                <a:latin typeface="Tahoma" pitchFamily="34" charset="0"/>
              </a:rPr>
              <a:t>Bellis</a:t>
            </a:r>
            <a:r>
              <a:rPr lang="es-AR" dirty="0" smtClean="0">
                <a:solidFill>
                  <a:srgbClr val="FFFF00"/>
                </a:solidFill>
                <a:latin typeface="Tahoma" pitchFamily="34" charset="0"/>
              </a:rPr>
              <a:t> en julio </a:t>
            </a:r>
            <a:r>
              <a:rPr lang="es-AR" sz="2000" dirty="0" smtClean="0">
                <a:solidFill>
                  <a:srgbClr val="FFFF00"/>
                </a:solidFill>
                <a:latin typeface="Tahoma" pitchFamily="34" charset="0"/>
              </a:rPr>
              <a:t>(</a:t>
            </a:r>
            <a:r>
              <a:rPr lang="es-AR" sz="2000" dirty="0" err="1" smtClean="0">
                <a:solidFill>
                  <a:srgbClr val="FFFF00"/>
                </a:solidFill>
                <a:latin typeface="Tahoma" pitchFamily="34" charset="0"/>
              </a:rPr>
              <a:t>Pyraclostrobin</a:t>
            </a:r>
            <a:r>
              <a:rPr lang="es-AR" sz="2000" dirty="0" smtClean="0">
                <a:solidFill>
                  <a:srgbClr val="FFFF00"/>
                </a:solidFill>
                <a:latin typeface="Tahoma" pitchFamily="34" charset="0"/>
              </a:rPr>
              <a:t> 12,8% + </a:t>
            </a:r>
            <a:r>
              <a:rPr lang="es-AR" sz="2000" dirty="0" err="1" smtClean="0">
                <a:solidFill>
                  <a:srgbClr val="FFFF00"/>
                </a:solidFill>
                <a:latin typeface="Tahoma" pitchFamily="34" charset="0"/>
              </a:rPr>
              <a:t>Boscalid</a:t>
            </a:r>
            <a:r>
              <a:rPr lang="es-AR" sz="2000" dirty="0" smtClean="0">
                <a:solidFill>
                  <a:srgbClr val="FFFF00"/>
                </a:solidFill>
                <a:latin typeface="Tahoma" pitchFamily="34" charset="0"/>
              </a:rPr>
              <a:t> 25,2%)</a:t>
            </a:r>
          </a:p>
          <a:p>
            <a:pPr eaLnBrk="1" hangingPunct="1"/>
            <a:endParaRPr lang="es-AR" dirty="0" smtClean="0">
              <a:solidFill>
                <a:srgbClr val="FFFF00"/>
              </a:solidFill>
              <a:latin typeface="Tahoma" pitchFamily="34" charset="0"/>
            </a:endParaRPr>
          </a:p>
          <a:p>
            <a:pPr eaLnBrk="1" hangingPunct="1"/>
            <a:r>
              <a:rPr lang="es-AR" dirty="0" err="1" smtClean="0">
                <a:solidFill>
                  <a:srgbClr val="FFFF00"/>
                </a:solidFill>
                <a:latin typeface="Tahoma" pitchFamily="34" charset="0"/>
              </a:rPr>
              <a:t>Switch</a:t>
            </a:r>
            <a:r>
              <a:rPr lang="es-AR" dirty="0" smtClean="0">
                <a:solidFill>
                  <a:srgbClr val="FFFF00"/>
                </a:solidFill>
                <a:latin typeface="Tahoma" pitchFamily="34" charset="0"/>
              </a:rPr>
              <a:t> en agosto y noviembre </a:t>
            </a:r>
            <a:r>
              <a:rPr lang="es-AR" sz="2000" dirty="0" smtClean="0">
                <a:solidFill>
                  <a:srgbClr val="FFFF00"/>
                </a:solidFill>
                <a:latin typeface="Tahoma" pitchFamily="34" charset="0"/>
              </a:rPr>
              <a:t>(</a:t>
            </a:r>
            <a:r>
              <a:rPr lang="es-AR" sz="2000" dirty="0" err="1" smtClean="0">
                <a:solidFill>
                  <a:srgbClr val="FFFF00"/>
                </a:solidFill>
                <a:latin typeface="Tahoma" pitchFamily="34" charset="0"/>
              </a:rPr>
              <a:t>ciprodinilo</a:t>
            </a:r>
            <a:r>
              <a:rPr lang="es-AR" sz="2000" dirty="0" smtClean="0">
                <a:solidFill>
                  <a:srgbClr val="FFFF00"/>
                </a:solidFill>
                <a:latin typeface="Tahoma" pitchFamily="34" charset="0"/>
              </a:rPr>
              <a:t> + </a:t>
            </a:r>
            <a:r>
              <a:rPr lang="es-AR" sz="2000" dirty="0" err="1" smtClean="0">
                <a:solidFill>
                  <a:srgbClr val="FFFF00"/>
                </a:solidFill>
                <a:latin typeface="Tahoma" pitchFamily="34" charset="0"/>
              </a:rPr>
              <a:t>fludioxonilo</a:t>
            </a:r>
            <a:r>
              <a:rPr lang="es-AR" sz="2000" dirty="0" smtClean="0">
                <a:solidFill>
                  <a:srgbClr val="FFFF00"/>
                </a:solidFill>
                <a:latin typeface="Tahoma" pitchFamily="34" charset="0"/>
              </a:rPr>
              <a:t>)</a:t>
            </a:r>
          </a:p>
          <a:p>
            <a:pPr eaLnBrk="1" hangingPunct="1"/>
            <a:endParaRPr lang="es-AR" dirty="0" smtClean="0">
              <a:solidFill>
                <a:srgbClr val="FFFF00"/>
              </a:solidFill>
              <a:latin typeface="Tahoma" pitchFamily="34" charset="0"/>
            </a:endParaRPr>
          </a:p>
          <a:p>
            <a:pPr eaLnBrk="1" hangingPunct="1"/>
            <a:r>
              <a:rPr lang="es-AR" dirty="0" err="1" smtClean="0">
                <a:solidFill>
                  <a:srgbClr val="FFFF00"/>
                </a:solidFill>
                <a:latin typeface="Tahoma" pitchFamily="34" charset="0"/>
              </a:rPr>
              <a:t>Biocitrus</a:t>
            </a:r>
            <a:r>
              <a:rPr lang="es-AR" dirty="0" smtClean="0">
                <a:solidFill>
                  <a:srgbClr val="FFFF00"/>
                </a:solidFill>
                <a:latin typeface="Tahoma" pitchFamily="34" charset="0"/>
              </a:rPr>
              <a:t> en septiembre </a:t>
            </a:r>
            <a:r>
              <a:rPr lang="es-AR" sz="2000" dirty="0" smtClean="0">
                <a:solidFill>
                  <a:srgbClr val="FFFF00"/>
                </a:solidFill>
                <a:latin typeface="Tahoma" pitchFamily="34" charset="0"/>
              </a:rPr>
              <a:t>(extracto de semillas y pulpa de cítricos)</a:t>
            </a:r>
          </a:p>
          <a:p>
            <a:pPr eaLnBrk="1" hangingPunct="1"/>
            <a:endParaRPr lang="es-AR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/>
            <a:endParaRPr lang="es-AR" dirty="0" smtClean="0">
              <a:solidFill>
                <a:srgbClr val="FF0000"/>
              </a:solidFill>
              <a:latin typeface="Tahoma" pitchFamily="34" charset="0"/>
            </a:endParaRPr>
          </a:p>
          <a:p>
            <a:pPr eaLnBrk="1" hangingPunct="1"/>
            <a:endParaRPr lang="es-AR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33375"/>
            <a:ext cx="6313488" cy="935038"/>
          </a:xfrm>
        </p:spPr>
        <p:txBody>
          <a:bodyPr lIns="0" rIns="0" bIns="0" anchor="b"/>
          <a:lstStyle/>
          <a:p>
            <a:pPr eaLnBrk="1" hangingPunct="1"/>
            <a:r>
              <a:rPr lang="es-ES_tradnl" sz="4000" dirty="0" smtClean="0">
                <a:solidFill>
                  <a:srgbClr val="FFFF00"/>
                </a:solidFill>
              </a:rPr>
              <a:t>Metodología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29600" cy="4481513"/>
          </a:xfrm>
        </p:spPr>
        <p:txBody>
          <a:bodyPr/>
          <a:lstStyle/>
          <a:p>
            <a:pPr marL="273050" indent="-273050" algn="just" eaLnBrk="1" hangingPunct="1">
              <a:lnSpc>
                <a:spcPct val="70000"/>
              </a:lnSpc>
            </a:pPr>
            <a:endParaRPr lang="es-ES_tradnl" sz="3300" dirty="0" smtClean="0">
              <a:solidFill>
                <a:schemeClr val="bg1"/>
              </a:solidFill>
            </a:endParaRPr>
          </a:p>
          <a:p>
            <a:pPr marL="273050" indent="-273050" algn="just" eaLnBrk="1" hangingPunct="1">
              <a:lnSpc>
                <a:spcPct val="70000"/>
              </a:lnSpc>
            </a:pPr>
            <a:r>
              <a:rPr lang="es-ES_tradnl" sz="3300" dirty="0" smtClean="0">
                <a:solidFill>
                  <a:srgbClr val="FA7226"/>
                </a:solidFill>
              </a:rPr>
              <a:t>Muestreos de ramas cada 15 días, 5 plantas por lote</a:t>
            </a:r>
          </a:p>
          <a:p>
            <a:pPr marL="273050" indent="-273050" algn="just" eaLnBrk="1" hangingPunct="1">
              <a:lnSpc>
                <a:spcPct val="70000"/>
              </a:lnSpc>
            </a:pPr>
            <a:endParaRPr lang="es-ES_tradnl" sz="3300" dirty="0" smtClean="0">
              <a:solidFill>
                <a:srgbClr val="FA7226"/>
              </a:solidFill>
            </a:endParaRPr>
          </a:p>
          <a:p>
            <a:pPr marL="273050" indent="-273050" algn="just" eaLnBrk="1" hangingPunct="1">
              <a:lnSpc>
                <a:spcPct val="70000"/>
              </a:lnSpc>
            </a:pPr>
            <a:r>
              <a:rPr lang="es-ES_tradnl" sz="3300" dirty="0" smtClean="0">
                <a:solidFill>
                  <a:srgbClr val="FA7226"/>
                </a:solidFill>
              </a:rPr>
              <a:t>Cámara húmeda de flor abierta, caída de pétalos, frutos (7 días, 20ºC)</a:t>
            </a:r>
          </a:p>
          <a:p>
            <a:pPr marL="273050" indent="-273050" algn="just" eaLnBrk="1" hangingPunct="1">
              <a:lnSpc>
                <a:spcPct val="70000"/>
              </a:lnSpc>
            </a:pPr>
            <a:endParaRPr lang="es-ES_tradnl" sz="3300" dirty="0" smtClean="0">
              <a:solidFill>
                <a:srgbClr val="FA7226"/>
              </a:solidFill>
            </a:endParaRPr>
          </a:p>
          <a:p>
            <a:pPr marL="273050" indent="-273050" algn="just" eaLnBrk="1" hangingPunct="1">
              <a:lnSpc>
                <a:spcPct val="70000"/>
              </a:lnSpc>
            </a:pPr>
            <a:r>
              <a:rPr lang="es-ES_tradnl" sz="3300" dirty="0" smtClean="0">
                <a:solidFill>
                  <a:srgbClr val="FA7226"/>
                </a:solidFill>
              </a:rPr>
              <a:t>Lectura de las bandejas</a:t>
            </a:r>
          </a:p>
        </p:txBody>
      </p:sp>
      <p:pic>
        <p:nvPicPr>
          <p:cNvPr id="28676" name="Picture 5" descr="100_0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652963"/>
            <a:ext cx="273526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27088" y="836613"/>
          <a:ext cx="7488828" cy="5091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8138"/>
                <a:gridCol w="1248138"/>
                <a:gridCol w="1248138"/>
                <a:gridCol w="1248138"/>
                <a:gridCol w="1248138"/>
                <a:gridCol w="1248138"/>
              </a:tblGrid>
              <a:tr h="92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Fecha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Estado 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Sanas 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s-ES_tradnl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Alt</a:t>
                      </a: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s-ES_tradnl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Bot</a:t>
                      </a: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 + C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Flor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Cuaje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Agosto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Sept.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Sept.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/>
                </a:tc>
              </a:tr>
              <a:tr h="416693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Nov.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lang="es-A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86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411413" y="188913"/>
            <a:ext cx="4897437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3200" b="1" dirty="0">
                <a:solidFill>
                  <a:srgbClr val="FF0000"/>
                </a:solidFill>
              </a:rPr>
              <a:t>SCI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11188" y="1196975"/>
          <a:ext cx="7992888" cy="51125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1011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Fecha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Estado 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Sanas 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s-ES_tradnl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Alt</a:t>
                      </a: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s-ES_tradnl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Bot</a:t>
                      </a: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 + C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55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Flor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/>
                </a:tc>
              </a:tr>
              <a:tr h="455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Cuaje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55699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Agosto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55699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Sept.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</a:tr>
              <a:tr h="455699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Sept.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/>
                </a:tc>
              </a:tr>
              <a:tr h="455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55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55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55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411413" y="188913"/>
            <a:ext cx="4897437" cy="503237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AR" sz="3200" b="1" dirty="0">
                <a:solidFill>
                  <a:srgbClr val="FF0000"/>
                </a:solidFill>
                <a:latin typeface="+mn-lt"/>
              </a:rPr>
              <a:t>SJQ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83569" y="836712"/>
          <a:ext cx="7560842" cy="56886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9581"/>
                <a:gridCol w="1319581"/>
                <a:gridCol w="1319581"/>
                <a:gridCol w="1319581"/>
                <a:gridCol w="1319581"/>
                <a:gridCol w="962937"/>
              </a:tblGrid>
              <a:tr h="954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Fecha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Estado 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Sanas 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s-ES_tradnl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Alt</a:t>
                      </a: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s-ES_tradnl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Bot</a:t>
                      </a: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 + C</a:t>
                      </a:r>
                      <a:endParaRPr kumimoji="0" lang="es-ES_trad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3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Flor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/>
                </a:tc>
              </a:tr>
              <a:tr h="430332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Agosto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Cuaje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/>
                </a:tc>
              </a:tr>
              <a:tr h="430332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Agosto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</a:tr>
              <a:tr h="43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Sept.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Flor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/>
                </a:tc>
              </a:tr>
              <a:tr h="43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Sept.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3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Sept.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3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3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3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3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/>
                </a:tc>
              </a:tr>
              <a:tr h="43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Nov.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411413" y="0"/>
            <a:ext cx="4897437" cy="69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3200" b="1" dirty="0">
                <a:solidFill>
                  <a:srgbClr val="FF0000"/>
                </a:solidFill>
              </a:rPr>
              <a:t>SWC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228600" y="457200"/>
            <a:ext cx="7772400" cy="667544"/>
          </a:xfrm>
        </p:spPr>
        <p:txBody>
          <a:bodyPr/>
          <a:lstStyle/>
          <a:p>
            <a:r>
              <a:rPr lang="es-AR" sz="3200" dirty="0" smtClean="0"/>
              <a:t>Estadios observados</a:t>
            </a:r>
            <a:endParaRPr lang="es-A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r="2443" b="57147"/>
          <a:stretch/>
        </p:blipFill>
        <p:spPr bwMode="auto">
          <a:xfrm>
            <a:off x="164766" y="1628800"/>
            <a:ext cx="9000403" cy="217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0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27088" y="836613"/>
          <a:ext cx="7488828" cy="5091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8138"/>
                <a:gridCol w="1248138"/>
                <a:gridCol w="1248138"/>
                <a:gridCol w="1248138"/>
                <a:gridCol w="1248138"/>
                <a:gridCol w="1248138"/>
              </a:tblGrid>
              <a:tr h="92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Fecha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Estado 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Sanas 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s-ES_tradnl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Alt</a:t>
                      </a: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s-ES_tradnl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Bot</a:t>
                      </a: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A + C</a:t>
                      </a:r>
                      <a:endParaRPr kumimoji="0" lang="es-ES_trad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Flor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Cuaje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Agosto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Sept.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Sept.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verdes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416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Oct.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/>
                </a:tc>
              </a:tr>
              <a:tr h="416693"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Nov.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F.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mad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lang="es-AR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92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s-AR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2411413" y="188913"/>
            <a:ext cx="4897437" cy="503237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AR" sz="3200" b="1" dirty="0">
                <a:solidFill>
                  <a:srgbClr val="FF0000"/>
                </a:solidFill>
                <a:latin typeface="+mn-lt"/>
              </a:rPr>
              <a:t>FAR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smtClean="0">
                <a:solidFill>
                  <a:srgbClr val="FF6600"/>
                </a:solidFill>
                <a:latin typeface="Tahoma" pitchFamily="34" charset="0"/>
              </a:rPr>
              <a:t>Por estadio</a:t>
            </a:r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4675"/>
            <a:ext cx="8229600" cy="403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811560"/>
          </a:xfrm>
        </p:spPr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Estadio: Flor</a:t>
            </a:r>
            <a:endParaRPr lang="es-AR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vazquez.daniel\AppData\Local\Microsoft\Windows\Temporary Internet Files\Content.Outlook\51JBW4BM\daniel1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4824536" cy="29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azquez.daniel\AppData\Local\Microsoft\Windows\Temporary Internet Files\Content.Outlook\51JBW4BM\daniel 4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3251"/>
            <a:ext cx="4376768" cy="28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1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Alternaria</a:t>
            </a:r>
            <a:endParaRPr lang="es-AR" dirty="0"/>
          </a:p>
        </p:txBody>
      </p:sp>
      <p:pic>
        <p:nvPicPr>
          <p:cNvPr id="12290" name="Picture 2" descr="C:\Daniel Vazquez BACKUP\Mis Documentos\Manual Manejo integrado\Definitivo\Foto 17 Alternaria en arand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408712" cy="42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56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15234" cy="614346"/>
          </a:xfrm>
        </p:spPr>
        <p:txBody>
          <a:bodyPr/>
          <a:lstStyle/>
          <a:p>
            <a:r>
              <a:rPr lang="es-ES_tradnl" sz="3600" b="1" dirty="0" smtClean="0">
                <a:solidFill>
                  <a:srgbClr val="FFFF00"/>
                </a:solidFill>
                <a:latin typeface="Tahoma" pitchFamily="34" charset="0"/>
              </a:rPr>
              <a:t>Resumen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42910" y="1142984"/>
            <a:ext cx="7772400" cy="5072098"/>
          </a:xfrm>
        </p:spPr>
        <p:txBody>
          <a:bodyPr/>
          <a:lstStyle/>
          <a:p>
            <a:pPr algn="just"/>
            <a:r>
              <a:rPr lang="es-AR" dirty="0" err="1" smtClean="0">
                <a:solidFill>
                  <a:srgbClr val="FFC000"/>
                </a:solidFill>
              </a:rPr>
              <a:t>Sweetcrisp</a:t>
            </a:r>
            <a:r>
              <a:rPr lang="es-AR" dirty="0" smtClean="0">
                <a:solidFill>
                  <a:srgbClr val="FFC000"/>
                </a:solidFill>
              </a:rPr>
              <a:t> se presenta en todos los momentos como la variedad más firme</a:t>
            </a:r>
          </a:p>
          <a:p>
            <a:pPr algn="just"/>
            <a:endParaRPr lang="es-AR" dirty="0" smtClean="0">
              <a:solidFill>
                <a:srgbClr val="FFC000"/>
              </a:solidFill>
            </a:endParaRPr>
          </a:p>
          <a:p>
            <a:pPr algn="just"/>
            <a:r>
              <a:rPr lang="es-ES_tradnl" dirty="0" smtClean="0">
                <a:solidFill>
                  <a:srgbClr val="FFC000"/>
                </a:solidFill>
              </a:rPr>
              <a:t>San Joaquín presenta un bajo contenido de sólidos solubles</a:t>
            </a:r>
          </a:p>
          <a:p>
            <a:pPr algn="just"/>
            <a:endParaRPr lang="es-ES_tradnl" dirty="0" smtClean="0">
              <a:solidFill>
                <a:srgbClr val="FFC000"/>
              </a:solidFill>
            </a:endParaRPr>
          </a:p>
          <a:p>
            <a:pPr algn="just"/>
            <a:r>
              <a:rPr lang="es-AR" dirty="0" err="1" smtClean="0">
                <a:solidFill>
                  <a:srgbClr val="FFC000"/>
                </a:solidFill>
              </a:rPr>
              <a:t>Farthing</a:t>
            </a:r>
            <a:r>
              <a:rPr lang="es-AR" dirty="0" smtClean="0">
                <a:solidFill>
                  <a:srgbClr val="FFC000"/>
                </a:solidFill>
              </a:rPr>
              <a:t> en todos los muestreos mostró bajo contenido de acidez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42910" y="1484784"/>
            <a:ext cx="7772400" cy="4730298"/>
          </a:xfrm>
        </p:spPr>
        <p:txBody>
          <a:bodyPr/>
          <a:lstStyle/>
          <a:p>
            <a:pPr algn="just"/>
            <a:r>
              <a:rPr lang="es-ES_tradnl" dirty="0" smtClean="0">
                <a:solidFill>
                  <a:srgbClr val="FFFF00"/>
                </a:solidFill>
              </a:rPr>
              <a:t>El estadio más susceptible al ataque de microorganismos es la flor</a:t>
            </a:r>
          </a:p>
          <a:p>
            <a:pPr algn="just"/>
            <a:endParaRPr lang="es-ES_tradnl" dirty="0" smtClean="0">
              <a:solidFill>
                <a:srgbClr val="FFFF00"/>
              </a:solidFill>
            </a:endParaRPr>
          </a:p>
          <a:p>
            <a:pPr algn="just"/>
            <a:endParaRPr lang="es-ES_tradnl" dirty="0" smtClean="0">
              <a:solidFill>
                <a:srgbClr val="FFFF00"/>
              </a:solidFill>
            </a:endParaRPr>
          </a:p>
          <a:p>
            <a:pPr algn="just"/>
            <a:r>
              <a:rPr lang="es-ES_tradnl" dirty="0" smtClean="0">
                <a:solidFill>
                  <a:srgbClr val="FFFF00"/>
                </a:solidFill>
              </a:rPr>
              <a:t>Baja incidencia de patógenos en </a:t>
            </a:r>
            <a:r>
              <a:rPr lang="es-ES_tradnl" dirty="0" smtClean="0">
                <a:solidFill>
                  <a:srgbClr val="FFFF00"/>
                </a:solidFill>
              </a:rPr>
              <a:t>frutos a cosecha</a:t>
            </a:r>
            <a:endParaRPr lang="es-A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C000"/>
                </a:solidFill>
              </a:rPr>
              <a:t>Línea de estudio a futuro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213" y="1988839"/>
            <a:ext cx="7772400" cy="3970635"/>
          </a:xfrm>
        </p:spPr>
        <p:txBody>
          <a:bodyPr/>
          <a:lstStyle/>
          <a:p>
            <a:pPr algn="just"/>
            <a:r>
              <a:rPr lang="es-AR" sz="2800" dirty="0">
                <a:solidFill>
                  <a:srgbClr val="FFFF00"/>
                </a:solidFill>
                <a:effectLst/>
              </a:rPr>
              <a:t>E</a:t>
            </a:r>
            <a:r>
              <a:rPr lang="es-AR" sz="2800" dirty="0" smtClean="0">
                <a:solidFill>
                  <a:srgbClr val="FFFF00"/>
                </a:solidFill>
                <a:effectLst/>
              </a:rPr>
              <a:t>studio de las bases moleculares y bioquímicas involucradas en la firmeza en arándano </a:t>
            </a:r>
          </a:p>
          <a:p>
            <a:pPr algn="just"/>
            <a:endParaRPr lang="es-AR" sz="2800" dirty="0">
              <a:solidFill>
                <a:srgbClr val="FFFF00"/>
              </a:solidFill>
              <a:effectLst/>
            </a:endParaRPr>
          </a:p>
          <a:p>
            <a:pPr algn="just"/>
            <a:endParaRPr lang="es-AR" sz="2800" dirty="0">
              <a:effectLst/>
            </a:endParaRPr>
          </a:p>
          <a:p>
            <a:pPr algn="just"/>
            <a:r>
              <a:rPr lang="es-AR" sz="2800" dirty="0" smtClean="0">
                <a:effectLst/>
              </a:rPr>
              <a:t>CONICET, INTA, </a:t>
            </a:r>
            <a:r>
              <a:rPr lang="es-AR" sz="2800" dirty="0" err="1" smtClean="0">
                <a:effectLst/>
              </a:rPr>
              <a:t>Fac</a:t>
            </a:r>
            <a:r>
              <a:rPr lang="es-AR" sz="2800" dirty="0" smtClean="0">
                <a:effectLst/>
              </a:rPr>
              <a:t>. Cs. Alimentación, APAMA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70457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213" y="1268761"/>
            <a:ext cx="7772400" cy="4690714"/>
          </a:xfrm>
        </p:spPr>
        <p:txBody>
          <a:bodyPr/>
          <a:lstStyle/>
          <a:p>
            <a:pPr algn="just"/>
            <a:endParaRPr lang="es-AR" sz="2800" dirty="0">
              <a:solidFill>
                <a:srgbClr val="FFFF00"/>
              </a:solidFill>
              <a:effectLst/>
            </a:endParaRPr>
          </a:p>
          <a:p>
            <a:pPr algn="just"/>
            <a:r>
              <a:rPr lang="es-AR" sz="2800" dirty="0" smtClean="0">
                <a:solidFill>
                  <a:srgbClr val="FFC000"/>
                </a:solidFill>
                <a:effectLst/>
              </a:rPr>
              <a:t>Objetivo:</a:t>
            </a:r>
            <a:r>
              <a:rPr lang="es-AR" sz="2800" dirty="0" smtClean="0">
                <a:effectLst/>
              </a:rPr>
              <a:t> conocer </a:t>
            </a:r>
            <a:r>
              <a:rPr lang="es-AR" sz="2800" dirty="0">
                <a:effectLst/>
              </a:rPr>
              <a:t>las </a:t>
            </a:r>
            <a:r>
              <a:rPr lang="es-AR" sz="2800" dirty="0">
                <a:solidFill>
                  <a:srgbClr val="FFFF00"/>
                </a:solidFill>
                <a:effectLst/>
              </a:rPr>
              <a:t>bases moleculares y bioquímicas</a:t>
            </a:r>
            <a:r>
              <a:rPr lang="es-AR" sz="2800" dirty="0">
                <a:effectLst/>
              </a:rPr>
              <a:t> implicadas en la </a:t>
            </a:r>
            <a:r>
              <a:rPr lang="es-AR" sz="2800" dirty="0">
                <a:solidFill>
                  <a:srgbClr val="FFFF00"/>
                </a:solidFill>
                <a:effectLst/>
              </a:rPr>
              <a:t>firmeza en frutos </a:t>
            </a:r>
            <a:r>
              <a:rPr lang="es-AR" sz="2800" dirty="0">
                <a:effectLst/>
              </a:rPr>
              <a:t>de arándano a través del estudio de la bioquímica de sus </a:t>
            </a:r>
            <a:r>
              <a:rPr lang="es-AR" sz="2800" dirty="0" smtClean="0">
                <a:effectLst/>
              </a:rPr>
              <a:t>componentes (comparación entre variedades) y el </a:t>
            </a:r>
            <a:r>
              <a:rPr lang="es-AR" sz="2800" dirty="0">
                <a:solidFill>
                  <a:srgbClr val="FFFF00"/>
                </a:solidFill>
                <a:effectLst/>
              </a:rPr>
              <a:t>rol del calcio</a:t>
            </a:r>
            <a:r>
              <a:rPr lang="es-AR" sz="2800" dirty="0">
                <a:effectLst/>
              </a:rPr>
              <a:t> </a:t>
            </a:r>
            <a:r>
              <a:rPr lang="es-AR" sz="2800" dirty="0">
                <a:solidFill>
                  <a:srgbClr val="FFFF00"/>
                </a:solidFill>
                <a:effectLst/>
              </a:rPr>
              <a:t>en la firmeza </a:t>
            </a:r>
            <a:r>
              <a:rPr lang="es-AR" sz="2800" dirty="0">
                <a:effectLst/>
              </a:rPr>
              <a:t>a través de diversos tratamientos (formas de aplicación) previos a la cosecha</a:t>
            </a:r>
            <a:endParaRPr lang="es-AR" sz="2800" dirty="0" smtClean="0">
              <a:solidFill>
                <a:srgbClr val="FFFF00"/>
              </a:solidFill>
              <a:effectLst/>
            </a:endParaRPr>
          </a:p>
          <a:p>
            <a:pPr algn="just"/>
            <a:endParaRPr lang="es-A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7288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FF00"/>
                </a:solidFill>
              </a:rPr>
              <a:t>Agradecimientos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4212" y="1844675"/>
            <a:ext cx="7632203" cy="3240509"/>
          </a:xfrm>
        </p:spPr>
        <p:txBody>
          <a:bodyPr/>
          <a:lstStyle/>
          <a:p>
            <a:r>
              <a:rPr lang="es-AR" dirty="0" smtClean="0"/>
              <a:t>José </a:t>
            </a:r>
            <a:r>
              <a:rPr lang="es-AR" dirty="0" err="1" smtClean="0"/>
              <a:t>Telayna</a:t>
            </a:r>
            <a:endParaRPr lang="es-AR" dirty="0" smtClean="0"/>
          </a:p>
          <a:p>
            <a:r>
              <a:rPr lang="es-AR" dirty="0" smtClean="0"/>
              <a:t>Abel González</a:t>
            </a:r>
          </a:p>
          <a:p>
            <a:r>
              <a:rPr lang="es-AR" dirty="0" smtClean="0"/>
              <a:t>Laura </a:t>
            </a:r>
            <a:r>
              <a:rPr lang="es-AR" dirty="0" err="1" smtClean="0"/>
              <a:t>Eyman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Empresa </a:t>
            </a:r>
            <a:r>
              <a:rPr lang="es-AR" dirty="0" err="1" smtClean="0"/>
              <a:t>Agroberries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APAMA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4352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1052736"/>
            <a:ext cx="7240318" cy="4896544"/>
          </a:xfrm>
          <a:blipFill>
            <a:blip r:embed="rId2" cstate="print"/>
            <a:stretch>
              <a:fillRect/>
            </a:stretch>
          </a:blipFill>
          <a:effectLst>
            <a:softEdge rad="127000"/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-428625" y="1643063"/>
            <a:ext cx="428625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500563" y="6021388"/>
            <a:ext cx="4103687" cy="360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i="1" dirty="0">
                <a:solidFill>
                  <a:srgbClr val="FFFF00"/>
                </a:solidFill>
              </a:rPr>
              <a:t>Muchas gracias……</a:t>
            </a:r>
          </a:p>
        </p:txBody>
      </p:sp>
      <p:pic>
        <p:nvPicPr>
          <p:cNvPr id="6" name="Picture 2" descr="D:\DATOS DE USUARIO NO BORRAR\USUARIO\Desktop\cabecer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276410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8333" r="15492" b="55058"/>
          <a:stretch/>
        </p:blipFill>
        <p:spPr bwMode="auto">
          <a:xfrm>
            <a:off x="74363" y="1484784"/>
            <a:ext cx="903414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70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45325" r="15492" b="18449"/>
          <a:stretch/>
        </p:blipFill>
        <p:spPr bwMode="auto">
          <a:xfrm>
            <a:off x="157108" y="1628800"/>
            <a:ext cx="89513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61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30952" r="17117" b="29357"/>
          <a:stretch/>
        </p:blipFill>
        <p:spPr bwMode="auto">
          <a:xfrm>
            <a:off x="179512" y="1315652"/>
            <a:ext cx="8857806" cy="385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49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323528" y="-243408"/>
            <a:ext cx="7772400" cy="1143000"/>
          </a:xfrm>
        </p:spPr>
        <p:txBody>
          <a:bodyPr/>
          <a:lstStyle/>
          <a:p>
            <a:r>
              <a:rPr lang="es-AR" dirty="0" smtClean="0"/>
              <a:t>Horas de frío 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2067"/>
            <a:ext cx="8064896" cy="520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300192" y="391848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2">
                    <a:lumMod val="75000"/>
                  </a:schemeClr>
                </a:solidFill>
              </a:rPr>
              <a:t>312,5</a:t>
            </a:r>
            <a:endParaRPr lang="es-A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300192" y="347075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2">
                    <a:lumMod val="75000"/>
                  </a:schemeClr>
                </a:solidFill>
              </a:rPr>
              <a:t>361</a:t>
            </a:r>
            <a:endParaRPr lang="es-A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 bwMode="auto">
          <a:xfrm>
            <a:off x="5902108" y="3121367"/>
            <a:ext cx="1152128" cy="1621673"/>
          </a:xfrm>
          <a:prstGeom prst="roundRect">
            <a:avLst/>
          </a:prstGeom>
          <a:noFill/>
          <a:ln w="508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3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49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67544" y="-99392"/>
            <a:ext cx="7772400" cy="1143000"/>
          </a:xfrm>
        </p:spPr>
        <p:txBody>
          <a:bodyPr/>
          <a:lstStyle/>
          <a:p>
            <a:r>
              <a:rPr lang="es-AR" dirty="0" smtClean="0"/>
              <a:t>Heladas </a:t>
            </a:r>
            <a:r>
              <a:rPr lang="es-AR" dirty="0" err="1" smtClean="0"/>
              <a:t>metereológicas</a:t>
            </a: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941036"/>
            <a:ext cx="7311587" cy="343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5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NTACION POWER">
  <a:themeElements>
    <a:clrScheme name="PRESNTACION POWER 2">
      <a:dk1>
        <a:srgbClr val="000066"/>
      </a:dk1>
      <a:lt1>
        <a:srgbClr val="CCECFF"/>
      </a:lt1>
      <a:dk2>
        <a:srgbClr val="6699FF"/>
      </a:dk2>
      <a:lt2>
        <a:srgbClr val="CCFFFF"/>
      </a:lt2>
      <a:accent1>
        <a:srgbClr val="CC99FF"/>
      </a:accent1>
      <a:accent2>
        <a:srgbClr val="9999FF"/>
      </a:accent2>
      <a:accent3>
        <a:srgbClr val="B8CAFF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PRESNTACION POW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lnDef>
  </a:objectDefaults>
  <a:extraClrSchemeLst>
    <a:extraClrScheme>
      <a:clrScheme name="PRESNTACION POWER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NTACION POWER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NTACION POWE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1080</Words>
  <Application>Microsoft Office PowerPoint</Application>
  <PresentationFormat>Presentación en pantalla (4:3)</PresentationFormat>
  <Paragraphs>519</Paragraphs>
  <Slides>49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3" baseType="lpstr">
      <vt:lpstr>Tema de Office</vt:lpstr>
      <vt:lpstr>PRESNTACION POWER</vt:lpstr>
      <vt:lpstr>Gráfico</vt:lpstr>
      <vt:lpstr>SGWIN StatFolios</vt:lpstr>
      <vt:lpstr>Presentación de PowerPoint</vt:lpstr>
      <vt:lpstr>OBJETIVO</vt:lpstr>
      <vt:lpstr>Variedades patentadas</vt:lpstr>
      <vt:lpstr>Estadios observados</vt:lpstr>
      <vt:lpstr>Presentación de PowerPoint</vt:lpstr>
      <vt:lpstr>Presentación de PowerPoint</vt:lpstr>
      <vt:lpstr>Presentación de PowerPoint</vt:lpstr>
      <vt:lpstr>Horas de frío </vt:lpstr>
      <vt:lpstr>Heladas metereológicas</vt:lpstr>
      <vt:lpstr>Heladas</vt:lpstr>
      <vt:lpstr>2013</vt:lpstr>
      <vt:lpstr>2014</vt:lpstr>
      <vt:lpstr>Presentación de PowerPoint</vt:lpstr>
      <vt:lpstr>Producción por planta</vt:lpstr>
      <vt:lpstr>Producción por semana</vt:lpstr>
      <vt:lpstr>Distribución de cosecha acumulada (%)</vt:lpstr>
      <vt:lpstr>Evolución y Comparación de variables a cosecha</vt:lpstr>
      <vt:lpstr>Momentos de cosecha</vt:lpstr>
      <vt:lpstr>Presentación de PowerPoint</vt:lpstr>
      <vt:lpstr>Scintilla (SCI)</vt:lpstr>
      <vt:lpstr>San Joaquín (SJQ) </vt:lpstr>
      <vt:lpstr>Sweetcrisp (SWC)</vt:lpstr>
      <vt:lpstr>Farthing (FAR)</vt:lpstr>
      <vt:lpstr>Firmeza: Fuerza (g)</vt:lpstr>
      <vt:lpstr>Textura según momento de cosecha</vt:lpstr>
      <vt:lpstr>Presentación de PowerPoint</vt:lpstr>
      <vt:lpstr>Presentación de PowerPoint</vt:lpstr>
      <vt:lpstr>Presentación de PowerPoint</vt:lpstr>
      <vt:lpstr>Brix</vt:lpstr>
      <vt:lpstr>Acidez</vt:lpstr>
      <vt:lpstr>pH</vt:lpstr>
      <vt:lpstr>Emerald </vt:lpstr>
      <vt:lpstr>Firmeza (g)</vt:lpstr>
      <vt:lpstr> Identificación de patógenos en los distintos estadios fenológicos del cultivo </vt:lpstr>
      <vt:lpstr>Aplicaciones para el control de Alternaria y Botrytis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Por estadio</vt:lpstr>
      <vt:lpstr>Estadio: Flor</vt:lpstr>
      <vt:lpstr>Alternaria</vt:lpstr>
      <vt:lpstr>Resumen</vt:lpstr>
      <vt:lpstr>Presentación de PowerPoint</vt:lpstr>
      <vt:lpstr>Línea de estudio a futuro</vt:lpstr>
      <vt:lpstr>Presentación de PowerPoint</vt:lpstr>
      <vt:lpstr>Agradecimientos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Fernanda</dc:creator>
  <cp:lastModifiedBy>Daniel  Vazquez</cp:lastModifiedBy>
  <cp:revision>77</cp:revision>
  <dcterms:created xsi:type="dcterms:W3CDTF">2014-12-16T16:59:53Z</dcterms:created>
  <dcterms:modified xsi:type="dcterms:W3CDTF">2015-06-24T17:41:13Z</dcterms:modified>
</cp:coreProperties>
</file>