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524" r:id="rId4"/>
    <p:sldId id="526" r:id="rId5"/>
    <p:sldId id="525" r:id="rId6"/>
    <p:sldId id="529" r:id="rId7"/>
    <p:sldId id="536" r:id="rId8"/>
    <p:sldId id="530" r:id="rId9"/>
    <p:sldId id="539" r:id="rId10"/>
    <p:sldId id="534" r:id="rId11"/>
    <p:sldId id="533" r:id="rId12"/>
    <p:sldId id="528" r:id="rId13"/>
    <p:sldId id="523" r:id="rId14"/>
    <p:sldId id="499" r:id="rId15"/>
    <p:sldId id="500" r:id="rId16"/>
    <p:sldId id="482" r:id="rId17"/>
    <p:sldId id="483" r:id="rId18"/>
    <p:sldId id="537" r:id="rId19"/>
    <p:sldId id="538" r:id="rId20"/>
    <p:sldId id="511" r:id="rId21"/>
    <p:sldId id="493" r:id="rId22"/>
    <p:sldId id="498" r:id="rId23"/>
    <p:sldId id="494" r:id="rId24"/>
    <p:sldId id="513" r:id="rId25"/>
    <p:sldId id="514" r:id="rId26"/>
    <p:sldId id="515" r:id="rId27"/>
    <p:sldId id="454" r:id="rId28"/>
    <p:sldId id="518" r:id="rId29"/>
    <p:sldId id="353" r:id="rId30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66DA66"/>
    <a:srgbClr val="E65ADC"/>
    <a:srgbClr val="666699"/>
    <a:srgbClr val="00CCFF"/>
    <a:srgbClr val="FFCC0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4978" autoAdjust="0"/>
    <p:restoredTop sz="90937" autoAdjust="0"/>
  </p:normalViewPr>
  <p:slideViewPr>
    <p:cSldViewPr>
      <p:cViewPr>
        <p:scale>
          <a:sx n="75" d="100"/>
          <a:sy n="75" d="100"/>
        </p:scale>
        <p:origin x="-2388" y="-462"/>
      </p:cViewPr>
      <p:guideLst>
        <p:guide orient="horz" pos="1728"/>
        <p:guide orient="horz" pos="1104"/>
        <p:guide pos="38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24.xml"/><Relationship Id="rId1" Type="http://schemas.openxmlformats.org/officeDocument/2006/relationships/slide" Target="slides/slide20.xml"/><Relationship Id="rId4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Hoja1!$P$25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Hoja1!$Q$24:$S$24</c:f>
              <c:strCache>
                <c:ptCount val="3"/>
                <c:pt idx="0">
                  <c:v>Tn/ha Cos</c:v>
                </c:pt>
                <c:pt idx="1">
                  <c:v>Tn/ha Exp</c:v>
                </c:pt>
                <c:pt idx="2">
                  <c:v>Tn/ha Ind</c:v>
                </c:pt>
              </c:strCache>
            </c:strRef>
          </c:cat>
          <c:val>
            <c:numRef>
              <c:f>Hoja1!$Q$25:$S$25</c:f>
              <c:numCache>
                <c:formatCode>0.00</c:formatCode>
                <c:ptCount val="3"/>
                <c:pt idx="0">
                  <c:v>7.6388888888888893</c:v>
                </c:pt>
                <c:pt idx="1">
                  <c:v>6.1111111111111107</c:v>
                </c:pt>
                <c:pt idx="2">
                  <c:v>1.2592592592592593</c:v>
                </c:pt>
              </c:numCache>
            </c:numRef>
          </c:val>
        </c:ser>
        <c:ser>
          <c:idx val="1"/>
          <c:order val="1"/>
          <c:tx>
            <c:strRef>
              <c:f>Hoja1!$P$26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Hoja1!$Q$24:$S$24</c:f>
              <c:strCache>
                <c:ptCount val="3"/>
                <c:pt idx="0">
                  <c:v>Tn/ha Cos</c:v>
                </c:pt>
                <c:pt idx="1">
                  <c:v>Tn/ha Exp</c:v>
                </c:pt>
                <c:pt idx="2">
                  <c:v>Tn/ha Ind</c:v>
                </c:pt>
              </c:strCache>
            </c:strRef>
          </c:cat>
          <c:val>
            <c:numRef>
              <c:f>Hoja1!$Q$26:$S$26</c:f>
              <c:numCache>
                <c:formatCode>0.00</c:formatCode>
                <c:ptCount val="3"/>
                <c:pt idx="0">
                  <c:v>9.16</c:v>
                </c:pt>
                <c:pt idx="1">
                  <c:v>7.3333333333333321</c:v>
                </c:pt>
                <c:pt idx="2">
                  <c:v>1.5111111111111111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625728"/>
        <c:axId val="113631616"/>
      </c:barChart>
      <c:catAx>
        <c:axId val="11362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13631616"/>
        <c:crosses val="autoZero"/>
        <c:auto val="1"/>
        <c:lblAlgn val="ctr"/>
        <c:lblOffset val="100"/>
        <c:noMultiLvlLbl val="0"/>
      </c:catAx>
      <c:valAx>
        <c:axId val="11363161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13625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Hoja1!$P$28</c:f>
              <c:strCache>
                <c:ptCount val="1"/>
                <c:pt idx="0">
                  <c:v>2015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Hoja1!$Q$27:$S$27</c:f>
              <c:strCache>
                <c:ptCount val="3"/>
                <c:pt idx="0">
                  <c:v>Expo</c:v>
                </c:pt>
                <c:pt idx="1">
                  <c:v>Industria </c:v>
                </c:pt>
                <c:pt idx="2">
                  <c:v>MI</c:v>
                </c:pt>
              </c:strCache>
            </c:strRef>
          </c:cat>
          <c:val>
            <c:numRef>
              <c:f>Hoja1!$Q$28:$S$28</c:f>
              <c:numCache>
                <c:formatCode>General</c:formatCode>
                <c:ptCount val="3"/>
                <c:pt idx="0">
                  <c:v>16500</c:v>
                </c:pt>
                <c:pt idx="1">
                  <c:v>3400</c:v>
                </c:pt>
                <c:pt idx="2">
                  <c:v>600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Hoja1!$P$33</c:f>
              <c:strCache>
                <c:ptCount val="1"/>
                <c:pt idx="0">
                  <c:v>2020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Hoja1!$Q$32:$S$32</c:f>
              <c:strCache>
                <c:ptCount val="3"/>
                <c:pt idx="0">
                  <c:v>Expo</c:v>
                </c:pt>
                <c:pt idx="1">
                  <c:v>Industria </c:v>
                </c:pt>
                <c:pt idx="2">
                  <c:v>MI</c:v>
                </c:pt>
              </c:strCache>
            </c:strRef>
          </c:cat>
          <c:val>
            <c:numRef>
              <c:f>Hoja1!$Q$33:$S$33</c:f>
              <c:numCache>
                <c:formatCode>General</c:formatCode>
                <c:ptCount val="3"/>
                <c:pt idx="0">
                  <c:v>21450</c:v>
                </c:pt>
                <c:pt idx="1">
                  <c:v>5110</c:v>
                </c:pt>
                <c:pt idx="2">
                  <c:v>2752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979396325459317"/>
          <c:y val="2.8252405949256341E-2"/>
          <c:w val="0.73502690288713912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Hoja1!$P$28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Hoja1!$Q$27:$S$27</c:f>
              <c:strCache>
                <c:ptCount val="3"/>
                <c:pt idx="0">
                  <c:v>Expo</c:v>
                </c:pt>
                <c:pt idx="1">
                  <c:v>Industria </c:v>
                </c:pt>
                <c:pt idx="2">
                  <c:v>MI</c:v>
                </c:pt>
              </c:strCache>
            </c:strRef>
          </c:cat>
          <c:val>
            <c:numRef>
              <c:f>Hoja1!$Q$28:$S$28</c:f>
              <c:numCache>
                <c:formatCode>General</c:formatCode>
                <c:ptCount val="3"/>
                <c:pt idx="0">
                  <c:v>16500</c:v>
                </c:pt>
                <c:pt idx="1">
                  <c:v>3400</c:v>
                </c:pt>
                <c:pt idx="2">
                  <c:v>600</c:v>
                </c:pt>
              </c:numCache>
            </c:numRef>
          </c:val>
        </c:ser>
        <c:ser>
          <c:idx val="1"/>
          <c:order val="1"/>
          <c:tx>
            <c:strRef>
              <c:f>Hoja1!$P$29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Hoja1!$Q$27:$S$27</c:f>
              <c:strCache>
                <c:ptCount val="3"/>
                <c:pt idx="0">
                  <c:v>Expo</c:v>
                </c:pt>
                <c:pt idx="1">
                  <c:v>Industria </c:v>
                </c:pt>
                <c:pt idx="2">
                  <c:v>MI</c:v>
                </c:pt>
              </c:strCache>
            </c:strRef>
          </c:cat>
          <c:val>
            <c:numRef>
              <c:f>Hoja1!$Q$29:$S$29</c:f>
              <c:numCache>
                <c:formatCode>General</c:formatCode>
                <c:ptCount val="3"/>
                <c:pt idx="0">
                  <c:v>21450</c:v>
                </c:pt>
                <c:pt idx="1">
                  <c:v>5110</c:v>
                </c:pt>
                <c:pt idx="2">
                  <c:v>2752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56800"/>
        <c:axId val="32958336"/>
      </c:barChart>
      <c:catAx>
        <c:axId val="32956800"/>
        <c:scaling>
          <c:orientation val="minMax"/>
        </c:scaling>
        <c:delete val="0"/>
        <c:axPos val="b"/>
        <c:majorTickMark val="out"/>
        <c:minorTickMark val="none"/>
        <c:tickLblPos val="nextTo"/>
        <c:crossAx val="32958336"/>
        <c:crosses val="autoZero"/>
        <c:auto val="1"/>
        <c:lblAlgn val="ctr"/>
        <c:lblOffset val="100"/>
        <c:noMultiLvlLbl val="0"/>
      </c:catAx>
      <c:valAx>
        <c:axId val="3295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9568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099518810148729E-2"/>
          <c:y val="7.4548702245552642E-2"/>
          <c:w val="0.73727624671916014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Hoja1!$Q$37</c:f>
              <c:strCache>
                <c:ptCount val="1"/>
                <c:pt idx="0">
                  <c:v>Actual </c:v>
                </c:pt>
              </c:strCache>
            </c:strRef>
          </c:tx>
          <c:invertIfNegative val="0"/>
          <c:cat>
            <c:strRef>
              <c:f>Hoja1!$P$38:$P$40</c:f>
              <c:strCache>
                <c:ptCount val="3"/>
                <c:pt idx="0">
                  <c:v>Publico</c:v>
                </c:pt>
                <c:pt idx="1">
                  <c:v>Mayorista</c:v>
                </c:pt>
                <c:pt idx="2">
                  <c:v>Neto </c:v>
                </c:pt>
              </c:strCache>
            </c:strRef>
          </c:cat>
          <c:val>
            <c:numRef>
              <c:f>Hoja1!$Q$38:$Q$40</c:f>
              <c:numCache>
                <c:formatCode>General</c:formatCode>
                <c:ptCount val="3"/>
                <c:pt idx="0">
                  <c:v>25</c:v>
                </c:pt>
                <c:pt idx="1">
                  <c:v>12.5</c:v>
                </c:pt>
                <c:pt idx="2">
                  <c:v>10.75</c:v>
                </c:pt>
              </c:numCache>
            </c:numRef>
          </c:val>
        </c:ser>
        <c:ser>
          <c:idx val="1"/>
          <c:order val="1"/>
          <c:tx>
            <c:strRef>
              <c:f>Hoja1!$R$37</c:f>
              <c:strCache>
                <c:ptCount val="1"/>
                <c:pt idx="0">
                  <c:v>Objetivo</c:v>
                </c:pt>
              </c:strCache>
            </c:strRef>
          </c:tx>
          <c:invertIfNegative val="0"/>
          <c:cat>
            <c:strRef>
              <c:f>Hoja1!$P$38:$P$40</c:f>
              <c:strCache>
                <c:ptCount val="3"/>
                <c:pt idx="0">
                  <c:v>Publico</c:v>
                </c:pt>
                <c:pt idx="1">
                  <c:v>Mayorista</c:v>
                </c:pt>
                <c:pt idx="2">
                  <c:v>Neto </c:v>
                </c:pt>
              </c:strCache>
            </c:strRef>
          </c:cat>
          <c:val>
            <c:numRef>
              <c:f>Hoja1!$R$38:$R$40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562496"/>
        <c:axId val="83564032"/>
      </c:barChart>
      <c:catAx>
        <c:axId val="83562496"/>
        <c:scaling>
          <c:orientation val="minMax"/>
        </c:scaling>
        <c:delete val="0"/>
        <c:axPos val="b"/>
        <c:majorTickMark val="out"/>
        <c:minorTickMark val="none"/>
        <c:tickLblPos val="nextTo"/>
        <c:crossAx val="83564032"/>
        <c:crosses val="autoZero"/>
        <c:auto val="1"/>
        <c:lblAlgn val="ctr"/>
        <c:lblOffset val="100"/>
        <c:noMultiLvlLbl val="0"/>
      </c:catAx>
      <c:valAx>
        <c:axId val="8356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562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Hoja1!$Q$41</c:f>
              <c:strCache>
                <c:ptCount val="1"/>
                <c:pt idx="0">
                  <c:v>Actual</c:v>
                </c:pt>
              </c:strCache>
            </c:strRef>
          </c:tx>
          <c:invertIfNegative val="0"/>
          <c:cat>
            <c:strRef>
              <c:f>Hoja1!$P$42:$P$44</c:f>
              <c:strCache>
                <c:ptCount val="3"/>
                <c:pt idx="0">
                  <c:v>Minorista</c:v>
                </c:pt>
                <c:pt idx="1">
                  <c:v>Mayorista</c:v>
                </c:pt>
                <c:pt idx="2">
                  <c:v>Total</c:v>
                </c:pt>
              </c:strCache>
            </c:strRef>
          </c:cat>
          <c:val>
            <c:numRef>
              <c:f>Hoja1!$Q$42:$Q$44</c:f>
              <c:numCache>
                <c:formatCode>General</c:formatCode>
                <c:ptCount val="3"/>
                <c:pt idx="0">
                  <c:v>100</c:v>
                </c:pt>
                <c:pt idx="1">
                  <c:v>16</c:v>
                </c:pt>
                <c:pt idx="2">
                  <c:v>232</c:v>
                </c:pt>
              </c:numCache>
            </c:numRef>
          </c:val>
        </c:ser>
        <c:ser>
          <c:idx val="1"/>
          <c:order val="1"/>
          <c:tx>
            <c:strRef>
              <c:f>Hoja1!$R$41</c:f>
              <c:strCache>
                <c:ptCount val="1"/>
                <c:pt idx="0">
                  <c:v>Objetivo</c:v>
                </c:pt>
              </c:strCache>
            </c:strRef>
          </c:tx>
          <c:invertIfNegative val="0"/>
          <c:cat>
            <c:strRef>
              <c:f>Hoja1!$P$42:$P$44</c:f>
              <c:strCache>
                <c:ptCount val="3"/>
                <c:pt idx="0">
                  <c:v>Minorista</c:v>
                </c:pt>
                <c:pt idx="1">
                  <c:v>Mayorista</c:v>
                </c:pt>
                <c:pt idx="2">
                  <c:v>Total</c:v>
                </c:pt>
              </c:strCache>
            </c:strRef>
          </c:cat>
          <c:val>
            <c:numRef>
              <c:f>Hoja1!$R$42:$R$44</c:f>
              <c:numCache>
                <c:formatCode>General</c:formatCode>
                <c:ptCount val="3"/>
                <c:pt idx="0">
                  <c:v>50</c:v>
                </c:pt>
                <c:pt idx="1">
                  <c:v>16</c:v>
                </c:pt>
                <c:pt idx="2">
                  <c:v>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26880"/>
        <c:axId val="82028416"/>
      </c:barChart>
      <c:catAx>
        <c:axId val="82026880"/>
        <c:scaling>
          <c:orientation val="minMax"/>
        </c:scaling>
        <c:delete val="0"/>
        <c:axPos val="b"/>
        <c:majorTickMark val="out"/>
        <c:minorTickMark val="none"/>
        <c:tickLblPos val="nextTo"/>
        <c:crossAx val="82028416"/>
        <c:crosses val="autoZero"/>
        <c:auto val="1"/>
        <c:lblAlgn val="ctr"/>
        <c:lblOffset val="100"/>
        <c:noMultiLvlLbl val="0"/>
      </c:catAx>
      <c:valAx>
        <c:axId val="8202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026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00FF-8202-4058-B8D7-BD3F4FC813CD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339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701E5-F7B3-4BD4-B374-C4228F405FA1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7875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-76200"/>
            <a:ext cx="19431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-76200"/>
            <a:ext cx="56769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BF8EE-1AD1-4EF2-9B97-246DBFC9A0F2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7536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A157A-E47F-48F0-BF12-DF5EE9CCB4E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5049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80D2F-B938-470A-AE37-9BBBEBD36BB1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1886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A2952-85B0-42FC-AD4C-663CDB9A98C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397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6CD2D-39C2-4358-BEFA-3C9582C35508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9222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68249-64CB-470E-B2C0-9CAECA59DDB2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4931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35CDF-99DA-4D5F-8377-76D765D6CF33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0807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944EA-7D70-441D-B691-70F4CD0D6D8E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9300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D37CC-A512-4991-A0CC-C57DAB536C2E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7915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8DDE6EC4-DAD8-4AE6-B9F2-5611F89129B4}" type="slidenum">
              <a:rPr lang="es-ES" altLang="en-US"/>
              <a:pPr/>
              <a:t>‹Nº›</a:t>
            </a:fld>
            <a:endParaRPr lang="es-ES" altLang="en-US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0" y="4224"/>
            <a:chExt cx="5040" cy="96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0" y="4224"/>
              <a:ext cx="1008" cy="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u="none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1008" y="4224"/>
              <a:ext cx="1008" cy="96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u="none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2016" y="4224"/>
              <a:ext cx="100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u="none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024" y="4224"/>
              <a:ext cx="1008" cy="9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u="none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4032" y="4224"/>
              <a:ext cx="1008" cy="96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u="none"/>
            </a:p>
          </p:txBody>
        </p:sp>
      </p:grp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219200" y="6338888"/>
            <a:ext cx="670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n-US" sz="1800" u="none">
                <a:latin typeface="Tahoma" pitchFamily="34" charset="0"/>
              </a:rPr>
              <a:t>www.5aldia.com.ar</a:t>
            </a:r>
            <a:endParaRPr lang="es-ES" altLang="en-US" sz="1800" u="none">
              <a:latin typeface="Tahoma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762000"/>
            <a:ext cx="9144000" cy="990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u="none"/>
          </a:p>
        </p:txBody>
      </p:sp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6553200" y="304800"/>
          <a:ext cx="228600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Imagen" r:id="rId14" imgW="5409524" imgH="4323810" progId="MS_ClipArt_Gallery.2">
                  <p:embed/>
                </p:oleObj>
              </mc:Choice>
              <mc:Fallback>
                <p:oleObj name="Imagen" r:id="rId14" imgW="5409524" imgH="4323810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4800"/>
                        <a:ext cx="2286000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56225" y="292100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endParaRPr lang="es-ES_tradnl" altLang="en-US" b="1" u="none">
              <a:latin typeface="News Gothic MT" pitchFamily="34" charset="0"/>
            </a:endParaRPr>
          </a:p>
          <a:p>
            <a:pPr algn="l" eaLnBrk="0" hangingPunct="0"/>
            <a:endParaRPr lang="es-ES_tradnl" altLang="en-US" b="1" u="none">
              <a:latin typeface="News Gothic MT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47700" y="3987800"/>
            <a:ext cx="7848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endParaRPr lang="en-US" altLang="en-US" sz="1800" b="1" u="none" dirty="0">
              <a:latin typeface="Arial" pitchFamily="34" charset="0"/>
              <a:cs typeface="Tahoma" pitchFamily="34" charset="0"/>
            </a:endParaRPr>
          </a:p>
          <a:p>
            <a:pPr algn="just"/>
            <a:endParaRPr lang="en-US" altLang="en-US" sz="2000" b="1" u="none" dirty="0">
              <a:latin typeface="Arial" pitchFamily="34" charset="0"/>
              <a:cs typeface="Tahoma" pitchFamily="34" charset="0"/>
            </a:endParaRPr>
          </a:p>
          <a:p>
            <a:pPr algn="just"/>
            <a:endParaRPr lang="en-US" altLang="en-US" sz="2000" b="1" u="none" dirty="0">
              <a:latin typeface="Arial" pitchFamily="34" charset="0"/>
              <a:cs typeface="Tahoma" pitchFamily="34" charset="0"/>
            </a:endParaRPr>
          </a:p>
          <a:p>
            <a:pPr algn="just"/>
            <a:endParaRPr lang="en-US" altLang="en-US" sz="2000" b="1" u="none" dirty="0">
              <a:latin typeface="Arial" pitchFamily="34" charset="0"/>
              <a:cs typeface="Tahoma" pitchFamily="34" charset="0"/>
            </a:endParaRPr>
          </a:p>
          <a:p>
            <a:pPr algn="just"/>
            <a:endParaRPr lang="en-US" altLang="en-US" sz="2000" b="1" u="none" dirty="0">
              <a:latin typeface="Arial" pitchFamily="34" charset="0"/>
              <a:cs typeface="Tahoma" pitchFamily="34" charset="0"/>
            </a:endParaRPr>
          </a:p>
          <a:p>
            <a:pPr algn="just"/>
            <a:endParaRPr lang="en-US" altLang="en-US" sz="2000" b="1" u="none" dirty="0">
              <a:latin typeface="Arial" pitchFamily="34" charset="0"/>
              <a:cs typeface="Tahoma" pitchFamily="34" charset="0"/>
            </a:endParaRPr>
          </a:p>
          <a:p>
            <a:pPr algn="just"/>
            <a:r>
              <a:rPr lang="en-US" altLang="en-US" sz="2000" b="1" u="none" dirty="0" err="1">
                <a:latin typeface="Arial" pitchFamily="34" charset="0"/>
                <a:cs typeface="Tahoma" pitchFamily="34" charset="0"/>
              </a:rPr>
              <a:t>Ing.Agr</a:t>
            </a:r>
            <a:r>
              <a:rPr lang="en-US" altLang="en-US" sz="2000" b="1" u="none" dirty="0">
                <a:latin typeface="Arial" pitchFamily="34" charset="0"/>
                <a:cs typeface="Tahoma" pitchFamily="34" charset="0"/>
              </a:rPr>
              <a:t>. Mariano </a:t>
            </a:r>
            <a:r>
              <a:rPr lang="en-US" altLang="en-US" sz="2000" b="1" u="none" dirty="0" err="1" smtClean="0">
                <a:latin typeface="Arial" pitchFamily="34" charset="0"/>
                <a:cs typeface="Tahoma" pitchFamily="34" charset="0"/>
              </a:rPr>
              <a:t>Winograd</a:t>
            </a:r>
            <a:endParaRPr lang="en-US" altLang="en-US" sz="2000" b="1" u="none" dirty="0" smtClean="0">
              <a:latin typeface="Arial" pitchFamily="34" charset="0"/>
              <a:cs typeface="Tahoma" pitchFamily="34" charset="0"/>
            </a:endParaRPr>
          </a:p>
          <a:p>
            <a:pPr algn="just"/>
            <a:r>
              <a:rPr lang="en-US" altLang="en-US" sz="2000" b="1" u="none" dirty="0" smtClean="0">
                <a:latin typeface="Arial" pitchFamily="34" charset="0"/>
                <a:cs typeface="Tahoma" pitchFamily="34" charset="0"/>
              </a:rPr>
              <a:t>7a. </a:t>
            </a:r>
            <a:r>
              <a:rPr lang="en-US" altLang="en-US" sz="2000" b="1" u="none" dirty="0" err="1" smtClean="0">
                <a:latin typeface="Arial" pitchFamily="34" charset="0"/>
                <a:cs typeface="Tahoma" pitchFamily="34" charset="0"/>
              </a:rPr>
              <a:t>Jornada</a:t>
            </a:r>
            <a:r>
              <a:rPr lang="en-US" altLang="en-US" sz="2000" b="1" u="none" dirty="0" smtClean="0">
                <a:latin typeface="Arial" pitchFamily="34" charset="0"/>
                <a:cs typeface="Tahoma" pitchFamily="34" charset="0"/>
              </a:rPr>
              <a:t> regional </a:t>
            </a:r>
            <a:r>
              <a:rPr lang="en-US" altLang="en-US" sz="2000" b="1" u="none" dirty="0" err="1" smtClean="0">
                <a:latin typeface="Arial" pitchFamily="34" charset="0"/>
                <a:cs typeface="Tahoma" pitchFamily="34" charset="0"/>
              </a:rPr>
              <a:t>en</a:t>
            </a:r>
            <a:r>
              <a:rPr lang="en-US" altLang="en-US" sz="2000" b="1" u="none" dirty="0" smtClean="0">
                <a:latin typeface="Arial" pitchFamily="34" charset="0"/>
                <a:cs typeface="Tahoma" pitchFamily="34" charset="0"/>
              </a:rPr>
              <a:t> </a:t>
            </a:r>
            <a:r>
              <a:rPr lang="en-US" altLang="en-US" sz="2000" b="1" u="none" dirty="0" err="1" smtClean="0">
                <a:latin typeface="Arial" pitchFamily="34" charset="0"/>
                <a:cs typeface="Tahoma" pitchFamily="34" charset="0"/>
              </a:rPr>
              <a:t>arándanos</a:t>
            </a:r>
            <a:endParaRPr lang="en-US" altLang="en-US" sz="2000" b="1" u="none" dirty="0">
              <a:latin typeface="Arial" pitchFamily="34" charset="0"/>
              <a:cs typeface="Tahoma" pitchFamily="34" charset="0"/>
            </a:endParaRPr>
          </a:p>
          <a:p>
            <a:pPr algn="just"/>
            <a:endParaRPr lang="en-US" altLang="en-US" sz="2000" b="1" u="none" dirty="0">
              <a:latin typeface="Arial" pitchFamily="34" charset="0"/>
              <a:cs typeface="Tahoma" pitchFamily="34" charset="0"/>
            </a:endParaRPr>
          </a:p>
          <a:p>
            <a:pPr algn="just"/>
            <a:r>
              <a:rPr lang="en-US" altLang="en-US" sz="2000" b="1" u="none" dirty="0" smtClean="0">
                <a:latin typeface="Arial" pitchFamily="34" charset="0"/>
                <a:cs typeface="Tahoma" pitchFamily="34" charset="0"/>
              </a:rPr>
              <a:t>Centro de </a:t>
            </a:r>
            <a:r>
              <a:rPr lang="en-US" altLang="en-US" sz="2000" b="1" u="none" dirty="0" err="1" smtClean="0">
                <a:latin typeface="Arial" pitchFamily="34" charset="0"/>
                <a:cs typeface="Tahoma" pitchFamily="34" charset="0"/>
              </a:rPr>
              <a:t>convenciones</a:t>
            </a:r>
            <a:endParaRPr lang="en-US" altLang="en-US" sz="2000" b="1" u="none" dirty="0">
              <a:latin typeface="Arial" pitchFamily="34" charset="0"/>
              <a:cs typeface="Tahoma" pitchFamily="34" charset="0"/>
            </a:endParaRPr>
          </a:p>
          <a:p>
            <a:pPr algn="just"/>
            <a:r>
              <a:rPr lang="en-US" altLang="en-US" sz="2000" b="1" u="none" dirty="0" smtClean="0">
                <a:latin typeface="Arial" pitchFamily="34" charset="0"/>
                <a:cs typeface="Tahoma" pitchFamily="34" charset="0"/>
              </a:rPr>
              <a:t>Concordia 26 y 27 de </a:t>
            </a:r>
            <a:r>
              <a:rPr lang="en-US" altLang="en-US" sz="2000" b="1" u="none" dirty="0" err="1" smtClean="0">
                <a:latin typeface="Arial" pitchFamily="34" charset="0"/>
                <a:cs typeface="Tahoma" pitchFamily="34" charset="0"/>
              </a:rPr>
              <a:t>junio</a:t>
            </a:r>
            <a:r>
              <a:rPr lang="en-US" altLang="en-US" sz="2000" b="1" u="none" dirty="0" smtClean="0">
                <a:latin typeface="Arial" pitchFamily="34" charset="0"/>
                <a:cs typeface="Tahoma" pitchFamily="34" charset="0"/>
              </a:rPr>
              <a:t> 2015</a:t>
            </a:r>
            <a:endParaRPr lang="en-US" altLang="en-US" sz="1800" b="1" u="none" dirty="0">
              <a:latin typeface="Arial" pitchFamily="34" charset="0"/>
              <a:cs typeface="Tahoma" pitchFamily="34" charset="0"/>
            </a:endParaRPr>
          </a:p>
          <a:p>
            <a:pPr algn="just"/>
            <a:endParaRPr lang="en-US" altLang="en-US" sz="1800" b="1" u="none" dirty="0">
              <a:latin typeface="Arial" pitchFamily="34" charset="0"/>
              <a:cs typeface="Tahoma" pitchFamily="34" charset="0"/>
            </a:endParaRPr>
          </a:p>
          <a:p>
            <a:pPr algn="just"/>
            <a:endParaRPr lang="es-ES_tradnl" altLang="en-US" sz="2000" b="1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048000" y="4495800"/>
            <a:ext cx="5638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000" b="1" u="none"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000" b="1" u="none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000" b="1" u="none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_tradnl" altLang="en-US" sz="2000" b="1" u="none"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47700" y="3209925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endParaRPr lang="es-VE" altLang="en-US" sz="2800" b="1" u="none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altLang="en-US" sz="2800" b="1" u="none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altLang="en-US" sz="2800" b="1" u="none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s-ES" altLang="en-US" sz="2800" b="1" u="none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la vuelta de la esquina, un filón de </a:t>
            </a:r>
            <a:r>
              <a:rPr lang="es-ES" altLang="en-US" sz="2800" b="1" u="none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valor</a:t>
            </a:r>
            <a:endParaRPr lang="es-ES" altLang="en-US" sz="2800" b="1" u="none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altLang="en-US" sz="2800" b="1" u="none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Estrategia </a:t>
            </a:r>
            <a:r>
              <a:rPr lang="es-ES" altLang="en-US" sz="2800" b="1" u="none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para el Desarrollo del Mercado </a:t>
            </a:r>
            <a:r>
              <a:rPr lang="es-ES" altLang="en-US" sz="2800" b="1" u="none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Interno</a:t>
            </a:r>
            <a:endParaRPr lang="es-VE" altLang="en-US" sz="2800" b="1" u="none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VE" altLang="en-US" sz="2800" b="1" u="none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altLang="en-US" sz="3200" b="1" u="none" dirty="0" smtClean="0">
                <a:solidFill>
                  <a:srgbClr val="009900"/>
                </a:solidFill>
                <a:latin typeface="Century Gothic" pitchFamily="34" charset="0"/>
                <a:cs typeface="Times New Roman" pitchFamily="18" charset="0"/>
              </a:rPr>
              <a:t>    </a:t>
            </a:r>
            <a:endParaRPr lang="es-ES" altLang="en-US" sz="3200" b="1" u="none" dirty="0">
              <a:solidFill>
                <a:srgbClr val="009900"/>
              </a:solidFill>
              <a:latin typeface="Century Gothic" pitchFamily="34" charset="0"/>
              <a:cs typeface="Times New Roman" pitchFamily="18" charset="0"/>
            </a:endParaRPr>
          </a:p>
          <a:p>
            <a:endParaRPr lang="es-ES_tradnl" altLang="en-US" sz="2800" b="1" u="none" dirty="0">
              <a:latin typeface="Tahoma" pitchFamily="34" charset="0"/>
              <a:cs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3314700" y="97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45" name="Rectangle 97"/>
          <p:cNvSpPr>
            <a:spLocks noChangeArrowheads="1"/>
          </p:cNvSpPr>
          <p:nvPr/>
        </p:nvSpPr>
        <p:spPr bwMode="auto">
          <a:xfrm>
            <a:off x="3236913" y="4919663"/>
            <a:ext cx="35893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ES" altLang="en-US" sz="1000" u="none">
                <a:solidFill>
                  <a:srgbClr val="000000"/>
                </a:solidFill>
                <a:latin typeface=" sans-serif"/>
              </a:rPr>
              <a:t>   </a:t>
            </a:r>
          </a:p>
        </p:txBody>
      </p:sp>
      <p:sp>
        <p:nvSpPr>
          <p:cNvPr id="2195" name="Rectangle 147"/>
          <p:cNvSpPr>
            <a:spLocks noChangeArrowheads="1"/>
          </p:cNvSpPr>
          <p:nvPr/>
        </p:nvSpPr>
        <p:spPr bwMode="auto">
          <a:xfrm>
            <a:off x="4067175" y="289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12" name="Rectangle 164"/>
          <p:cNvSpPr>
            <a:spLocks noChangeArrowheads="1"/>
          </p:cNvSpPr>
          <p:nvPr/>
        </p:nvSpPr>
        <p:spPr bwMode="auto">
          <a:xfrm>
            <a:off x="3957638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216" name="Group 168"/>
          <p:cNvGrpSpPr>
            <a:grpSpLocks/>
          </p:cNvGrpSpPr>
          <p:nvPr/>
        </p:nvGrpSpPr>
        <p:grpSpPr bwMode="auto">
          <a:xfrm>
            <a:off x="228600" y="1066800"/>
            <a:ext cx="11753850" cy="685800"/>
            <a:chOff x="0" y="0"/>
            <a:chExt cx="6108" cy="288"/>
          </a:xfrm>
        </p:grpSpPr>
        <p:sp>
          <p:nvSpPr>
            <p:cNvPr id="2213" name="Rectangle 165"/>
            <p:cNvSpPr>
              <a:spLocks noChangeArrowheads="1"/>
            </p:cNvSpPr>
            <p:nvPr/>
          </p:nvSpPr>
          <p:spPr bwMode="auto">
            <a:xfrm>
              <a:off x="0" y="0"/>
              <a:ext cx="17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es-ES" altLang="en-US" sz="2800" b="1" u="none">
                <a:solidFill>
                  <a:srgbClr val="009900"/>
                </a:solidFill>
                <a:latin typeface="Arial" pitchFamily="34" charset="0"/>
                <a:cs typeface="Tahoma" pitchFamily="34" charset="0"/>
              </a:endParaRPr>
            </a:p>
            <a:p>
              <a:pPr algn="r"/>
              <a:r>
                <a:rPr lang="es-ES" altLang="en-US" sz="2000" u="none"/>
                <a:t> </a:t>
              </a:r>
              <a:r>
                <a:rPr lang="es-ES" altLang="en-US" u="none"/>
                <a:t>   </a:t>
              </a:r>
            </a:p>
          </p:txBody>
        </p:sp>
        <p:sp>
          <p:nvSpPr>
            <p:cNvPr id="2215" name="Rectangle 167"/>
            <p:cNvSpPr>
              <a:spLocks noChangeArrowheads="1"/>
            </p:cNvSpPr>
            <p:nvPr/>
          </p:nvSpPr>
          <p:spPr bwMode="auto">
            <a:xfrm>
              <a:off x="1727" y="0"/>
              <a:ext cx="43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en-US" altLang="en-US" sz="2800" u="none"/>
            </a:p>
          </p:txBody>
        </p:sp>
      </p:grpSp>
      <p:pic>
        <p:nvPicPr>
          <p:cNvPr id="2266" name="Picture 218" descr="C:\Users\Mariano\Downloads\Jornada AP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0" y="615516"/>
            <a:ext cx="6370414" cy="15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774880"/>
              </p:ext>
            </p:extLst>
          </p:nvPr>
        </p:nvGraphicFramePr>
        <p:xfrm>
          <a:off x="0" y="2060848"/>
          <a:ext cx="4967536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395536" y="8367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es-ES" b="1" u="none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2015/20</a:t>
            </a:r>
          </a:p>
          <a:p>
            <a:pPr lvl="0" algn="l"/>
            <a:r>
              <a:rPr lang="es-ES" b="1" u="none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Destino de la producción</a:t>
            </a: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824133"/>
              </p:ext>
            </p:extLst>
          </p:nvPr>
        </p:nvGraphicFramePr>
        <p:xfrm>
          <a:off x="3491880" y="1988840"/>
          <a:ext cx="55446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055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079870"/>
              </p:ext>
            </p:extLst>
          </p:nvPr>
        </p:nvGraphicFramePr>
        <p:xfrm>
          <a:off x="1403648" y="2057400"/>
          <a:ext cx="5904656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539552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es-ES" b="1" u="none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2015/20</a:t>
            </a:r>
          </a:p>
          <a:p>
            <a:pPr lvl="0" algn="l"/>
            <a:r>
              <a:rPr lang="es-E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Gráfico destino producción</a:t>
            </a:r>
            <a:endParaRPr lang="es-ES" b="1" u="none" dirty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4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976974"/>
              </p:ext>
            </p:extLst>
          </p:nvPr>
        </p:nvGraphicFramePr>
        <p:xfrm>
          <a:off x="268016" y="2649587"/>
          <a:ext cx="8624464" cy="3141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2" name="Hoja de cálculo" r:id="rId3" imgW="4962457" imgH="1723935" progId="Excel.Sheet.12">
                  <p:embed/>
                </p:oleObj>
              </mc:Choice>
              <mc:Fallback>
                <p:oleObj name="Hoja de cálculo" r:id="rId3" imgW="4962457" imgH="17239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016" y="2649587"/>
                        <a:ext cx="8624464" cy="3141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/>
        </p:nvSpPr>
        <p:spPr>
          <a:xfrm>
            <a:off x="539552" y="807095"/>
            <a:ext cx="3985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s-ES" b="1" u="none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Situación </a:t>
            </a:r>
            <a:r>
              <a:rPr lang="es-E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</a:p>
          <a:p>
            <a:pPr lvl="0" algn="l"/>
            <a:r>
              <a:rPr lang="es-E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Productividad y empleo</a:t>
            </a:r>
            <a:endParaRPr lang="es-ES" b="1" u="none" dirty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7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364502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		2014	%	2020	%	Incremento</a:t>
            </a:r>
          </a:p>
          <a:p>
            <a:pPr algn="l"/>
            <a:r>
              <a:rPr lang="es-ES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Congelado	3000	75,0	3538	45	17,9</a:t>
            </a:r>
          </a:p>
          <a:p>
            <a:pPr algn="l"/>
            <a:r>
              <a:rPr lang="es-ES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Jugo		300	7,5	1179	15	293</a:t>
            </a:r>
          </a:p>
          <a:p>
            <a:pPr algn="l"/>
            <a:r>
              <a:rPr lang="es-ES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Otros		100	2,5	393	5	293</a:t>
            </a:r>
          </a:p>
          <a:p>
            <a:pPr algn="l"/>
            <a:r>
              <a:rPr lang="es-ES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MIF		600	15,0	2752	35	359</a:t>
            </a:r>
            <a:endParaRPr lang="es-ES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764704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u="none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</a:t>
            </a:r>
            <a:r>
              <a:rPr lang="en-US" sz="3200" b="1" u="none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u="none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200" b="1" u="none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3200" b="1" u="none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en-US" sz="3200" b="1" u="none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interno</a:t>
            </a:r>
            <a:endParaRPr lang="en-US" sz="3200" b="1" u="none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3282" name="Picture 2" descr="C:\Users\Mariano\Dropbox\Subidas desde cámara\2015-05-15 08.38.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17140"/>
            <a:ext cx="2699792" cy="35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179512" y="990600"/>
            <a:ext cx="79738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_tradnl" altLang="en-US" u="none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INVESTIGACION de CONSUMO</a:t>
            </a:r>
            <a:r>
              <a:rPr lang="es-ES_tradnl" altLang="en-US" sz="3000" u="none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endParaRPr lang="es-ES_tradnl" altLang="en-US" sz="2800" u="none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7924800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altLang="en-US" sz="2000" b="1" u="none">
                <a:solidFill>
                  <a:srgbClr val="008000"/>
                </a:solidFill>
                <a:latin typeface="Arial Black" pitchFamily="34" charset="0"/>
              </a:rPr>
              <a:t>Conocer el consumo real y seguir su tendencia a lo largo del tiempo</a:t>
            </a:r>
          </a:p>
          <a:p>
            <a:pPr algn="l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altLang="en-US" sz="2000" b="1" u="none">
                <a:solidFill>
                  <a:srgbClr val="008000"/>
                </a:solidFill>
                <a:latin typeface="Arial Black" pitchFamily="34" charset="0"/>
              </a:rPr>
              <a:t>Estimar en que medida se adecua a las recomendaciones nutricionales</a:t>
            </a:r>
          </a:p>
          <a:p>
            <a:pPr algn="l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altLang="en-US" sz="2000" b="1" u="none">
                <a:solidFill>
                  <a:srgbClr val="008000"/>
                </a:solidFill>
                <a:latin typeface="Arial Black" pitchFamily="34" charset="0"/>
              </a:rPr>
              <a:t>Describir los patrones socioeconómicos y culturales del consumidor</a:t>
            </a:r>
          </a:p>
          <a:p>
            <a:pPr algn="l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altLang="en-US" sz="2000" b="1" u="none">
                <a:solidFill>
                  <a:srgbClr val="008000"/>
                </a:solidFill>
                <a:latin typeface="Arial Black" pitchFamily="34" charset="0"/>
              </a:rPr>
              <a:t>Explorar la posibilidad de nuevas campañas tendientes a promover el consumo</a:t>
            </a:r>
            <a:r>
              <a:rPr lang="es-ES_tradnl" altLang="en-US" sz="2800" u="none">
                <a:latin typeface="Arial Black" pitchFamily="34" charset="0"/>
              </a:rPr>
              <a:t> </a:t>
            </a:r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609600" y="2803525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altLang="en-US" sz="2800" b="1" u="none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es-ES_tradnl" altLang="en-US" sz="2000" b="1" u="none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609600" y="4068763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altLang="en-US" sz="2000" b="1" u="none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es-ES_tradnl" altLang="en-US" sz="2000" u="none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 autoUpdateAnimBg="0"/>
      <p:bldP spid="313349" grpId="0" autoUpdateAnimBg="0"/>
      <p:bldP spid="31335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7696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_tradnl" altLang="en-US" sz="2000" u="none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INVESTIGACION </a:t>
            </a:r>
          </a:p>
          <a:p>
            <a:pPr algn="l" eaLnBrk="0" hangingPunct="0">
              <a:spcBef>
                <a:spcPct val="50000"/>
              </a:spcBef>
            </a:pPr>
            <a:r>
              <a:rPr lang="es-ES_tradnl" altLang="en-US" sz="2000" u="none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CUANTI Y CUALITATIVA </a:t>
            </a:r>
            <a:endParaRPr lang="es-ES_tradnl" altLang="en-US" sz="2000" u="none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228600" y="1820068"/>
            <a:ext cx="7924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s-ES_tradnl" altLang="en-US" sz="2000" b="1" u="none" dirty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s-ES_tradnl" altLang="en-US" sz="2000" b="1" u="none" dirty="0">
                <a:solidFill>
                  <a:schemeClr val="accent2"/>
                </a:solidFill>
                <a:latin typeface="Arial" pitchFamily="34" charset="0"/>
              </a:rPr>
              <a:t>La primera establece cantidades</a:t>
            </a:r>
            <a:r>
              <a:rPr lang="es-ES_tradnl" altLang="en-US" sz="2000" b="1" u="none" dirty="0">
                <a:solidFill>
                  <a:srgbClr val="008000"/>
                </a:solidFill>
                <a:latin typeface="Arial" pitchFamily="34" charset="0"/>
              </a:rPr>
              <a:t> </a:t>
            </a:r>
          </a:p>
          <a:p>
            <a:pPr algn="l" eaLnBrk="0" hangingPunct="0">
              <a:spcBef>
                <a:spcPct val="50000"/>
              </a:spcBef>
            </a:pPr>
            <a:r>
              <a:rPr lang="es-ES_tradnl" altLang="en-US" sz="2000" b="1" u="none" dirty="0" smtClean="0">
                <a:solidFill>
                  <a:srgbClr val="008000"/>
                </a:solidFill>
                <a:latin typeface="Arial" pitchFamily="34" charset="0"/>
              </a:rPr>
              <a:t>El </a:t>
            </a:r>
            <a:r>
              <a:rPr lang="es-ES_tradnl" altLang="en-US" sz="2000" b="1" u="none" dirty="0">
                <a:solidFill>
                  <a:srgbClr val="008000"/>
                </a:solidFill>
                <a:latin typeface="Arial" pitchFamily="34" charset="0"/>
              </a:rPr>
              <a:t>panel SECODIP (2500 </a:t>
            </a:r>
            <a:r>
              <a:rPr lang="es-ES_tradnl" altLang="en-US" sz="2000" b="1" u="none" dirty="0" smtClean="0">
                <a:solidFill>
                  <a:srgbClr val="008000"/>
                </a:solidFill>
                <a:latin typeface="Arial" pitchFamily="34" charset="0"/>
              </a:rPr>
              <a:t>hogares/20 </a:t>
            </a:r>
            <a:r>
              <a:rPr lang="es-ES_tradnl" altLang="en-US" sz="2000" b="1" u="none" dirty="0">
                <a:solidFill>
                  <a:srgbClr val="008000"/>
                </a:solidFill>
                <a:latin typeface="Arial" pitchFamily="34" charset="0"/>
              </a:rPr>
              <a:t>años)</a:t>
            </a:r>
          </a:p>
          <a:p>
            <a:pPr algn="l" eaLnBrk="0" hangingPunct="0">
              <a:spcBef>
                <a:spcPct val="50000"/>
              </a:spcBef>
            </a:pPr>
            <a:r>
              <a:rPr lang="es-ES_tradnl" altLang="en-US" sz="2000" b="1" u="none" dirty="0">
                <a:solidFill>
                  <a:srgbClr val="008000"/>
                </a:solidFill>
                <a:latin typeface="Arial" pitchFamily="34" charset="0"/>
              </a:rPr>
              <a:t>La necesidad de una acción sectorial</a:t>
            </a:r>
          </a:p>
          <a:p>
            <a:pPr algn="l" eaLnBrk="0" hangingPunct="0">
              <a:spcBef>
                <a:spcPct val="50000"/>
              </a:spcBef>
            </a:pPr>
            <a:r>
              <a:rPr lang="es-ES_tradnl" altLang="en-US" sz="2000" b="1" u="none" dirty="0">
                <a:solidFill>
                  <a:srgbClr val="008000"/>
                </a:solidFill>
                <a:latin typeface="Arial" pitchFamily="34" charset="0"/>
              </a:rPr>
              <a:t>La adecuación a estrategias sanitarias</a:t>
            </a:r>
          </a:p>
          <a:p>
            <a:pPr algn="l" eaLnBrk="0" hangingPunct="0">
              <a:spcBef>
                <a:spcPct val="50000"/>
              </a:spcBef>
            </a:pPr>
            <a:r>
              <a:rPr lang="es-ES_tradnl" altLang="en-US" sz="2000" b="1" u="none" dirty="0">
                <a:solidFill>
                  <a:srgbClr val="008000"/>
                </a:solidFill>
                <a:latin typeface="Arial" pitchFamily="34" charset="0"/>
              </a:rPr>
              <a:t>La acción de promoción sectorial</a:t>
            </a:r>
          </a:p>
          <a:p>
            <a:pPr algn="l" eaLnBrk="0" hangingPunct="0">
              <a:spcBef>
                <a:spcPct val="50000"/>
              </a:spcBef>
            </a:pPr>
            <a:endParaRPr lang="es-ES_tradnl" altLang="en-US" sz="2000" b="1" u="none" dirty="0">
              <a:solidFill>
                <a:srgbClr val="008000"/>
              </a:solidFill>
              <a:latin typeface="Arial" pitchFamily="34" charset="0"/>
            </a:endParaRP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s-ES_tradnl" altLang="en-US" sz="2000" b="1" u="none" dirty="0" smtClean="0">
                <a:solidFill>
                  <a:schemeClr val="accent2"/>
                </a:solidFill>
                <a:latin typeface="Arial" pitchFamily="34" charset="0"/>
              </a:rPr>
              <a:t> La </a:t>
            </a:r>
            <a:r>
              <a:rPr lang="es-ES_tradnl" altLang="en-US" sz="2000" b="1" u="none" dirty="0">
                <a:solidFill>
                  <a:schemeClr val="accent2"/>
                </a:solidFill>
                <a:latin typeface="Arial" pitchFamily="34" charset="0"/>
              </a:rPr>
              <a:t>segunda estudia patrones socioeconómicos y culturales</a:t>
            </a:r>
          </a:p>
          <a:p>
            <a:pPr algn="l" eaLnBrk="0" hangingPunct="0">
              <a:spcBef>
                <a:spcPct val="50000"/>
              </a:spcBef>
            </a:pPr>
            <a:r>
              <a:rPr lang="es-ES_tradnl" altLang="en-US" sz="2000" b="1" u="none" dirty="0">
                <a:solidFill>
                  <a:srgbClr val="008000"/>
                </a:solidFill>
                <a:latin typeface="Arial" pitchFamily="34" charset="0"/>
              </a:rPr>
              <a:t>Antecedentes históricos</a:t>
            </a:r>
          </a:p>
          <a:p>
            <a:pPr algn="l" eaLnBrk="0" hangingPunct="0">
              <a:spcBef>
                <a:spcPct val="50000"/>
              </a:spcBef>
            </a:pPr>
            <a:r>
              <a:rPr lang="es-ES_tradnl" altLang="en-US" sz="2000" b="1" u="none" dirty="0">
                <a:solidFill>
                  <a:srgbClr val="008000"/>
                </a:solidFill>
                <a:latin typeface="Arial" pitchFamily="34" charset="0"/>
              </a:rPr>
              <a:t>Ejes actuales de motivación</a:t>
            </a:r>
          </a:p>
          <a:p>
            <a:pPr algn="l" eaLnBrk="0" hangingPunct="0">
              <a:spcBef>
                <a:spcPct val="50000"/>
              </a:spcBef>
            </a:pPr>
            <a:r>
              <a:rPr lang="es-ES_tradnl" altLang="en-US" sz="2000" b="1" u="none" dirty="0">
                <a:solidFill>
                  <a:srgbClr val="008000"/>
                </a:solidFill>
                <a:latin typeface="Arial" pitchFamily="34" charset="0"/>
              </a:rPr>
              <a:t>Anticipa tendencias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endParaRPr lang="es-ES_tradnl" altLang="en-US" sz="2000" b="1" u="none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609600" y="3802063"/>
            <a:ext cx="79248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endParaRPr lang="es-ES_tradnl" altLang="en-US" b="1" u="none" dirty="0">
              <a:solidFill>
                <a:srgbClr val="008000"/>
              </a:solidFill>
              <a:latin typeface="Arial Black" pitchFamily="34" charset="0"/>
            </a:endParaRP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endParaRPr lang="es-ES_tradnl" altLang="en-US" u="none" dirty="0">
              <a:latin typeface="Arial Black" pitchFamily="34" charset="0"/>
            </a:endParaRPr>
          </a:p>
        </p:txBody>
      </p:sp>
      <p:pic>
        <p:nvPicPr>
          <p:cNvPr id="351234" name="Picture 2" descr="C:\Users\Mariano\Dropbox\Subidas desde cámara\2015-04-29 16.31.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357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autoUpdateAnimBg="0"/>
      <p:bldP spid="31437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_tradnl" altLang="en-US" sz="3200" b="1" u="none">
              <a:solidFill>
                <a:srgbClr val="339966"/>
              </a:solidFill>
              <a:latin typeface="Tahoma" pitchFamily="34" charset="0"/>
            </a:endParaRPr>
          </a:p>
        </p:txBody>
      </p:sp>
      <p:graphicFrame>
        <p:nvGraphicFramePr>
          <p:cNvPr id="295939" name="Object 3"/>
          <p:cNvGraphicFramePr>
            <a:graphicFrameLocks noChangeAspect="1"/>
          </p:cNvGraphicFramePr>
          <p:nvPr/>
        </p:nvGraphicFramePr>
        <p:xfrm>
          <a:off x="6553200" y="304800"/>
          <a:ext cx="228600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60" name="Imagen" r:id="rId3" imgW="5409524" imgH="4323810" progId="MS_ClipArt_Gallery.2">
                  <p:embed/>
                </p:oleObj>
              </mc:Choice>
              <mc:Fallback>
                <p:oleObj name="Imagen" r:id="rId3" imgW="5409524" imgH="432381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4800"/>
                        <a:ext cx="2286000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457200" y="1905000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endParaRPr lang="es-ES_tradnl" altLang="en-US" sz="1800" u="none">
              <a:latin typeface="Tahoma" pitchFamily="34" charset="0"/>
            </a:endParaRPr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2286000" y="263525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800" b="1" u="none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3048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en-US" altLang="en-US" sz="3600" b="1" u="none" dirty="0">
              <a:solidFill>
                <a:schemeClr val="tx2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04800" y="2894806"/>
            <a:ext cx="8731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3600" b="1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6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2752 ton.  13,3u$s/kg.</a:t>
            </a:r>
            <a:r>
              <a:rPr lang="en-US" sz="36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 37.000.000 </a:t>
            </a:r>
            <a:r>
              <a:rPr lang="en-US" sz="3600" b="1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u$s</a:t>
            </a:r>
            <a:endParaRPr lang="en-US" sz="3600" b="1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600" b="1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3	</a:t>
            </a:r>
            <a:r>
              <a:rPr lang="en-US" sz="36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6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1.100.000 </a:t>
            </a:r>
            <a:r>
              <a:rPr lang="en-US" sz="3600" b="1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u$s</a:t>
            </a:r>
            <a:endParaRPr lang="en-US" sz="3600" b="1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77936" y="950267"/>
            <a:ext cx="727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u="none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3600" b="1" u="none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resupuesto comunicacional</a:t>
            </a:r>
            <a:endParaRPr lang="en-US" sz="3600" b="1" u="none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2655" y="2184053"/>
            <a:ext cx="7083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sz="3600" b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15 $ por </a:t>
            </a:r>
            <a:r>
              <a:rPr lang="es-ES" sz="3600" b="1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bandeja (nivel público)</a:t>
            </a:r>
            <a:endParaRPr lang="en-US" sz="36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228600" y="6096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endParaRPr lang="en-US" altLang="en-US" b="1" u="none" dirty="0">
              <a:solidFill>
                <a:schemeClr val="tx2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2760" y="2420888"/>
            <a:ext cx="8232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r>
              <a:rPr lang="es-ES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			%		</a:t>
            </a:r>
            <a:endParaRPr lang="es-ES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Productores	 	20	Aporte </a:t>
            </a:r>
            <a:r>
              <a:rPr lang="es-ES" u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caja 		</a:t>
            </a:r>
            <a:r>
              <a:rPr lang="es-ES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2.000.000 $</a:t>
            </a:r>
            <a:endParaRPr lang="es-ES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Gran Distribución	30	Promoción en punto de venta</a:t>
            </a:r>
          </a:p>
          <a:p>
            <a:pPr algn="l"/>
            <a:r>
              <a:rPr lang="es-ES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</a:t>
            </a:r>
            <a:r>
              <a:rPr lang="es-ES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. Previsional	20	Devolución de CS.	</a:t>
            </a:r>
            <a:r>
              <a:rPr lang="es-ES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2.000.000 $</a:t>
            </a:r>
            <a:endParaRPr lang="es-ES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Publicidad estatal	20				FPT</a:t>
            </a:r>
          </a:p>
          <a:p>
            <a:pPr algn="l"/>
            <a:r>
              <a:rPr lang="es-ES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Publicidad prov.	10			 	1.000.000	</a:t>
            </a:r>
          </a:p>
          <a:p>
            <a:pPr algn="l"/>
            <a:r>
              <a:rPr lang="es-ES" b="1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impacto sobre la pequeña distribución</a:t>
            </a:r>
            <a:endParaRPr lang="es-ES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0642" y="783560"/>
            <a:ext cx="30738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sz="2800" b="1" u="none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Prorrateo en </a:t>
            </a:r>
            <a:r>
              <a:rPr lang="es-ES" sz="2800" b="1" u="none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  <a:p>
            <a:pPr algn="l"/>
            <a:r>
              <a:rPr lang="es-ES" sz="2800" b="1" u="none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10 millones</a:t>
            </a:r>
            <a:endParaRPr lang="en-US" sz="2800" b="1" u="none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0210" name="Picture 2" descr="C:\Users\Mariano\Dropbox\Subidas desde cámara\2015-03-31 10.39.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92" y="0"/>
            <a:ext cx="4799608" cy="2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635048"/>
              </p:ext>
            </p:extLst>
          </p:nvPr>
        </p:nvGraphicFramePr>
        <p:xfrm>
          <a:off x="755576" y="2132856"/>
          <a:ext cx="5904656" cy="418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355882" y="1052736"/>
            <a:ext cx="278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none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logísticas </a:t>
            </a:r>
            <a:endParaRPr lang="en-US" b="1" u="none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9186" name="Picture 2" descr="C:\Users\Mariano\Dropbox\Subidas desde cámara\2015-03-07 12.11.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20" y="0"/>
            <a:ext cx="2637780" cy="35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45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339545"/>
              </p:ext>
            </p:extLst>
          </p:nvPr>
        </p:nvGraphicFramePr>
        <p:xfrm>
          <a:off x="251520" y="2780928"/>
          <a:ext cx="6768752" cy="360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417704" y="1052736"/>
            <a:ext cx="2749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u="none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Margen por etapa</a:t>
            </a:r>
            <a:endParaRPr lang="en-US" b="1" u="none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62" name="Picture 2" descr="C:\Users\Mariano\Dropbox\Subidas desde cámara\2015-03-15 10.55.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236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3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ES_tradnl" altLang="en-US" sz="3200" b="1" u="none">
              <a:solidFill>
                <a:srgbClr val="339966"/>
              </a:solidFill>
              <a:latin typeface="Tahoma" pitchFamily="34" charset="0"/>
            </a:endParaRP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6553200" y="304800"/>
          <a:ext cx="228600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9" name="Imagen" r:id="rId3" imgW="5409524" imgH="4323810" progId="MS_ClipArt_Gallery.2">
                  <p:embed/>
                </p:oleObj>
              </mc:Choice>
              <mc:Fallback>
                <p:oleObj name="Imagen" r:id="rId3" imgW="5409524" imgH="432381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4800"/>
                        <a:ext cx="2286000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34020" y="2204864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ES" altLang="en-US" b="1" u="none" dirty="0" smtClean="0">
                <a:latin typeface="Tahoma" pitchFamily="34" charset="0"/>
              </a:rPr>
              <a:t>Metas productivas a lo largo del tiempo</a:t>
            </a:r>
          </a:p>
          <a:p>
            <a:pPr>
              <a:spcBef>
                <a:spcPct val="20000"/>
              </a:spcBef>
            </a:pPr>
            <a:r>
              <a:rPr lang="es-ES" altLang="en-US" b="1" u="none" dirty="0" smtClean="0">
                <a:latin typeface="Tahoma" pitchFamily="34" charset="0"/>
              </a:rPr>
              <a:t>Metas tecnológicas</a:t>
            </a:r>
          </a:p>
          <a:p>
            <a:pPr>
              <a:spcBef>
                <a:spcPct val="20000"/>
              </a:spcBef>
            </a:pPr>
            <a:r>
              <a:rPr lang="es-ES" altLang="en-US" b="1" u="none" dirty="0" smtClean="0">
                <a:latin typeface="Tahoma" pitchFamily="34" charset="0"/>
              </a:rPr>
              <a:t>Generación y calificación de empleo</a:t>
            </a:r>
          </a:p>
          <a:p>
            <a:pPr>
              <a:spcBef>
                <a:spcPct val="20000"/>
              </a:spcBef>
            </a:pPr>
            <a:r>
              <a:rPr lang="es-ES" altLang="en-US" b="1" u="none" dirty="0" smtClean="0">
                <a:latin typeface="Tahoma" pitchFamily="34" charset="0"/>
              </a:rPr>
              <a:t>Comunicación y animación</a:t>
            </a:r>
          </a:p>
          <a:p>
            <a:pPr>
              <a:spcBef>
                <a:spcPct val="20000"/>
              </a:spcBef>
            </a:pPr>
            <a:r>
              <a:rPr lang="es-ES" altLang="en-US" b="1" u="none" dirty="0" smtClean="0">
                <a:latin typeface="Tahoma" pitchFamily="34" charset="0"/>
              </a:rPr>
              <a:t>Diversificación</a:t>
            </a:r>
          </a:p>
          <a:p>
            <a:pPr>
              <a:spcBef>
                <a:spcPct val="20000"/>
              </a:spcBef>
            </a:pPr>
            <a:r>
              <a:rPr lang="es-ES" altLang="en-US" b="1" u="none" dirty="0" smtClean="0">
                <a:latin typeface="Tahoma" pitchFamily="34" charset="0"/>
              </a:rPr>
              <a:t>Necesidades de inversión y financiamiento</a:t>
            </a:r>
          </a:p>
          <a:p>
            <a:pPr>
              <a:spcBef>
                <a:spcPct val="20000"/>
              </a:spcBef>
            </a:pPr>
            <a:r>
              <a:rPr lang="es-ES" altLang="en-US" b="1" u="none" dirty="0" smtClean="0">
                <a:latin typeface="Tahoma" pitchFamily="34" charset="0"/>
              </a:rPr>
              <a:t>Mecanización</a:t>
            </a:r>
          </a:p>
          <a:p>
            <a:pPr>
              <a:spcBef>
                <a:spcPct val="20000"/>
              </a:spcBef>
            </a:pPr>
            <a:r>
              <a:rPr lang="es-ES" altLang="en-US" b="1" u="none" dirty="0" smtClean="0">
                <a:latin typeface="Tahoma" pitchFamily="34" charset="0"/>
              </a:rPr>
              <a:t>Miscelánea</a:t>
            </a:r>
            <a:endParaRPr lang="es-ES_tradnl" altLang="en-US" b="1" u="none" dirty="0">
              <a:latin typeface="Tahoma" pitchFamily="34" charset="0"/>
            </a:endParaRP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429519" y="957590"/>
            <a:ext cx="41424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altLang="en-US" sz="2800" b="1" u="none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Una estrategia de valor</a:t>
            </a:r>
            <a:endParaRPr lang="es-ES" altLang="en-US" sz="2800" b="1" u="none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397" name="Picture 21" descr="C:\Users\Mariano\Downloads\cranberr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64" y="-29716"/>
            <a:ext cx="3315437" cy="22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539552" y="692696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AR" altLang="en-US" b="1" u="none" dirty="0" smtClean="0">
                <a:solidFill>
                  <a:srgbClr val="000099"/>
                </a:solidFill>
                <a:latin typeface="Tahoma" pitchFamily="34" charset="0"/>
              </a:rPr>
              <a:t>Tiene justificación ?</a:t>
            </a:r>
          </a:p>
          <a:p>
            <a:r>
              <a:rPr lang="es-AR" altLang="en-US" b="1" u="none" dirty="0" smtClean="0">
                <a:solidFill>
                  <a:srgbClr val="000099"/>
                </a:solidFill>
                <a:latin typeface="Tahoma" pitchFamily="34" charset="0"/>
              </a:rPr>
              <a:t>Cambios </a:t>
            </a:r>
            <a:r>
              <a:rPr lang="es-AR" altLang="en-US" b="1" u="none" dirty="0">
                <a:solidFill>
                  <a:srgbClr val="000099"/>
                </a:solidFill>
                <a:latin typeface="Tahoma" pitchFamily="34" charset="0"/>
              </a:rPr>
              <a:t>en la dieta argentina</a:t>
            </a:r>
            <a:endParaRPr lang="es-ES" altLang="en-US" b="1" u="none" dirty="0">
              <a:solidFill>
                <a:srgbClr val="000099"/>
              </a:solidFill>
              <a:latin typeface="Tahoma" pitchFamily="34" charset="0"/>
            </a:endParaRPr>
          </a:p>
        </p:txBody>
      </p:sp>
      <p:graphicFrame>
        <p:nvGraphicFramePr>
          <p:cNvPr id="328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690731"/>
              </p:ext>
            </p:extLst>
          </p:nvPr>
        </p:nvGraphicFramePr>
        <p:xfrm>
          <a:off x="158552" y="2492896"/>
          <a:ext cx="8153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1" name="Gráfico" r:id="rId3" imgW="7772400" imgH="4114800" progId="MSGraph.Chart.8">
                  <p:embed followColorScheme="full"/>
                </p:oleObj>
              </mc:Choice>
              <mc:Fallback>
                <p:oleObj name="Gráfico" r:id="rId3" imgW="7772400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52" y="2492896"/>
                        <a:ext cx="8153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8719" name="Picture 15" descr="C:\Users\Mariano\Dropbox\Subidas desde cámara\2015-02-19 10.04.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588"/>
            <a:ext cx="2354412" cy="32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04" name="Object 4"/>
          <p:cNvGraphicFramePr>
            <a:graphicFrameLocks noChangeAspect="1"/>
          </p:cNvGraphicFramePr>
          <p:nvPr/>
        </p:nvGraphicFramePr>
        <p:xfrm>
          <a:off x="381000" y="304800"/>
          <a:ext cx="84582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7" name="Hoja de cálculo" r:id="rId3" imgW="4048351" imgH="1324216" progId="Excel.Sheet.8">
                  <p:embed/>
                </p:oleObj>
              </mc:Choice>
              <mc:Fallback>
                <p:oleObj name="Hoja de cálculo" r:id="rId3" imgW="4048351" imgH="132421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84582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5" name="Object 5"/>
          <p:cNvGraphicFramePr>
            <a:graphicFrameLocks noChangeAspect="1"/>
          </p:cNvGraphicFramePr>
          <p:nvPr/>
        </p:nvGraphicFramePr>
        <p:xfrm>
          <a:off x="381000" y="4648200"/>
          <a:ext cx="8382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8" name="Hoja de cálculo" r:id="rId5" imgW="4048351" imgH="181216" progId="Excel.Sheet.8">
                  <p:embed/>
                </p:oleObj>
              </mc:Choice>
              <mc:Fallback>
                <p:oleObj name="Hoja de cálculo" r:id="rId5" imgW="4048351" imgH="181216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648200"/>
                        <a:ext cx="8382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73025" y="5516563"/>
            <a:ext cx="77009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/>
            <a:endParaRPr lang="es-AR" altLang="en-US" sz="1400" b="1" u="none">
              <a:latin typeface="Arial Narrow" pitchFamily="34" charset="0"/>
            </a:endParaRPr>
          </a:p>
          <a:p>
            <a:pPr algn="l" eaLnBrk="0" hangingPunct="0"/>
            <a:r>
              <a:rPr lang="es-AR" altLang="en-US" sz="1600" b="1" u="none">
                <a:latin typeface="Arial Narrow" pitchFamily="34" charset="0"/>
              </a:rPr>
              <a:t>Pomerleau J,  Lock K,  McKee M, Altmann R. The Challenge of Measuring Global Fruit and Vegetable Intake. J. Nutr 2004, 134: 1175–1180.</a:t>
            </a:r>
            <a:endParaRPr lang="es-AR" altLang="en-US" b="1" u="none">
              <a:latin typeface="Helvetica" charset="0"/>
            </a:endParaRPr>
          </a:p>
          <a:p>
            <a:pPr eaLnBrk="0" hangingPunct="0">
              <a:spcBef>
                <a:spcPct val="50000"/>
              </a:spcBef>
            </a:pPr>
            <a:endParaRPr lang="es-ES_tradnl" altLang="en-US" u="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_tradnl" altLang="en-US" u="none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Factores </a:t>
            </a:r>
            <a:r>
              <a:rPr lang="es-ES_tradnl" altLang="en-US" u="none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que explican el consumo</a:t>
            </a:r>
            <a:endParaRPr lang="es-ES_tradnl" altLang="en-US" u="none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457200" y="2401888"/>
            <a:ext cx="83058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altLang="en-US" sz="2000" b="1" u="none" dirty="0" smtClean="0">
                <a:solidFill>
                  <a:srgbClr val="008000"/>
                </a:solidFill>
                <a:latin typeface="Arial Black" pitchFamily="34" charset="0"/>
              </a:rPr>
              <a:t> Personales </a:t>
            </a:r>
            <a:r>
              <a:rPr lang="es-ES_tradnl" altLang="en-US" sz="2000" b="1" u="none" dirty="0">
                <a:solidFill>
                  <a:srgbClr val="008000"/>
                </a:solidFill>
                <a:latin typeface="Arial Black" pitchFamily="34" charset="0"/>
              </a:rPr>
              <a:t>(hábitos, costumbres, actitudes, preferencias)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altLang="en-US" sz="2000" b="1" u="none" dirty="0">
                <a:solidFill>
                  <a:srgbClr val="008000"/>
                </a:solidFill>
                <a:latin typeface="Arial Black" pitchFamily="34" charset="0"/>
              </a:rPr>
              <a:t> Socioculturales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altLang="en-US" sz="2000" b="1" u="none" dirty="0" smtClean="0">
                <a:solidFill>
                  <a:srgbClr val="008000"/>
                </a:solidFill>
                <a:latin typeface="Arial Black" pitchFamily="34" charset="0"/>
              </a:rPr>
              <a:t> Familiares </a:t>
            </a:r>
            <a:r>
              <a:rPr lang="es-ES_tradnl" altLang="en-US" sz="2000" b="1" u="none" dirty="0">
                <a:solidFill>
                  <a:srgbClr val="008000"/>
                </a:solidFill>
                <a:latin typeface="Arial Black" pitchFamily="34" charset="0"/>
              </a:rPr>
              <a:t>Educacionales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altLang="en-US" sz="2000" b="1" u="none" dirty="0">
                <a:solidFill>
                  <a:srgbClr val="008000"/>
                </a:solidFill>
                <a:latin typeface="Arial Black" pitchFamily="34" charset="0"/>
              </a:rPr>
              <a:t> Disponibilidad (en el hogar, escuela y empresa)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altLang="en-US" sz="2000" b="1" u="none" dirty="0">
                <a:solidFill>
                  <a:srgbClr val="008000"/>
                </a:solidFill>
                <a:latin typeface="Arial Black" pitchFamily="34" charset="0"/>
              </a:rPr>
              <a:t> Persuasión y comunicación (mensajes y campañas a través de medios masivos de comunicación)</a:t>
            </a:r>
          </a:p>
          <a:p>
            <a:pPr eaLnBrk="0" hangingPunct="0">
              <a:spcBef>
                <a:spcPct val="50000"/>
              </a:spcBef>
            </a:pPr>
            <a:endParaRPr lang="es-ES_tradnl" altLang="en-US" sz="2000" b="1" u="none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304800" y="52578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_tradnl" altLang="en-US" b="1" u="none">
                <a:solidFill>
                  <a:srgbClr val="000066"/>
                </a:solidFill>
                <a:latin typeface="Arial Black" pitchFamily="34" charset="0"/>
              </a:rPr>
              <a:t>Ninguno por separado explica más de 1/3 de la ingesta</a:t>
            </a:r>
            <a:endParaRPr lang="es-ES_tradnl" altLang="en-US" b="1" u="none">
              <a:latin typeface="Arial Black" pitchFamily="34" charset="0"/>
            </a:endParaRPr>
          </a:p>
        </p:txBody>
      </p:sp>
      <p:pic>
        <p:nvPicPr>
          <p:cNvPr id="347138" name="Picture 2" descr="C:\Users\Mariano\Downloads\zafir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-1"/>
            <a:ext cx="2720752" cy="228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n-US" sz="2800" b="1" u="none" dirty="0">
                <a:solidFill>
                  <a:srgbClr val="339966"/>
                </a:solidFill>
                <a:latin typeface="Tahoma" pitchFamily="34" charset="0"/>
              </a:rPr>
              <a:t>Argentina EPH – año 2000</a:t>
            </a:r>
            <a:endParaRPr lang="es-ES_tradnl" altLang="en-US" sz="2800" b="1" u="none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609600" y="2362200"/>
            <a:ext cx="8153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o"/>
            </a:pPr>
            <a:r>
              <a:rPr lang="es-MX" altLang="en-US" b="1" u="none" dirty="0" err="1">
                <a:latin typeface="Bookman Old Style" pitchFamily="18" charset="0"/>
              </a:rPr>
              <a:t>Decil</a:t>
            </a:r>
            <a:r>
              <a:rPr lang="es-MX" altLang="en-US" b="1" u="none" dirty="0">
                <a:latin typeface="Bookman Old Style" pitchFamily="18" charset="0"/>
              </a:rPr>
              <a:t> más pobre consume 7 veces menos frutas y 4 veces menos hortalizas que el promedio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o"/>
            </a:pPr>
            <a:r>
              <a:rPr lang="es-MX" altLang="en-US" b="1" u="none" dirty="0">
                <a:latin typeface="Bookman Old Style" pitchFamily="18" charset="0"/>
              </a:rPr>
              <a:t>En pan, carne, aceite y huevos tan sólo 3 vece menos.</a:t>
            </a:r>
            <a:endParaRPr lang="es-ES" altLang="en-US" b="1" u="none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o"/>
            </a:pPr>
            <a:r>
              <a:rPr lang="es-MX" altLang="en-US" b="1" u="none" dirty="0" err="1">
                <a:latin typeface="Bookman Old Style" pitchFamily="18" charset="0"/>
              </a:rPr>
              <a:t>Decil</a:t>
            </a:r>
            <a:r>
              <a:rPr lang="es-MX" altLang="en-US" b="1" u="none" dirty="0">
                <a:latin typeface="Bookman Old Style" pitchFamily="18" charset="0"/>
              </a:rPr>
              <a:t> más rico consume 24 veces más frutas y 10 veces más hortalizas que el </a:t>
            </a:r>
            <a:r>
              <a:rPr lang="es-MX" altLang="en-US" b="1" u="none" dirty="0" err="1">
                <a:latin typeface="Bookman Old Style" pitchFamily="18" charset="0"/>
              </a:rPr>
              <a:t>decil</a:t>
            </a:r>
            <a:r>
              <a:rPr lang="es-MX" altLang="en-US" b="1" u="none" dirty="0">
                <a:latin typeface="Bookman Old Style" pitchFamily="18" charset="0"/>
              </a:rPr>
              <a:t> más pobre.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o"/>
            </a:pPr>
            <a:r>
              <a:rPr lang="es-MX" altLang="en-US" b="1" u="none" dirty="0">
                <a:latin typeface="Bookman Old Style" pitchFamily="18" charset="0"/>
              </a:rPr>
              <a:t>Si los tres </a:t>
            </a:r>
            <a:r>
              <a:rPr lang="es-MX" altLang="en-US" b="1" u="none" dirty="0" err="1">
                <a:latin typeface="Bookman Old Style" pitchFamily="18" charset="0"/>
              </a:rPr>
              <a:t>deciles</a:t>
            </a:r>
            <a:r>
              <a:rPr lang="es-MX" altLang="en-US" b="1" u="none" dirty="0">
                <a:latin typeface="Bookman Old Style" pitchFamily="18" charset="0"/>
              </a:rPr>
              <a:t> inferiores consumieran el promedio, el incremento sería de 60 % en frutas y 50 % en hortalizas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lang="es-MX" altLang="en-US" b="1" u="none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lang="es-MX" altLang="en-US" b="1" u="none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_tradnl" altLang="en-US" u="none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828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altLang="en-US" sz="2800" b="1" u="none" dirty="0" smtClean="0">
                <a:solidFill>
                  <a:srgbClr val="009900"/>
                </a:solidFill>
                <a:latin typeface="Tahoma" pitchFamily="34" charset="0"/>
              </a:rPr>
              <a:t>Epidemia mundial </a:t>
            </a:r>
            <a:r>
              <a:rPr lang="es-ES" altLang="en-US" sz="2800" b="1" u="none" dirty="0" err="1" smtClean="0">
                <a:solidFill>
                  <a:srgbClr val="009900"/>
                </a:solidFill>
                <a:latin typeface="Tahoma" pitchFamily="34" charset="0"/>
              </a:rPr>
              <a:t>Globesidad</a:t>
            </a:r>
            <a:endParaRPr lang="es-ES" altLang="en-US" sz="2800" b="1" u="none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539750" y="2236788"/>
            <a:ext cx="777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altLang="en-US" b="1" u="none">
              <a:solidFill>
                <a:srgbClr val="000099"/>
              </a:solidFill>
              <a:latin typeface="Tahoma" pitchFamily="34" charset="0"/>
            </a:endParaRPr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/>
        </p:nvGraphicFramePr>
        <p:xfrm>
          <a:off x="250825" y="2162175"/>
          <a:ext cx="4243388" cy="299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81" name="Gráfico" r:id="rId3" imgW="7772400" imgH="5486400" progId="MSGraph.Chart.8">
                  <p:embed followColorScheme="full"/>
                </p:oleObj>
              </mc:Choice>
              <mc:Fallback>
                <p:oleObj name="Gráfico" r:id="rId3" imgW="7772400" imgH="54864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162175"/>
                        <a:ext cx="4243388" cy="299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0757" name="Object 5"/>
          <p:cNvGraphicFramePr>
            <a:graphicFrameLocks noChangeAspect="1"/>
          </p:cNvGraphicFramePr>
          <p:nvPr/>
        </p:nvGraphicFramePr>
        <p:xfrm>
          <a:off x="4862513" y="2252663"/>
          <a:ext cx="3957637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82" name="Imagen de mapa de bits" r:id="rId5" imgW="5020376" imgH="3533333" progId="Paint.Picture">
                  <p:embed/>
                </p:oleObj>
              </mc:Choice>
              <mc:Fallback>
                <p:oleObj name="Imagen de mapa de bits" r:id="rId5" imgW="5020376" imgH="353333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2252663"/>
                        <a:ext cx="3957637" cy="278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539750" y="5516563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 b="1" u="none">
                <a:latin typeface="Trebuchet MS" pitchFamily="34" charset="0"/>
              </a:rPr>
              <a:t>&gt; 2700 kcal/día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828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altLang="en-US" sz="2800" b="1" u="none" dirty="0">
                <a:solidFill>
                  <a:srgbClr val="009900"/>
                </a:solidFill>
                <a:latin typeface="Tahoma" pitchFamily="34" charset="0"/>
              </a:rPr>
              <a:t>Obesidad en Argentina</a:t>
            </a: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539750" y="2236788"/>
            <a:ext cx="777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altLang="en-US" b="1" u="none">
              <a:solidFill>
                <a:srgbClr val="000099"/>
              </a:solidFill>
              <a:latin typeface="Tahoma" pitchFamily="34" charset="0"/>
            </a:endParaRPr>
          </a:p>
        </p:txBody>
      </p:sp>
      <p:graphicFrame>
        <p:nvGraphicFramePr>
          <p:cNvPr id="331780" name="Object 4"/>
          <p:cNvGraphicFramePr>
            <a:graphicFrameLocks noChangeAspect="1"/>
          </p:cNvGraphicFramePr>
          <p:nvPr/>
        </p:nvGraphicFramePr>
        <p:xfrm>
          <a:off x="533400" y="1831975"/>
          <a:ext cx="73914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92" name="Gráfico" r:id="rId3" imgW="7772400" imgH="5486400" progId="MSGraph.Chart.8">
                  <p:embed followColorScheme="full"/>
                </p:oleObj>
              </mc:Choice>
              <mc:Fallback>
                <p:oleObj name="Gráfico" r:id="rId3" imgW="7772400" imgH="54864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31975"/>
                        <a:ext cx="7391400" cy="434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802" name="Object 2"/>
          <p:cNvGraphicFramePr>
            <a:graphicFrameLocks noChangeAspect="1"/>
          </p:cNvGraphicFramePr>
          <p:nvPr/>
        </p:nvGraphicFramePr>
        <p:xfrm>
          <a:off x="34925" y="2208213"/>
          <a:ext cx="8042275" cy="425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16" name="Gráfico" r:id="rId3" imgW="8172450" imgH="5486400" progId="MSGraph.Chart.8">
                  <p:embed followColorScheme="full"/>
                </p:oleObj>
              </mc:Choice>
              <mc:Fallback>
                <p:oleObj name="Gráfico" r:id="rId3" imgW="8172450" imgH="54864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2208213"/>
                        <a:ext cx="8042275" cy="425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7723188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altLang="en-US" sz="2800" b="1" u="none">
                <a:solidFill>
                  <a:srgbClr val="000099"/>
                </a:solidFill>
                <a:latin typeface="Tahoma" pitchFamily="34" charset="0"/>
              </a:rPr>
              <a:t>Dieta de Escolares:</a:t>
            </a:r>
          </a:p>
          <a:p>
            <a:pPr algn="l">
              <a:spcBef>
                <a:spcPct val="50000"/>
              </a:spcBef>
            </a:pPr>
            <a:r>
              <a:rPr lang="es-ES" altLang="en-US" sz="2800" b="1" u="none">
                <a:solidFill>
                  <a:srgbClr val="000099"/>
                </a:solidFill>
                <a:latin typeface="Tahoma" pitchFamily="34" charset="0"/>
              </a:rPr>
              <a:t>Estructura calórica</a:t>
            </a:r>
          </a:p>
        </p:txBody>
      </p:sp>
      <p:pic>
        <p:nvPicPr>
          <p:cNvPr id="332814" name="Picture 14" descr="C:\Users\Mariano\Downloads\Kiosco salud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381000" y="685800"/>
            <a:ext cx="571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n-US" sz="2800" b="1" u="none" dirty="0">
                <a:solidFill>
                  <a:srgbClr val="339966"/>
                </a:solidFill>
                <a:latin typeface="Tahoma" pitchFamily="34" charset="0"/>
              </a:rPr>
              <a:t>Nutrición </a:t>
            </a:r>
            <a:r>
              <a:rPr lang="es-ES_tradnl" altLang="en-US" sz="2800" b="1" u="none" dirty="0" smtClean="0">
                <a:solidFill>
                  <a:srgbClr val="339966"/>
                </a:solidFill>
                <a:latin typeface="Tahoma" pitchFamily="34" charset="0"/>
              </a:rPr>
              <a:t>Laboral</a:t>
            </a:r>
            <a:endParaRPr lang="es-ES_tradnl" altLang="en-US" sz="2800" b="1" u="none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685800" y="2057400"/>
            <a:ext cx="5486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</a:pPr>
            <a:endParaRPr lang="es-MX" altLang="en-US" sz="1800" b="1" u="none"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lang="es-ES_tradnl" altLang="en-US" b="1" u="none">
                <a:latin typeface="Arial" pitchFamily="34" charset="0"/>
              </a:rPr>
              <a:t>Características: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</a:pPr>
            <a:r>
              <a:rPr lang="es-ES_tradnl" altLang="en-US" sz="1800" u="none">
                <a:latin typeface="Arial" pitchFamily="34" charset="0"/>
              </a:rPr>
              <a:t>Accesibilidad en el ámbito laboral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</a:pPr>
            <a:r>
              <a:rPr lang="es-ES_tradnl" altLang="en-US" sz="1800" u="none">
                <a:latin typeface="Arial" pitchFamily="34" charset="0"/>
              </a:rPr>
              <a:t>Trabajar y comer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</a:pPr>
            <a:r>
              <a:rPr lang="es-ES_tradnl" altLang="en-US" sz="1800" u="none">
                <a:latin typeface="Arial" pitchFamily="34" charset="0"/>
              </a:rPr>
              <a:t>Fruta servida durante los recreos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</a:pPr>
            <a:r>
              <a:rPr lang="es-ES_tradnl" altLang="en-US" sz="1800" u="none">
                <a:latin typeface="Arial" pitchFamily="34" charset="0"/>
              </a:rPr>
              <a:t>Jugos y frutas en las reuniones.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</a:pPr>
            <a:endParaRPr lang="es-ES_tradnl" altLang="en-US" sz="1800" u="none"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lang="es-ES_tradnl" altLang="en-US" b="1" u="none">
                <a:latin typeface="Arial" pitchFamily="34" charset="0"/>
              </a:rPr>
              <a:t>Las empresas de vales alimentarios</a:t>
            </a:r>
          </a:p>
        </p:txBody>
      </p:sp>
      <p:pic>
        <p:nvPicPr>
          <p:cNvPr id="258054" name="Picture 6" descr="http://www.5aldia.com.ar/contenido/esp_images/img_lib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904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258" name="Picture 2" descr="C:\Users\Mariano\Dropbox\Subidas desde cámara\2015-05-14 14.00.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57" y="0"/>
            <a:ext cx="4059239" cy="22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58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605307"/>
              </p:ext>
            </p:extLst>
          </p:nvPr>
        </p:nvGraphicFramePr>
        <p:xfrm>
          <a:off x="5796136" y="1916832"/>
          <a:ext cx="22701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90" name="Fotografía de Photo Editor" r:id="rId3" imgW="8714286" imgH="15600000" progId="MSPhotoEd.3">
                  <p:embed/>
                </p:oleObj>
              </mc:Choice>
              <mc:Fallback>
                <p:oleObj name="Fotografía de Photo Editor" r:id="rId3" imgW="8714286" imgH="15600000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1916832"/>
                        <a:ext cx="22701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685800" y="609600"/>
            <a:ext cx="52578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altLang="en-US" sz="2800" b="1" u="none">
                <a:solidFill>
                  <a:srgbClr val="339966"/>
                </a:solidFill>
                <a:latin typeface="Tahoma" pitchFamily="34" charset="0"/>
              </a:rPr>
              <a:t>Promover el consumo</a:t>
            </a:r>
          </a:p>
          <a:p>
            <a:pPr algn="l">
              <a:spcBef>
                <a:spcPct val="50000"/>
              </a:spcBef>
            </a:pPr>
            <a:r>
              <a:rPr lang="es-ES_tradnl" altLang="en-US" sz="2800" b="1" u="none">
                <a:solidFill>
                  <a:srgbClr val="339966"/>
                </a:solidFill>
                <a:latin typeface="Tahoma" pitchFamily="34" charset="0"/>
              </a:rPr>
              <a:t>La tarea pendiente</a:t>
            </a:r>
          </a:p>
          <a:p>
            <a:pPr>
              <a:spcBef>
                <a:spcPct val="50000"/>
              </a:spcBef>
            </a:pPr>
            <a:endParaRPr lang="es-ES" altLang="en-US" sz="2800" b="1" u="none">
              <a:solidFill>
                <a:srgbClr val="339966"/>
              </a:solidFill>
              <a:latin typeface="Tahoma" pitchFamily="34" charset="0"/>
            </a:endParaRPr>
          </a:p>
        </p:txBody>
      </p:sp>
      <p:pic>
        <p:nvPicPr>
          <p:cNvPr id="335886" name="Picture 14" descr="C:\Users\Mariano\Downloads\Coca co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626818" cy="306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88" name="Picture 16" descr="C:\Users\Mariano\Dropbox\Subidas desde cámara\2015-03-06 21.41.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"/>
            <a:ext cx="3779912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0" y="762000"/>
            <a:ext cx="7543800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AR" altLang="en-US" sz="4000" b="1" u="none" dirty="0">
                <a:solidFill>
                  <a:srgbClr val="009900"/>
                </a:solidFill>
                <a:latin typeface="Tahoma" pitchFamily="34" charset="0"/>
              </a:rPr>
              <a:t>Muchas gracias</a:t>
            </a:r>
          </a:p>
          <a:p>
            <a:pPr algn="r">
              <a:spcBef>
                <a:spcPct val="50000"/>
              </a:spcBef>
            </a:pPr>
            <a:endParaRPr lang="es-AR" altLang="en-US" sz="6000" u="none" dirty="0">
              <a:latin typeface="Tahoma" pitchFamily="34" charset="0"/>
            </a:endParaRPr>
          </a:p>
          <a:p>
            <a:pPr algn="r">
              <a:spcBef>
                <a:spcPct val="50000"/>
              </a:spcBef>
            </a:pPr>
            <a:endParaRPr lang="es-AR" altLang="en-US" sz="6000" u="none" dirty="0">
              <a:latin typeface="Tahoma" pitchFamily="34" charset="0"/>
            </a:endParaRPr>
          </a:p>
          <a:p>
            <a:pPr algn="r">
              <a:spcBef>
                <a:spcPct val="50000"/>
              </a:spcBef>
            </a:pPr>
            <a:endParaRPr lang="es-AR" altLang="en-US" sz="6000" u="none" dirty="0">
              <a:latin typeface="Tahoma" pitchFamily="34" charset="0"/>
            </a:endParaRPr>
          </a:p>
          <a:p>
            <a:pPr algn="r">
              <a:spcBef>
                <a:spcPct val="50000"/>
              </a:spcBef>
            </a:pPr>
            <a:endParaRPr lang="es-AR" altLang="en-US" u="none" dirty="0">
              <a:latin typeface="Tahoma" pitchFamily="34" charset="0"/>
            </a:endParaRPr>
          </a:p>
          <a:p>
            <a:pPr algn="r">
              <a:spcBef>
                <a:spcPct val="50000"/>
              </a:spcBef>
            </a:pPr>
            <a:endParaRPr lang="es-ES" altLang="en-US" u="none" dirty="0">
              <a:latin typeface="Tahoma" pitchFamily="34" charset="0"/>
            </a:endParaRPr>
          </a:p>
        </p:txBody>
      </p:sp>
      <p:pic>
        <p:nvPicPr>
          <p:cNvPr id="346114" name="Picture 2" descr="C:\Users\Mariano\Downloads\Catering fis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"/>
            <a:ext cx="4427984" cy="249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115" name="Picture 3" descr="C:\Users\Mariano\Dropbox\Subidas desde cámara\2015-05-04 09.29.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20020"/>
            <a:ext cx="6012160" cy="337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4348" y="2708920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Superficie                           2700 Has.</a:t>
            </a:r>
            <a:endParaRPr lang="es-ES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s-ES" b="1" u="none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Productividad </a:t>
            </a:r>
            <a:r>
              <a:rPr lang="es-ES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es-ES" b="1" u="none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7,60 </a:t>
            </a:r>
            <a:r>
              <a:rPr lang="es-ES" b="1" u="none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ton/ha</a:t>
            </a:r>
          </a:p>
          <a:p>
            <a:pPr algn="l"/>
            <a:endParaRPr lang="es-ES" b="1" u="none" dirty="0" smtClean="0">
              <a:solidFill>
                <a:srgbClr val="FF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s-ES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Producción</a:t>
            </a:r>
            <a:r>
              <a:rPr lang="es-ES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</a:t>
            </a:r>
            <a:r>
              <a:rPr lang="es-ES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20.500 </a:t>
            </a:r>
            <a:r>
              <a:rPr lang="es-ES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ton.</a:t>
            </a:r>
            <a:r>
              <a:rPr lang="es-ES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s-ES" b="1" u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s-ES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Exportación                        16.500 ton.</a:t>
            </a:r>
            <a:r>
              <a:rPr lang="es-ES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80 %</a:t>
            </a:r>
            <a:r>
              <a:rPr lang="es-ES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s-ES" b="1" u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s-ES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Manufactura</a:t>
            </a:r>
            <a:r>
              <a:rPr lang="es-ES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3.400 ton.        17 %</a:t>
            </a:r>
          </a:p>
          <a:p>
            <a:pPr algn="l"/>
            <a:r>
              <a:rPr lang="es-ES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Consumo </a:t>
            </a:r>
            <a:r>
              <a:rPr lang="es-ES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interno		</a:t>
            </a:r>
            <a:r>
              <a:rPr lang="es-ES" b="1" u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600 ton.          3 %</a:t>
            </a:r>
            <a:endParaRPr lang="es-ES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s-ES" b="1" u="none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Empleo		</a:t>
            </a:r>
            <a:r>
              <a:rPr lang="es-ES" b="1" u="none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520.000 jornales</a:t>
            </a:r>
            <a:r>
              <a:rPr lang="es-ES" b="1" u="none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844922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Situación </a:t>
            </a:r>
            <a:r>
              <a:rPr lang="es-ES" b="1" u="none" dirty="0" err="1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arandanera</a:t>
            </a:r>
            <a:r>
              <a:rPr lang="es-E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l"/>
            <a:r>
              <a:rPr lang="es-E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  <a:endParaRPr lang="es-ES" b="1" u="none" dirty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4306" name="Picture 2" descr="C:\Users\Mariano\Dropbox\Subidas desde cámara\2015-05-18 15.49.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8384"/>
            <a:ext cx="4517504" cy="25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5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11560" y="764704"/>
            <a:ext cx="55034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b="1" u="none" dirty="0" err="1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Estadío</a:t>
            </a:r>
            <a:r>
              <a:rPr lang="es-E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</a:p>
          <a:p>
            <a:pPr algn="l"/>
            <a:r>
              <a:rPr lang="es-E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Cálculo de productividad </a:t>
            </a:r>
            <a:r>
              <a:rPr lang="es-E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empleo</a:t>
            </a:r>
            <a:endParaRPr lang="es-ES" b="1" u="none" dirty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855857"/>
              </p:ext>
            </p:extLst>
          </p:nvPr>
        </p:nvGraphicFramePr>
        <p:xfrm>
          <a:off x="395536" y="2564904"/>
          <a:ext cx="8306675" cy="28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5" name="Hoja de cálculo" r:id="rId3" imgW="4962457" imgH="1723935" progId="Excel.Sheet.12">
                  <p:embed/>
                </p:oleObj>
              </mc:Choice>
              <mc:Fallback>
                <p:oleObj name="Hoja de cálculo" r:id="rId3" imgW="4962457" imgH="17239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2564904"/>
                        <a:ext cx="8306675" cy="28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19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63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b="1" u="none" dirty="0" err="1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Precios</a:t>
            </a:r>
            <a:r>
              <a:rPr lang="en-U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2014 (</a:t>
            </a:r>
            <a:r>
              <a:rPr lang="en-US" b="1" u="none" dirty="0" err="1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Datos</a:t>
            </a:r>
            <a:r>
              <a:rPr lang="en-U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none" dirty="0" err="1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Carlazara</a:t>
            </a:r>
            <a:r>
              <a:rPr lang="en-U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b="1" u="none" dirty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Elipse"/>
          <p:cNvSpPr/>
          <p:nvPr/>
        </p:nvSpPr>
        <p:spPr bwMode="auto">
          <a:xfrm>
            <a:off x="6948264" y="4365104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55330" name="Picture 2" descr="C:\Users\Mariano\Dropbox\Subidas desde cámara\2015-05-19 08.11.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16272"/>
            <a:ext cx="2483768" cy="390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6" y="2456892"/>
            <a:ext cx="72728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94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302075"/>
              </p:ext>
            </p:extLst>
          </p:nvPr>
        </p:nvGraphicFramePr>
        <p:xfrm>
          <a:off x="755576" y="1938244"/>
          <a:ext cx="5845100" cy="111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50" name="Hoja de cálculo" r:id="rId3" imgW="3057457" imgH="580935" progId="Excel.Sheet.12">
                  <p:embed/>
                </p:oleObj>
              </mc:Choice>
              <mc:Fallback>
                <p:oleObj name="Hoja de cálculo" r:id="rId3" imgW="3057457" imgH="5809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938244"/>
                        <a:ext cx="5845100" cy="1110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/>
        </p:nvSpPr>
        <p:spPr>
          <a:xfrm>
            <a:off x="251520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es-E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2015/20</a:t>
            </a:r>
            <a:endParaRPr lang="es-ES" b="1" u="none" dirty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r>
              <a:rPr lang="es-E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Productividad agrícola</a:t>
            </a:r>
            <a:endParaRPr lang="es-ES" b="1" u="none" dirty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487008"/>
              </p:ext>
            </p:extLst>
          </p:nvPr>
        </p:nvGraphicFramePr>
        <p:xfrm>
          <a:off x="755576" y="3284984"/>
          <a:ext cx="67687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562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92696"/>
            <a:ext cx="7092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altLang="en-US" sz="2800" b="1" u="none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Plan 2015/2020</a:t>
            </a:r>
          </a:p>
          <a:p>
            <a:pPr lvl="0" algn="l"/>
            <a:r>
              <a:rPr lang="es-ES" sz="280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ha. nuevas y 50 ha. recambio / año</a:t>
            </a:r>
          </a:p>
          <a:p>
            <a:pPr algn="l"/>
            <a:endParaRPr lang="es-ES" altLang="en-US" b="1" u="none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2204864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s-ES" altLang="en-US" b="1" u="none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Incrementos</a:t>
            </a:r>
          </a:p>
          <a:p>
            <a:pPr algn="l"/>
            <a:endParaRPr lang="es-ES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b="1" u="none" dirty="0">
                <a:latin typeface="Arial" panose="020B0604020202020204" pitchFamily="34" charset="0"/>
                <a:cs typeface="Arial" panose="020B0604020202020204" pitchFamily="34" charset="0"/>
              </a:rPr>
              <a:t>Productividad </a:t>
            </a:r>
            <a:r>
              <a:rPr lang="es-ES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Tn</a:t>
            </a:r>
            <a:r>
              <a:rPr lang="es-ES" b="1" u="none" dirty="0">
                <a:latin typeface="Arial" panose="020B0604020202020204" pitchFamily="34" charset="0"/>
                <a:cs typeface="Arial" panose="020B0604020202020204" pitchFamily="34" charset="0"/>
              </a:rPr>
              <a:t>/ha	         20%</a:t>
            </a:r>
          </a:p>
          <a:p>
            <a:pPr algn="l"/>
            <a:r>
              <a:rPr lang="es-ES" b="1" u="none" dirty="0">
                <a:latin typeface="Arial" panose="020B0604020202020204" pitchFamily="34" charset="0"/>
                <a:cs typeface="Arial" panose="020B0604020202020204" pitchFamily="34" charset="0"/>
              </a:rPr>
              <a:t>Producción			</a:t>
            </a:r>
            <a:r>
              <a:rPr lang="es-ES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42</a:t>
            </a:r>
            <a:r>
              <a:rPr lang="es-ES" b="1" u="none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l"/>
            <a:r>
              <a:rPr lang="es-ES" b="1" u="none" dirty="0">
                <a:latin typeface="Arial" panose="020B0604020202020204" pitchFamily="34" charset="0"/>
                <a:cs typeface="Arial" panose="020B0604020202020204" pitchFamily="34" charset="0"/>
              </a:rPr>
              <a:t>Exportación		         </a:t>
            </a:r>
            <a:r>
              <a:rPr lang="es-ES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30</a:t>
            </a:r>
            <a:r>
              <a:rPr lang="es-ES" b="1" u="none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l"/>
            <a:r>
              <a:rPr lang="es-ES" b="1" u="none" dirty="0">
                <a:latin typeface="Arial" panose="020B0604020202020204" pitchFamily="34" charset="0"/>
                <a:cs typeface="Arial" panose="020B0604020202020204" pitchFamily="34" charset="0"/>
              </a:rPr>
              <a:t>Manufactura		         </a:t>
            </a:r>
            <a:r>
              <a:rPr lang="es-ES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50</a:t>
            </a:r>
            <a:r>
              <a:rPr lang="es-ES" b="1" u="none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l"/>
            <a:r>
              <a:rPr lang="es-ES" b="1" u="none" dirty="0">
                <a:latin typeface="Arial" panose="020B0604020202020204" pitchFamily="34" charset="0"/>
                <a:cs typeface="Arial" panose="020B0604020202020204" pitchFamily="34" charset="0"/>
              </a:rPr>
              <a:t>Consumo interno		</a:t>
            </a:r>
            <a:r>
              <a:rPr lang="es-ES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359</a:t>
            </a:r>
            <a:r>
              <a:rPr lang="es-ES" b="1" u="none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l"/>
            <a:r>
              <a:rPr lang="es-ES" b="1" u="none" dirty="0">
                <a:latin typeface="Arial" panose="020B0604020202020204" pitchFamily="34" charset="0"/>
                <a:cs typeface="Arial" panose="020B0604020202020204" pitchFamily="34" charset="0"/>
              </a:rPr>
              <a:t>Empleo			         31%</a:t>
            </a:r>
          </a:p>
          <a:p>
            <a:pPr algn="l"/>
            <a:r>
              <a:rPr lang="es-ES" b="1" u="none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 salarial </a:t>
            </a:r>
            <a:r>
              <a:rPr lang="es-ES" b="1" u="none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             6,2 </a:t>
            </a:r>
            <a:r>
              <a:rPr lang="es-ES" b="1" u="none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</a:t>
            </a:r>
            <a:r>
              <a:rPr lang="es-ES" b="1" u="none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U$S</a:t>
            </a:r>
          </a:p>
        </p:txBody>
      </p:sp>
    </p:spTree>
    <p:extLst>
      <p:ext uri="{BB962C8B-B14F-4D97-AF65-F5344CB8AC3E}">
        <p14:creationId xmlns:p14="http://schemas.microsoft.com/office/powerpoint/2010/main" val="251283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761245"/>
              </p:ext>
            </p:extLst>
          </p:nvPr>
        </p:nvGraphicFramePr>
        <p:xfrm>
          <a:off x="179512" y="3068960"/>
          <a:ext cx="8640960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9" name="Hoja de cálculo" r:id="rId3" imgW="3219585" imgH="580935" progId="Excel.Sheet.12">
                  <p:embed/>
                </p:oleObj>
              </mc:Choice>
              <mc:Fallback>
                <p:oleObj name="Hoja de cálculo" r:id="rId3" imgW="3219585" imgH="5809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3068960"/>
                        <a:ext cx="8640960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/>
        </p:nvSpPr>
        <p:spPr>
          <a:xfrm>
            <a:off x="323528" y="8367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es-E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2015/20</a:t>
            </a:r>
            <a:endParaRPr lang="es-ES" b="1" u="none" dirty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r>
              <a:rPr lang="es-E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Destino de la producción</a:t>
            </a:r>
            <a:endParaRPr lang="es-ES" b="1" u="none" dirty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6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477838"/>
              </p:ext>
            </p:extLst>
          </p:nvPr>
        </p:nvGraphicFramePr>
        <p:xfrm>
          <a:off x="311150" y="2852738"/>
          <a:ext cx="85344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94" name="Hoja de cálculo" r:id="rId3" imgW="3086100" imgH="390615" progId="Excel.Sheet.12">
                  <p:embed/>
                </p:oleObj>
              </mc:Choice>
              <mc:Fallback>
                <p:oleObj name="Hoja de cálculo" r:id="rId3" imgW="3086100" imgH="390615" progId="Excel.Sheet.12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2852738"/>
                        <a:ext cx="85344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/>
        </p:nvSpPr>
        <p:spPr>
          <a:xfrm>
            <a:off x="323528" y="8367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es-ES" b="1" u="none" dirty="0" err="1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Estadío</a:t>
            </a:r>
            <a:r>
              <a:rPr lang="es-E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</a:t>
            </a:r>
            <a:endParaRPr lang="es-ES" b="1" u="none" dirty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/>
            <a:r>
              <a:rPr lang="es-ES" b="1" u="none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Superficie y destinos</a:t>
            </a:r>
            <a:endParaRPr lang="es-ES" b="1" u="none" dirty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7433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3201</TotalTime>
  <Words>494</Words>
  <Application>Microsoft Office PowerPoint</Application>
  <PresentationFormat>Presentación en pantalla (4:3)</PresentationFormat>
  <Paragraphs>149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5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Diseño predeterminado</vt:lpstr>
      <vt:lpstr>Imagen</vt:lpstr>
      <vt:lpstr>Hoja de cálculo</vt:lpstr>
      <vt:lpstr>Gráfico</vt:lpstr>
      <vt:lpstr>Imagen de mapa de bits</vt:lpstr>
      <vt:lpstr>Fotografía de Photo Editor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</dc:creator>
  <cp:lastModifiedBy>Mariano</cp:lastModifiedBy>
  <cp:revision>175</cp:revision>
  <dcterms:created xsi:type="dcterms:W3CDTF">2004-05-16T04:33:25Z</dcterms:created>
  <dcterms:modified xsi:type="dcterms:W3CDTF">2015-06-23T09:33:44Z</dcterms:modified>
</cp:coreProperties>
</file>