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notesSlides/notesSlide3.xml" ContentType="application/vnd.openxmlformats-officedocument.presentationml.notesSlide+xml"/>
  <Override PartName="/ppt/charts/chart9.xml" ContentType="application/vnd.openxmlformats-officedocument.drawingml.chart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5.xml" ContentType="application/vnd.openxmlformats-officedocument.presentationml.notesSlide+xml"/>
  <Override PartName="/ppt/charts/chart12.xml" ContentType="application/vnd.openxmlformats-officedocument.drawingml.chart+xml"/>
  <Override PartName="/ppt/notesSlides/notesSlide6.xml" ContentType="application/vnd.openxmlformats-officedocument.presentationml.notesSlide+xml"/>
  <Override PartName="/ppt/charts/chart13.xml" ContentType="application/vnd.openxmlformats-officedocument.drawingml.chart+xml"/>
  <Override PartName="/ppt/notesSlides/notesSlide7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8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9.xml" ContentType="application/vnd.openxmlformats-officedocument.presentationml.notesSlide+xml"/>
  <Override PartName="/ppt/charts/chart18.xml" ContentType="application/vnd.openxmlformats-officedocument.drawingml.chart+xml"/>
  <Override PartName="/ppt/notesSlides/notesSlide10.xml" ContentType="application/vnd.openxmlformats-officedocument.presentationml.notesSlide+xml"/>
  <Override PartName="/ppt/charts/chart19.xml" ContentType="application/vnd.openxmlformats-officedocument.drawingml.chart+xml"/>
  <Override PartName="/ppt/notesSlides/notesSlide11.xml" ContentType="application/vnd.openxmlformats-officedocument.presentationml.notesSlide+xml"/>
  <Override PartName="/ppt/charts/chart20.xml" ContentType="application/vnd.openxmlformats-officedocument.drawingml.chart+xml"/>
  <Override PartName="/ppt/notesSlides/notesSlide12.xml" ContentType="application/vnd.openxmlformats-officedocument.presentationml.notesSlide+xml"/>
  <Override PartName="/ppt/charts/chart21.xml" ContentType="application/vnd.openxmlformats-officedocument.drawingml.chart+xml"/>
  <Override PartName="/ppt/notesSlides/notesSlide13.xml" ContentType="application/vnd.openxmlformats-officedocument.presentationml.notesSl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notesSlides/notesSlide14.xml" ContentType="application/vnd.openxmlformats-officedocument.presentationml.notesSlide+xml"/>
  <Override PartName="/ppt/charts/chart27.xml" ContentType="application/vnd.openxmlformats-officedocument.drawingml.chart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3"/>
  </p:notesMasterIdLst>
  <p:sldIdLst>
    <p:sldId id="315" r:id="rId2"/>
    <p:sldId id="256" r:id="rId3"/>
    <p:sldId id="267" r:id="rId4"/>
    <p:sldId id="265" r:id="rId5"/>
    <p:sldId id="306" r:id="rId6"/>
    <p:sldId id="298" r:id="rId7"/>
    <p:sldId id="266" r:id="rId8"/>
    <p:sldId id="299" r:id="rId9"/>
    <p:sldId id="300" r:id="rId10"/>
    <p:sldId id="272" r:id="rId11"/>
    <p:sldId id="291" r:id="rId12"/>
    <p:sldId id="311" r:id="rId13"/>
    <p:sldId id="274" r:id="rId14"/>
    <p:sldId id="290" r:id="rId15"/>
    <p:sldId id="275" r:id="rId16"/>
    <p:sldId id="295" r:id="rId17"/>
    <p:sldId id="296" r:id="rId18"/>
    <p:sldId id="312" r:id="rId19"/>
    <p:sldId id="276" r:id="rId20"/>
    <p:sldId id="313" r:id="rId21"/>
    <p:sldId id="308" r:id="rId22"/>
    <p:sldId id="307" r:id="rId23"/>
    <p:sldId id="310" r:id="rId24"/>
    <p:sldId id="309" r:id="rId25"/>
    <p:sldId id="293" r:id="rId26"/>
    <p:sldId id="314" r:id="rId27"/>
    <p:sldId id="302" r:id="rId28"/>
    <p:sldId id="303" r:id="rId29"/>
    <p:sldId id="288" r:id="rId30"/>
    <p:sldId id="305" r:id="rId31"/>
    <p:sldId id="289" r:id="rId32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CC66"/>
    <a:srgbClr val="FFCC00"/>
    <a:srgbClr val="FF0066"/>
    <a:srgbClr val="0ED834"/>
    <a:srgbClr val="00FF00"/>
    <a:srgbClr val="860000"/>
    <a:srgbClr val="FFF9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84" autoAdjust="0"/>
    <p:restoredTop sz="94684" autoAdjust="0"/>
  </p:normalViewPr>
  <p:slideViewPr>
    <p:cSldViewPr>
      <p:cViewPr>
        <p:scale>
          <a:sx n="73" d="100"/>
          <a:sy n="73" d="100"/>
        </p:scale>
        <p:origin x="468" y="20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Microsoft_Excel_97-2003_Worksheet1.xls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Microsoft_Excel_97-2003_Worksheet9.xls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Microsoft_Excel_97-2003_Worksheet10.xls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Microsoft_Excel_97-2003_Worksheet11.xls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Microsoft_Excel_97-2003_Worksheet12.xls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Microsoft_Excel_97-2003_Worksheet13.xls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Microsoft_Excel_97-2003_Worksheet14.xls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Microsoft_Excel_97-2003_Worksheet15.xls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Microsoft_Excel_97-2003_Worksheet16.xls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Microsoft_Excel_97-2003_Worksheet17.xls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Microsoft_Excel_97-2003_Worksheet2.xls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Microsoft_Excel_97-2003_Worksheet18.xls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Microsoft_Excel_97-2003_Worksheet19.xls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Microsoft_Excel_97-2003_Worksheet20.xls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Microsoft_Excel_97-2003_Worksheet21.xls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Microsoft_Excel_97-2003_Worksheet22.xls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Microsoft_Excel_97-2003_Worksheet3.xls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Microsoft_Excel_97-2003_Worksheet4.xls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Microsoft_Excel_97-2003_Worksheet5.xls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Microsoft_Excel_97-2003_Worksheet6.xls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erman\Escritorio\APAMA\RELEVAMIENTO%20DE%20PLANTACIONES%202011%20(2)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Microsoft_Excel_97-2003_Worksheet7.xls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Microsoft_Excel_97-2003_Worksheet8.xls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_trad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MX" dirty="0">
                <a:solidFill>
                  <a:schemeClr val="tx1"/>
                </a:solidFill>
              </a:rPr>
              <a:t>Evolución de hectáreas plantadas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8443000874890642"/>
          <c:y val="0.19480351414406533"/>
          <c:w val="0.76001443569553817"/>
          <c:h val="0.638723024205307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Hoja5!$A$1</c:f>
              <c:strCache>
                <c:ptCount val="1"/>
                <c:pt idx="0">
                  <c:v>Sup (has)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es-ES_trad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Hoja5!$A$3:$I$3</c:f>
              <c:numCache>
                <c:formatCode>General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Hoja5!$A$4:$I$4</c:f>
              <c:numCache>
                <c:formatCode>General</c:formatCode>
                <c:ptCount val="9"/>
                <c:pt idx="0">
                  <c:v>1160</c:v>
                </c:pt>
                <c:pt idx="1">
                  <c:v>1609</c:v>
                </c:pt>
                <c:pt idx="2">
                  <c:v>1782</c:v>
                </c:pt>
                <c:pt idx="3">
                  <c:v>1958</c:v>
                </c:pt>
                <c:pt idx="4">
                  <c:v>1549</c:v>
                </c:pt>
                <c:pt idx="5">
                  <c:v>1310</c:v>
                </c:pt>
                <c:pt idx="6">
                  <c:v>1158</c:v>
                </c:pt>
                <c:pt idx="7">
                  <c:v>974</c:v>
                </c:pt>
                <c:pt idx="8">
                  <c:v>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240000"/>
        <c:axId val="34241536"/>
      </c:barChart>
      <c:catAx>
        <c:axId val="34240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_tradnl"/>
          </a:p>
        </c:txPr>
        <c:crossAx val="34241536"/>
        <c:crosses val="autoZero"/>
        <c:auto val="1"/>
        <c:lblAlgn val="ctr"/>
        <c:lblOffset val="100"/>
        <c:noMultiLvlLbl val="0"/>
      </c:catAx>
      <c:valAx>
        <c:axId val="3424153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s-ES_tradnl"/>
          </a:p>
        </c:txPr>
        <c:crossAx val="3424000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_tradnl"/>
          </a:p>
        </c:txPr>
      </c:dTable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_tradn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_trad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/>
              <a:t>Comparación por tipo de productores.</a:t>
            </a:r>
          </a:p>
        </c:rich>
      </c:tx>
      <c:layout>
        <c:manualLayout>
          <c:xMode val="edge"/>
          <c:yMode val="edge"/>
          <c:x val="0.27476081962055104"/>
          <c:y val="2.77777184301459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8.4488407699037621E-2"/>
          <c:y val="0.23696959755030633"/>
          <c:w val="0.88495603674540679"/>
          <c:h val="0.5132075678040243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Hoja1!$S$3</c:f>
              <c:strCache>
                <c:ptCount val="1"/>
                <c:pt idx="0">
                  <c:v>%Product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Hoja1!$N$4:$O$7</c:f>
              <c:multiLvlStrCache>
                <c:ptCount val="4"/>
                <c:lvl>
                  <c:pt idx="0">
                    <c:v>0 a 5,9 has</c:v>
                  </c:pt>
                  <c:pt idx="1">
                    <c:v>6 a 15,9 ha</c:v>
                  </c:pt>
                  <c:pt idx="2">
                    <c:v>16 a 25,9 ha</c:v>
                  </c:pt>
                  <c:pt idx="3">
                    <c:v>mas 26 hs</c:v>
                  </c:pt>
                </c:lvl>
                <c:lvl>
                  <c:pt idx="0">
                    <c:v>Chicos</c:v>
                  </c:pt>
                  <c:pt idx="1">
                    <c:v>Medianos</c:v>
                  </c:pt>
                  <c:pt idx="2">
                    <c:v>Medianos a grande</c:v>
                  </c:pt>
                  <c:pt idx="3">
                    <c:v>Grandes</c:v>
                  </c:pt>
                </c:lvl>
              </c:multiLvlStrCache>
            </c:multiLvlStrRef>
          </c:cat>
          <c:val>
            <c:numRef>
              <c:f>Hoja1!$S$4:$S$7</c:f>
              <c:numCache>
                <c:formatCode>0</c:formatCode>
                <c:ptCount val="4"/>
                <c:pt idx="0">
                  <c:v>27.027027027027028</c:v>
                </c:pt>
                <c:pt idx="1">
                  <c:v>24.324324324324326</c:v>
                </c:pt>
                <c:pt idx="2">
                  <c:v>18.918918918918919</c:v>
                </c:pt>
                <c:pt idx="3">
                  <c:v>13.513513513513514</c:v>
                </c:pt>
              </c:numCache>
            </c:numRef>
          </c:val>
        </c:ser>
        <c:ser>
          <c:idx val="0"/>
          <c:order val="1"/>
          <c:tx>
            <c:strRef>
              <c:f>Hoja1!$P$3</c:f>
              <c:strCache>
                <c:ptCount val="1"/>
                <c:pt idx="0">
                  <c:v>Cant. Productores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Hoja1!$N$4:$O$7</c:f>
              <c:multiLvlStrCache>
                <c:ptCount val="4"/>
                <c:lvl>
                  <c:pt idx="0">
                    <c:v>0 a 5,9 has</c:v>
                  </c:pt>
                  <c:pt idx="1">
                    <c:v>6 a 15,9 ha</c:v>
                  </c:pt>
                  <c:pt idx="2">
                    <c:v>16 a 25,9 ha</c:v>
                  </c:pt>
                  <c:pt idx="3">
                    <c:v>mas 26 hs</c:v>
                  </c:pt>
                </c:lvl>
                <c:lvl>
                  <c:pt idx="0">
                    <c:v>Chicos</c:v>
                  </c:pt>
                  <c:pt idx="1">
                    <c:v>Medianos</c:v>
                  </c:pt>
                  <c:pt idx="2">
                    <c:v>Medianos a grande</c:v>
                  </c:pt>
                  <c:pt idx="3">
                    <c:v>Grandes</c:v>
                  </c:pt>
                </c:lvl>
              </c:multiLvlStrCache>
            </c:multiLvlStrRef>
          </c:cat>
          <c:val>
            <c:numRef>
              <c:f>Hoja1!$P$4:$P$7</c:f>
              <c:numCache>
                <c:formatCode>General</c:formatCode>
                <c:ptCount val="4"/>
                <c:pt idx="0">
                  <c:v>20</c:v>
                </c:pt>
                <c:pt idx="1">
                  <c:v>18</c:v>
                </c:pt>
                <c:pt idx="2">
                  <c:v>14</c:v>
                </c:pt>
                <c:pt idx="3">
                  <c:v>10</c:v>
                </c:pt>
              </c:numCache>
            </c:numRef>
          </c:val>
        </c:ser>
        <c:ser>
          <c:idx val="2"/>
          <c:order val="2"/>
          <c:tx>
            <c:strRef>
              <c:f>Hoja1!$T$3</c:f>
              <c:strCache>
                <c:ptCount val="1"/>
                <c:pt idx="0">
                  <c:v>% Hect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Hoja1!$N$4:$O$7</c:f>
              <c:multiLvlStrCache>
                <c:ptCount val="4"/>
                <c:lvl>
                  <c:pt idx="0">
                    <c:v>0 a 5,9 has</c:v>
                  </c:pt>
                  <c:pt idx="1">
                    <c:v>6 a 15,9 ha</c:v>
                  </c:pt>
                  <c:pt idx="2">
                    <c:v>16 a 25,9 ha</c:v>
                  </c:pt>
                  <c:pt idx="3">
                    <c:v>mas 26 hs</c:v>
                  </c:pt>
                </c:lvl>
                <c:lvl>
                  <c:pt idx="0">
                    <c:v>Chicos</c:v>
                  </c:pt>
                  <c:pt idx="1">
                    <c:v>Medianos</c:v>
                  </c:pt>
                  <c:pt idx="2">
                    <c:v>Medianos a grande</c:v>
                  </c:pt>
                  <c:pt idx="3">
                    <c:v>Grandes</c:v>
                  </c:pt>
                </c:lvl>
              </c:multiLvlStrCache>
            </c:multiLvlStrRef>
          </c:cat>
          <c:val>
            <c:numRef>
              <c:f>Hoja1!$T$4:$T$7</c:f>
              <c:numCache>
                <c:formatCode>0</c:formatCode>
                <c:ptCount val="4"/>
                <c:pt idx="0">
                  <c:v>5.6360015611083867</c:v>
                </c:pt>
                <c:pt idx="1">
                  <c:v>18.951455533428735</c:v>
                </c:pt>
                <c:pt idx="2">
                  <c:v>29.800158112259705</c:v>
                </c:pt>
                <c:pt idx="3">
                  <c:v>45.612384793203177</c:v>
                </c:pt>
              </c:numCache>
            </c:numRef>
          </c:val>
        </c:ser>
        <c:ser>
          <c:idx val="3"/>
          <c:order val="3"/>
          <c:tx>
            <c:strRef>
              <c:f>Hoja1!$U$3</c:f>
              <c:strCache>
                <c:ptCount val="1"/>
                <c:pt idx="0">
                  <c:v>% Kilos Export</c:v>
                </c:pt>
              </c:strCache>
            </c:strRef>
          </c:tx>
          <c:spPr>
            <a:scene3d>
              <a:camera prst="orthographicFront"/>
              <a:lightRig rig="chilly" dir="t"/>
            </a:scene3d>
            <a:sp3d prstMaterial="dkEdge">
              <a:bevelT/>
              <a:bevelB prst="angle"/>
            </a:sp3d>
          </c:spPr>
          <c:invertIfNegative val="0"/>
          <c:dLbls>
            <c:spPr>
              <a:noFill/>
              <a:scene3d>
                <a:camera prst="orthographicFront"/>
                <a:lightRig rig="threePt" dir="t"/>
              </a:scene3d>
              <a:sp3d>
                <a:bevelB prst="angle"/>
              </a:sp3d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Hoja1!$N$4:$O$7</c:f>
              <c:multiLvlStrCache>
                <c:ptCount val="4"/>
                <c:lvl>
                  <c:pt idx="0">
                    <c:v>0 a 5,9 has</c:v>
                  </c:pt>
                  <c:pt idx="1">
                    <c:v>6 a 15,9 ha</c:v>
                  </c:pt>
                  <c:pt idx="2">
                    <c:v>16 a 25,9 ha</c:v>
                  </c:pt>
                  <c:pt idx="3">
                    <c:v>mas 26 hs</c:v>
                  </c:pt>
                </c:lvl>
                <c:lvl>
                  <c:pt idx="0">
                    <c:v>Chicos</c:v>
                  </c:pt>
                  <c:pt idx="1">
                    <c:v>Medianos</c:v>
                  </c:pt>
                  <c:pt idx="2">
                    <c:v>Medianos a grande</c:v>
                  </c:pt>
                  <c:pt idx="3">
                    <c:v>Grandes</c:v>
                  </c:pt>
                </c:lvl>
              </c:multiLvlStrCache>
            </c:multiLvlStrRef>
          </c:cat>
          <c:val>
            <c:numRef>
              <c:f>Hoja1!$U$4:$U$7</c:f>
              <c:numCache>
                <c:formatCode>0</c:formatCode>
                <c:ptCount val="4"/>
                <c:pt idx="0">
                  <c:v>5.9352939415616115</c:v>
                </c:pt>
                <c:pt idx="1">
                  <c:v>15.881519441147468</c:v>
                </c:pt>
                <c:pt idx="2">
                  <c:v>32.434162106812579</c:v>
                </c:pt>
                <c:pt idx="3">
                  <c:v>45.749024510478336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290752"/>
        <c:axId val="105308928"/>
      </c:barChart>
      <c:catAx>
        <c:axId val="105290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5308928"/>
        <c:crosses val="autoZero"/>
        <c:auto val="1"/>
        <c:lblAlgn val="ctr"/>
        <c:lblOffset val="100"/>
        <c:noMultiLvlLbl val="0"/>
      </c:catAx>
      <c:valAx>
        <c:axId val="105308928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052907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7896003712760272"/>
          <c:y val="0.1111111111111111"/>
          <c:w val="0.57459255185969504"/>
          <c:h val="8.371719160104987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 b="1"/>
      </a:pPr>
      <a:endParaRPr lang="es-ES_tradn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_trad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aseline="0"/>
            </a:pPr>
            <a:r>
              <a:rPr lang="es-ES" sz="1600" baseline="0"/>
              <a:t>Comparativa en superficie vs rendimiento.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0.10550218722659672"/>
          <c:y val="0.25548811606882482"/>
          <c:w val="0.86394225721784823"/>
          <c:h val="0.594137503645377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'2012-1'!$H$1</c:f>
              <c:strCache>
                <c:ptCount val="1"/>
                <c:pt idx="0">
                  <c:v>2010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es-ES_trad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'2012-1'!$N$2:$N$4</c:f>
              <c:strCache>
                <c:ptCount val="3"/>
                <c:pt idx="0">
                  <c:v>Menos 5000 kg/ha</c:v>
                </c:pt>
                <c:pt idx="1">
                  <c:v>Entre 5000 y 8000 Kg/ha</c:v>
                </c:pt>
                <c:pt idx="2">
                  <c:v>Mas de 8000 </c:v>
                </c:pt>
              </c:strCache>
            </c:strRef>
          </c:cat>
          <c:val>
            <c:numRef>
              <c:f>'2012-1'!$K$2:$K$4</c:f>
              <c:numCache>
                <c:formatCode>0</c:formatCode>
                <c:ptCount val="3"/>
                <c:pt idx="0">
                  <c:v>24.622081780103848</c:v>
                </c:pt>
                <c:pt idx="1">
                  <c:v>41.803474296623627</c:v>
                </c:pt>
                <c:pt idx="2">
                  <c:v>33.574443923272518</c:v>
                </c:pt>
              </c:numCache>
            </c:numRef>
          </c:val>
        </c:ser>
        <c:ser>
          <c:idx val="1"/>
          <c:order val="1"/>
          <c:tx>
            <c:strRef>
              <c:f>'2012-1'!$B$1</c:f>
              <c:strCache>
                <c:ptCount val="1"/>
                <c:pt idx="0">
                  <c:v>2012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es-ES_trad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'2012-1'!$N$2:$N$4</c:f>
              <c:strCache>
                <c:ptCount val="3"/>
                <c:pt idx="0">
                  <c:v>Menos 5000 kg/ha</c:v>
                </c:pt>
                <c:pt idx="1">
                  <c:v>Entre 5000 y 8000 Kg/ha</c:v>
                </c:pt>
                <c:pt idx="2">
                  <c:v>Mas de 8000 </c:v>
                </c:pt>
              </c:strCache>
            </c:strRef>
          </c:cat>
          <c:val>
            <c:numRef>
              <c:f>'2012-1'!$E$2:$E$4</c:f>
              <c:numCache>
                <c:formatCode>0</c:formatCode>
                <c:ptCount val="3"/>
                <c:pt idx="0">
                  <c:v>34.731816136038987</c:v>
                </c:pt>
                <c:pt idx="1">
                  <c:v>36.498835684793463</c:v>
                </c:pt>
                <c:pt idx="2">
                  <c:v>28.769348179167569</c:v>
                </c:pt>
              </c:numCache>
            </c:numRef>
          </c:val>
        </c:ser>
        <c:ser>
          <c:idx val="2"/>
          <c:order val="2"/>
          <c:tx>
            <c:strRef>
              <c:f>'2012-1'!$N$1</c:f>
              <c:strCache>
                <c:ptCount val="1"/>
                <c:pt idx="0">
                  <c:v>2012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es-ES_trad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'2012-1'!$N$2:$N$4</c:f>
              <c:strCache>
                <c:ptCount val="3"/>
                <c:pt idx="0">
                  <c:v>Menos 5000 kg/ha</c:v>
                </c:pt>
                <c:pt idx="1">
                  <c:v>Entre 5000 y 8000 Kg/ha</c:v>
                </c:pt>
                <c:pt idx="2">
                  <c:v>Mas de 8000 </c:v>
                </c:pt>
              </c:strCache>
            </c:strRef>
          </c:cat>
          <c:val>
            <c:numRef>
              <c:f>'2012-1'!$R$2:$R$4</c:f>
              <c:numCache>
                <c:formatCode>0</c:formatCode>
                <c:ptCount val="3"/>
                <c:pt idx="0">
                  <c:v>14.61537606067683</c:v>
                </c:pt>
                <c:pt idx="1">
                  <c:v>50.311947419344072</c:v>
                </c:pt>
                <c:pt idx="2">
                  <c:v>35.072676519979098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763264"/>
        <c:axId val="114764800"/>
      </c:barChart>
      <c:catAx>
        <c:axId val="114763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s-ES_tradnl"/>
          </a:p>
        </c:txPr>
        <c:crossAx val="114764800"/>
        <c:crosses val="autoZero"/>
        <c:auto val="1"/>
        <c:lblAlgn val="ctr"/>
        <c:lblOffset val="100"/>
        <c:noMultiLvlLbl val="0"/>
      </c:catAx>
      <c:valAx>
        <c:axId val="114764800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s-ES_tradnl"/>
          </a:p>
        </c:txPr>
        <c:crossAx val="11476326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0566727881059594"/>
          <c:y val="9.7222222222222224E-2"/>
          <c:w val="0.23972763787913098"/>
          <c:h val="8.3717191601049873E-2"/>
        </c:manualLayout>
      </c:layout>
      <c:overlay val="0"/>
      <c:txPr>
        <a:bodyPr/>
        <a:lstStyle/>
        <a:p>
          <a:pPr>
            <a:defRPr sz="1600" b="1"/>
          </a:pPr>
          <a:endParaRPr lang="es-ES_tradn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_trad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/>
              <a:t>Comparación en Kg/ha promedio por tipo de productor.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4775240594925634"/>
          <c:y val="0.22044181977252844"/>
          <c:w val="0.82169203849518813"/>
          <c:h val="0.571776747028107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Hoja1!$K$3</c:f>
              <c:strCache>
                <c:ptCount val="1"/>
                <c:pt idx="0">
                  <c:v>2010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es-ES_trad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Hoja1!$A$13:$B$16</c:f>
              <c:multiLvlStrCache>
                <c:ptCount val="4"/>
                <c:lvl>
                  <c:pt idx="0">
                    <c:v>0 a 5</c:v>
                  </c:pt>
                  <c:pt idx="1">
                    <c:v>6 a 15</c:v>
                  </c:pt>
                  <c:pt idx="2">
                    <c:v>16 a 25</c:v>
                  </c:pt>
                  <c:pt idx="3">
                    <c:v>Mas se 26</c:v>
                  </c:pt>
                </c:lvl>
                <c:lvl>
                  <c:pt idx="0">
                    <c:v>Chicos</c:v>
                  </c:pt>
                  <c:pt idx="1">
                    <c:v>Medianos</c:v>
                  </c:pt>
                  <c:pt idx="2">
                    <c:v>Medianos a grandes</c:v>
                  </c:pt>
                  <c:pt idx="3">
                    <c:v>Grandes </c:v>
                  </c:pt>
                </c:lvl>
              </c:multiLvlStrCache>
            </c:multiLvlStrRef>
          </c:cat>
          <c:val>
            <c:numRef>
              <c:f>Hoja1!$J$4:$J$7</c:f>
              <c:numCache>
                <c:formatCode>0</c:formatCode>
                <c:ptCount val="4"/>
                <c:pt idx="0">
                  <c:v>6497.2582832784346</c:v>
                </c:pt>
                <c:pt idx="1">
                  <c:v>6153.363322523277</c:v>
                </c:pt>
                <c:pt idx="2">
                  <c:v>5949.2158154859972</c:v>
                </c:pt>
                <c:pt idx="3">
                  <c:v>8373.479532163743</c:v>
                </c:pt>
              </c:numCache>
            </c:numRef>
          </c:val>
        </c:ser>
        <c:ser>
          <c:idx val="1"/>
          <c:order val="1"/>
          <c:tx>
            <c:strRef>
              <c:f>Hoja1!$K$12</c:f>
              <c:strCache>
                <c:ptCount val="1"/>
                <c:pt idx="0">
                  <c:v>2011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es-ES_trad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Hoja1!$A$13:$B$16</c:f>
              <c:multiLvlStrCache>
                <c:ptCount val="4"/>
                <c:lvl>
                  <c:pt idx="0">
                    <c:v>0 a 5</c:v>
                  </c:pt>
                  <c:pt idx="1">
                    <c:v>6 a 15</c:v>
                  </c:pt>
                  <c:pt idx="2">
                    <c:v>16 a 25</c:v>
                  </c:pt>
                  <c:pt idx="3">
                    <c:v>Mas se 26</c:v>
                  </c:pt>
                </c:lvl>
                <c:lvl>
                  <c:pt idx="0">
                    <c:v>Chicos</c:v>
                  </c:pt>
                  <c:pt idx="1">
                    <c:v>Medianos</c:v>
                  </c:pt>
                  <c:pt idx="2">
                    <c:v>Medianos a grandes</c:v>
                  </c:pt>
                  <c:pt idx="3">
                    <c:v>Grandes </c:v>
                  </c:pt>
                </c:lvl>
              </c:multiLvlStrCache>
            </c:multiLvlStrRef>
          </c:cat>
          <c:val>
            <c:numRef>
              <c:f>Hoja1!$J$13:$J$16</c:f>
              <c:numCache>
                <c:formatCode>0</c:formatCode>
                <c:ptCount val="4"/>
                <c:pt idx="0">
                  <c:v>4806.9738480697388</c:v>
                </c:pt>
                <c:pt idx="1">
                  <c:v>7101.7173051519158</c:v>
                </c:pt>
                <c:pt idx="2">
                  <c:v>5323.4019273660733</c:v>
                </c:pt>
                <c:pt idx="3">
                  <c:v>7316.3189201971873</c:v>
                </c:pt>
              </c:numCache>
            </c:numRef>
          </c:val>
        </c:ser>
        <c:ser>
          <c:idx val="2"/>
          <c:order val="2"/>
          <c:tx>
            <c:strRef>
              <c:f>Hoja1!$O$2</c:f>
              <c:strCache>
                <c:ptCount val="1"/>
                <c:pt idx="0">
                  <c:v>2012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es-ES_trad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Hoja1!$V$4:$V$7</c:f>
              <c:numCache>
                <c:formatCode>0</c:formatCode>
                <c:ptCount val="4"/>
                <c:pt idx="0">
                  <c:v>7146.661931818182</c:v>
                </c:pt>
                <c:pt idx="1">
                  <c:v>5686.9785616221352</c:v>
                </c:pt>
                <c:pt idx="2">
                  <c:v>7386.117733973605</c:v>
                </c:pt>
                <c:pt idx="3">
                  <c:v>6806.6147433084689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969664"/>
        <c:axId val="114696576"/>
      </c:barChart>
      <c:catAx>
        <c:axId val="35969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s-ES_tradnl"/>
          </a:p>
        </c:txPr>
        <c:crossAx val="114696576"/>
        <c:crosses val="autoZero"/>
        <c:auto val="1"/>
        <c:lblAlgn val="ctr"/>
        <c:lblOffset val="100"/>
        <c:noMultiLvlLbl val="0"/>
      </c:catAx>
      <c:valAx>
        <c:axId val="114696576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s-ES_tradnl"/>
          </a:p>
        </c:txPr>
        <c:crossAx val="35969664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600" b="1"/>
          </a:pPr>
          <a:endParaRPr lang="es-ES_tradnl"/>
        </a:p>
      </c:txPr>
    </c:legend>
    <c:plotVisOnly val="1"/>
    <c:dispBlanksAs val="gap"/>
    <c:showDLblsOverMax val="0"/>
  </c:chart>
  <c:txPr>
    <a:bodyPr/>
    <a:lstStyle/>
    <a:p>
      <a:pPr>
        <a:defRPr sz="800" baseline="0"/>
      </a:pPr>
      <a:endParaRPr lang="es-ES_tradn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_trad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/>
              <a:t>Evolución en % de exportación de fruta en fresco por región. </a:t>
            </a:r>
          </a:p>
        </c:rich>
      </c:tx>
      <c:layout>
        <c:manualLayout>
          <c:xMode val="edge"/>
          <c:yMode val="edge"/>
          <c:x val="0.11015034925572643"/>
          <c:y val="3.9977039588193902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0809951881014873"/>
          <c:y val="0.23233996792067657"/>
          <c:w val="0.86134492563429577"/>
          <c:h val="0.651680154564012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'Mano de O'!$G$19</c:f>
              <c:strCache>
                <c:ptCount val="1"/>
                <c:pt idx="0">
                  <c:v>2011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'Mano de O'!$F$20:$F$23</c:f>
              <c:strCache>
                <c:ptCount val="4"/>
                <c:pt idx="0">
                  <c:v>Bs As</c:v>
                </c:pt>
                <c:pt idx="1">
                  <c:v>NEA </c:v>
                </c:pt>
                <c:pt idx="2">
                  <c:v>NOA</c:v>
                </c:pt>
                <c:pt idx="3">
                  <c:v>Otras</c:v>
                </c:pt>
              </c:strCache>
            </c:strRef>
          </c:cat>
          <c:val>
            <c:numRef>
              <c:f>'Mano de O'!$G$20:$G$23</c:f>
              <c:numCache>
                <c:formatCode>General</c:formatCode>
                <c:ptCount val="4"/>
                <c:pt idx="0">
                  <c:v>18</c:v>
                </c:pt>
                <c:pt idx="1">
                  <c:v>50</c:v>
                </c:pt>
                <c:pt idx="2">
                  <c:v>28</c:v>
                </c:pt>
                <c:pt idx="3">
                  <c:v>4</c:v>
                </c:pt>
              </c:numCache>
            </c:numRef>
          </c:val>
        </c:ser>
        <c:ser>
          <c:idx val="1"/>
          <c:order val="1"/>
          <c:tx>
            <c:strRef>
              <c:f>'Mano de O'!$H$19</c:f>
              <c:strCache>
                <c:ptCount val="1"/>
                <c:pt idx="0">
                  <c:v>2012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'Mano de O'!$F$20:$F$23</c:f>
              <c:strCache>
                <c:ptCount val="4"/>
                <c:pt idx="0">
                  <c:v>Bs As</c:v>
                </c:pt>
                <c:pt idx="1">
                  <c:v>NEA </c:v>
                </c:pt>
                <c:pt idx="2">
                  <c:v>NOA</c:v>
                </c:pt>
                <c:pt idx="3">
                  <c:v>Otras</c:v>
                </c:pt>
              </c:strCache>
            </c:strRef>
          </c:cat>
          <c:val>
            <c:numRef>
              <c:f>'Mano de O'!$H$20:$H$23</c:f>
              <c:numCache>
                <c:formatCode>General</c:formatCode>
                <c:ptCount val="4"/>
                <c:pt idx="0">
                  <c:v>13</c:v>
                </c:pt>
                <c:pt idx="1">
                  <c:v>45</c:v>
                </c:pt>
                <c:pt idx="2">
                  <c:v>39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044480"/>
        <c:axId val="129046016"/>
      </c:barChart>
      <c:catAx>
        <c:axId val="129044480"/>
        <c:scaling>
          <c:orientation val="minMax"/>
        </c:scaling>
        <c:delete val="0"/>
        <c:axPos val="b"/>
        <c:majorTickMark val="out"/>
        <c:minorTickMark val="none"/>
        <c:tickLblPos val="nextTo"/>
        <c:crossAx val="129046016"/>
        <c:crosses val="autoZero"/>
        <c:auto val="1"/>
        <c:lblAlgn val="ctr"/>
        <c:lblOffset val="100"/>
        <c:noMultiLvlLbl val="0"/>
      </c:catAx>
      <c:valAx>
        <c:axId val="1290460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MX"/>
                  <a:t>% por región.</a:t>
                </a:r>
              </a:p>
            </c:rich>
          </c:tx>
          <c:layout>
            <c:manualLayout>
              <c:xMode val="edge"/>
              <c:yMode val="edge"/>
              <c:x val="1.3079234582400895E-2"/>
              <c:y val="0.3702760804355071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290444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7403433945756775"/>
          <c:y val="0.14814814814814814"/>
          <c:w val="0.2084297900262467"/>
          <c:h val="8.371719160104987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 b="1"/>
      </a:pPr>
      <a:endParaRPr lang="es-ES_tradn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_trad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/>
              <a:t>Evolución en % de exportación por región. 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0.10809951881014873"/>
          <c:y val="0.23233996792067657"/>
          <c:w val="0.86134492563429577"/>
          <c:h val="0.651680154564012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'Mano de O'!$I$19</c:f>
              <c:strCache>
                <c:ptCount val="1"/>
                <c:pt idx="0">
                  <c:v>Tn/ha 2011.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'Mano de O'!$E$20:$E$22</c:f>
              <c:strCache>
                <c:ptCount val="3"/>
                <c:pt idx="0">
                  <c:v>Bs As.</c:v>
                </c:pt>
                <c:pt idx="1">
                  <c:v>Nea</c:v>
                </c:pt>
                <c:pt idx="2">
                  <c:v>Noa</c:v>
                </c:pt>
              </c:strCache>
            </c:strRef>
          </c:cat>
          <c:val>
            <c:numRef>
              <c:f>'Mano de O'!$I$20:$I$22</c:f>
              <c:numCache>
                <c:formatCode>0.0</c:formatCode>
                <c:ptCount val="3"/>
                <c:pt idx="0">
                  <c:v>4.3099090909090911</c:v>
                </c:pt>
                <c:pt idx="1">
                  <c:v>6.8234024179620034</c:v>
                </c:pt>
                <c:pt idx="2">
                  <c:v>3.1606000000000001</c:v>
                </c:pt>
              </c:numCache>
            </c:numRef>
          </c:val>
        </c:ser>
        <c:ser>
          <c:idx val="1"/>
          <c:order val="1"/>
          <c:tx>
            <c:strRef>
              <c:f>'Mano de O'!$M$19</c:f>
              <c:strCache>
                <c:ptCount val="1"/>
                <c:pt idx="0">
                  <c:v>Tn/ha 2012.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'Mano de O'!$M$20:$M$22</c:f>
              <c:numCache>
                <c:formatCode>0.0</c:formatCode>
                <c:ptCount val="3"/>
                <c:pt idx="0">
                  <c:v>3.2649500000000002</c:v>
                </c:pt>
                <c:pt idx="1">
                  <c:v>6.9620636550308008</c:v>
                </c:pt>
                <c:pt idx="2">
                  <c:v>4.1977928571428569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938944"/>
        <c:axId val="129940480"/>
      </c:barChart>
      <c:catAx>
        <c:axId val="129938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9940480"/>
        <c:crosses val="autoZero"/>
        <c:auto val="1"/>
        <c:lblAlgn val="ctr"/>
        <c:lblOffset val="100"/>
        <c:noMultiLvlLbl val="0"/>
      </c:catAx>
      <c:valAx>
        <c:axId val="1299404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MX"/>
                  <a:t>% por región.</a:t>
                </a:r>
              </a:p>
            </c:rich>
          </c:tx>
          <c:layout>
            <c:manualLayout>
              <c:xMode val="edge"/>
              <c:yMode val="edge"/>
              <c:x val="7.410025107277036E-3"/>
              <c:y val="0.38660928006556272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crossAx val="12993894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2772364620725675"/>
          <c:y val="0.11837140750594813"/>
          <c:w val="0.40056430446194224"/>
          <c:h val="8.371719160104987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 b="1"/>
      </a:pPr>
      <a:endParaRPr lang="es-ES_tradnl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_trad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MX" sz="1800" b="1" i="0" u="none" strike="noStrike" baseline="0">
                <a:solidFill>
                  <a:srgbClr val="000000"/>
                </a:solidFill>
                <a:latin typeface="Calibri"/>
                <a:cs typeface="Calibri"/>
              </a:rPr>
              <a:t>Comparación Tn Estimadas vs Reales Exportadas 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590507436570429"/>
          <c:y val="0.20655293088363955"/>
          <c:w val="0.86353937007874026"/>
          <c:h val="0.677467191601049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'Evol has'!$A$4</c:f>
              <c:strCache>
                <c:ptCount val="1"/>
                <c:pt idx="0">
                  <c:v>Tn Est.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ES_trad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'Evol has'!$B$3:$F$3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'Evol has'!$B$4:$F$4</c:f>
              <c:numCache>
                <c:formatCode>General</c:formatCode>
                <c:ptCount val="5"/>
                <c:pt idx="0">
                  <c:v>8709</c:v>
                </c:pt>
                <c:pt idx="1">
                  <c:v>9603</c:v>
                </c:pt>
                <c:pt idx="2">
                  <c:v>8097</c:v>
                </c:pt>
                <c:pt idx="3">
                  <c:v>6450</c:v>
                </c:pt>
                <c:pt idx="4">
                  <c:v>7350</c:v>
                </c:pt>
              </c:numCache>
            </c:numRef>
          </c:val>
        </c:ser>
        <c:ser>
          <c:idx val="1"/>
          <c:order val="1"/>
          <c:tx>
            <c:strRef>
              <c:f>'Evol has'!$A$5</c:f>
              <c:strCache>
                <c:ptCount val="1"/>
                <c:pt idx="0">
                  <c:v>Tn Exp.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ES_trad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'Evol has'!$B$3:$F$3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'Evol has'!$B$5:$F$5</c:f>
              <c:numCache>
                <c:formatCode>General</c:formatCode>
                <c:ptCount val="5"/>
                <c:pt idx="0">
                  <c:v>4700</c:v>
                </c:pt>
                <c:pt idx="1">
                  <c:v>7053</c:v>
                </c:pt>
                <c:pt idx="2">
                  <c:v>8126</c:v>
                </c:pt>
                <c:pt idx="3">
                  <c:v>6768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30657280"/>
        <c:axId val="130659072"/>
      </c:barChart>
      <c:catAx>
        <c:axId val="130657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_tradnl"/>
          </a:p>
        </c:txPr>
        <c:crossAx val="130659072"/>
        <c:crosses val="autoZero"/>
        <c:auto val="1"/>
        <c:lblAlgn val="ctr"/>
        <c:lblOffset val="100"/>
        <c:noMultiLvlLbl val="0"/>
      </c:catAx>
      <c:valAx>
        <c:axId val="130659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_tradnl"/>
          </a:p>
        </c:txPr>
        <c:crossAx val="1306572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1366222491419343"/>
          <c:y val="0.11310174463486181"/>
          <c:w val="0.36156430446194227"/>
          <c:h val="8.3717044020016534E-2"/>
        </c:manualLayout>
      </c:layout>
      <c:overlay val="0"/>
      <c:txPr>
        <a:bodyPr/>
        <a:lstStyle/>
        <a:p>
          <a:pPr>
            <a:defRPr sz="16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s-ES_tradnl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_tradnl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_trad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r>
              <a:rPr lang="es-MX" sz="1400" b="0" i="0" u="none" strike="noStrike" baseline="0">
                <a:solidFill>
                  <a:schemeClr val="tx1"/>
                </a:solidFill>
                <a:latin typeface="Calibri"/>
                <a:cs typeface="Calibri"/>
              </a:rPr>
              <a:t>Evolución Tn en % por año, APAMA.</a:t>
            </a:r>
            <a:r>
              <a:rPr lang="es-MX" sz="1400" b="1" i="0" u="none" strike="noStrike" baseline="0">
                <a:solidFill>
                  <a:schemeClr val="tx1"/>
                </a:solidFill>
                <a:latin typeface="Calibri"/>
                <a:cs typeface="Calibri"/>
              </a:rPr>
              <a:t> 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'Evol has'!$A$6</c:f>
              <c:strCache>
                <c:ptCount val="1"/>
                <c:pt idx="0">
                  <c:v>% en %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3"/>
            <c:invertIfNegative val="0"/>
            <c:bubble3D val="0"/>
            <c:spPr>
              <a:solidFill>
                <a:srgbClr val="FF99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es-ES_trad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'Evol has'!$C$3:$F$3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'Evol has'!$C$6:$F$6</c:f>
              <c:numCache>
                <c:formatCode>0.0</c:formatCode>
                <c:ptCount val="4"/>
                <c:pt idx="0">
                  <c:v>50.063829787234035</c:v>
                </c:pt>
                <c:pt idx="1">
                  <c:v>15.213384375443074</c:v>
                </c:pt>
                <c:pt idx="2">
                  <c:v>-16.711789318237756</c:v>
                </c:pt>
                <c:pt idx="3">
                  <c:v>8.5992907801418443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31824256"/>
        <c:axId val="131826048"/>
      </c:barChart>
      <c:catAx>
        <c:axId val="131824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s-ES_tradnl"/>
          </a:p>
        </c:txPr>
        <c:crossAx val="131826048"/>
        <c:crosses val="autoZero"/>
        <c:auto val="1"/>
        <c:lblAlgn val="ctr"/>
        <c:lblOffset val="100"/>
        <c:noMultiLvlLbl val="0"/>
      </c:catAx>
      <c:valAx>
        <c:axId val="13182604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s-MX"/>
                  <a:t>% por año.</a:t>
                </a:r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s-ES_tradnl"/>
          </a:p>
        </c:txPr>
        <c:crossAx val="131824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_tradnl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_trad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r>
              <a:rPr lang="es-MX" sz="1400" b="1" i="0" u="none" strike="noStrike" baseline="0">
                <a:solidFill>
                  <a:schemeClr val="tx1"/>
                </a:solidFill>
                <a:latin typeface="Calibri"/>
                <a:cs typeface="Calibri"/>
              </a:rPr>
              <a:t>Evolución Tn/ha Exportadas por año, APAMA. 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'Evol has'!$A$12</c:f>
              <c:strCache>
                <c:ptCount val="1"/>
                <c:pt idx="0">
                  <c:v>Tn/ha</c:v>
                </c:pt>
              </c:strCache>
            </c:strRef>
          </c:tx>
          <c:spPr>
            <a:solidFill>
              <a:schemeClr val="accent1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4"/>
            <c:invertIfNegative val="0"/>
            <c:bubble3D val="0"/>
            <c:spPr>
              <a:solidFill>
                <a:srgbClr val="FF99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es-ES_trad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'Evol has'!$B$3:$F$3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'Evol has'!$B$12:$F$12</c:f>
              <c:numCache>
                <c:formatCode>0.00</c:formatCode>
                <c:ptCount val="5"/>
                <c:pt idx="0">
                  <c:v>3.0342156229825692</c:v>
                </c:pt>
                <c:pt idx="1">
                  <c:v>5.383969465648855</c:v>
                </c:pt>
                <c:pt idx="2">
                  <c:v>7.0172711571675306</c:v>
                </c:pt>
                <c:pt idx="3">
                  <c:v>6.9486652977412735</c:v>
                </c:pt>
                <c:pt idx="4">
                  <c:v>7.3573573573573574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32990080"/>
        <c:axId val="132991616"/>
      </c:barChart>
      <c:catAx>
        <c:axId val="132990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s-ES_tradnl"/>
          </a:p>
        </c:txPr>
        <c:crossAx val="132991616"/>
        <c:crosses val="autoZero"/>
        <c:auto val="1"/>
        <c:lblAlgn val="ctr"/>
        <c:lblOffset val="100"/>
        <c:noMultiLvlLbl val="0"/>
      </c:catAx>
      <c:valAx>
        <c:axId val="13299161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s-MX"/>
                  <a:t>Tn.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s-ES_tradnl"/>
          </a:p>
        </c:txPr>
        <c:crossAx val="132990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_tradnl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_trad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/>
              <a:t>Distribución de cosecha Estimada 2013 , APAMA.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0.13089593621446124"/>
          <c:y val="0.15974151105418669"/>
          <c:w val="0.78880374735877423"/>
          <c:h val="0.59629732050591144"/>
        </c:manualLayout>
      </c:layout>
      <c:lineChart>
        <c:grouping val="standard"/>
        <c:varyColors val="0"/>
        <c:ser>
          <c:idx val="2"/>
          <c:order val="0"/>
          <c:tx>
            <c:strRef>
              <c:f>'Apama 2013'!$I$39</c:f>
              <c:strCache>
                <c:ptCount val="1"/>
                <c:pt idx="0">
                  <c:v>Est 2013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dLbls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multiLvlStrRef>
              <c:f>'Apama 2013'!$A$40:$B$54</c:f>
              <c:multiLvlStrCache>
                <c:ptCount val="15"/>
                <c:lvl>
                  <c:pt idx="0">
                    <c:v>36</c:v>
                  </c:pt>
                  <c:pt idx="1">
                    <c:v>37</c:v>
                  </c:pt>
                  <c:pt idx="2">
                    <c:v>38</c:v>
                  </c:pt>
                  <c:pt idx="3">
                    <c:v>39</c:v>
                  </c:pt>
                  <c:pt idx="4">
                    <c:v>40</c:v>
                  </c:pt>
                  <c:pt idx="5">
                    <c:v>41</c:v>
                  </c:pt>
                  <c:pt idx="6">
                    <c:v>42</c:v>
                  </c:pt>
                  <c:pt idx="7">
                    <c:v>43</c:v>
                  </c:pt>
                  <c:pt idx="8">
                    <c:v>44</c:v>
                  </c:pt>
                  <c:pt idx="9">
                    <c:v>45</c:v>
                  </c:pt>
                  <c:pt idx="10">
                    <c:v>46</c:v>
                  </c:pt>
                  <c:pt idx="11">
                    <c:v>47</c:v>
                  </c:pt>
                  <c:pt idx="12">
                    <c:v>48</c:v>
                  </c:pt>
                  <c:pt idx="13">
                    <c:v>49</c:v>
                  </c:pt>
                  <c:pt idx="14">
                    <c:v>50</c:v>
                  </c:pt>
                </c:lvl>
                <c:lvl>
                  <c:pt idx="0">
                    <c:v>Sep</c:v>
                  </c:pt>
                  <c:pt idx="4">
                    <c:v>Oct</c:v>
                  </c:pt>
                  <c:pt idx="9">
                    <c:v>Nov</c:v>
                  </c:pt>
                  <c:pt idx="13">
                    <c:v>Dic</c:v>
                  </c:pt>
                </c:lvl>
              </c:multiLvlStrCache>
            </c:multiLvlStrRef>
          </c:cat>
          <c:val>
            <c:numRef>
              <c:f>'Apama 2013'!$I$40:$I$54</c:f>
              <c:numCache>
                <c:formatCode>0</c:formatCode>
                <c:ptCount val="15"/>
                <c:pt idx="0">
                  <c:v>1617.3935888115186</c:v>
                </c:pt>
                <c:pt idx="1">
                  <c:v>12383.220000000001</c:v>
                </c:pt>
                <c:pt idx="2">
                  <c:v>16304.68</c:v>
                </c:pt>
                <c:pt idx="3">
                  <c:v>23253.72</c:v>
                </c:pt>
                <c:pt idx="4">
                  <c:v>116347.76190264823</c:v>
                </c:pt>
                <c:pt idx="5">
                  <c:v>150672.7295414228</c:v>
                </c:pt>
                <c:pt idx="6">
                  <c:v>560654.13385155424</c:v>
                </c:pt>
                <c:pt idx="7">
                  <c:v>1026189.6184261451</c:v>
                </c:pt>
                <c:pt idx="8">
                  <c:v>1295187.5196976222</c:v>
                </c:pt>
                <c:pt idx="9">
                  <c:v>1693559.2978392718</c:v>
                </c:pt>
                <c:pt idx="10">
                  <c:v>1265796.5420773143</c:v>
                </c:pt>
                <c:pt idx="11">
                  <c:v>755743.7487036899</c:v>
                </c:pt>
                <c:pt idx="12">
                  <c:v>266095.38868267293</c:v>
                </c:pt>
                <c:pt idx="13">
                  <c:v>142728.36865373226</c:v>
                </c:pt>
                <c:pt idx="14">
                  <c:v>59637.996320956823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738048"/>
        <c:axId val="130739584"/>
      </c:lineChart>
      <c:catAx>
        <c:axId val="130738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0739584"/>
        <c:crosses val="autoZero"/>
        <c:auto val="1"/>
        <c:lblAlgn val="ctr"/>
        <c:lblOffset val="100"/>
        <c:noMultiLvlLbl val="0"/>
      </c:catAx>
      <c:valAx>
        <c:axId val="1307395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S"/>
                  <a:t>Kg/semana.</a:t>
                </a:r>
              </a:p>
            </c:rich>
          </c:tx>
          <c:layout>
            <c:manualLayout>
              <c:xMode val="edge"/>
              <c:yMode val="edge"/>
              <c:x val="1.1126572467140881E-2"/>
              <c:y val="0.35147597770241773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1307380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8048776816229152"/>
          <c:y val="8.6599909761741894E-2"/>
          <c:w val="0.27036152793471718"/>
          <c:h val="6.68499570640546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 b="1"/>
      </a:pPr>
      <a:endParaRPr lang="es-ES_tradnl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_trad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/>
              <a:t>Evolución de hectáreas plantadas, Apama.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3885095757636912"/>
          <c:y val="0.15074505496716611"/>
          <c:w val="0.80559350395810136"/>
          <c:h val="0.682781395151982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Hoja5!$A$1</c:f>
              <c:strCache>
                <c:ptCount val="1"/>
                <c:pt idx="0">
                  <c:v>Sup (has)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8"/>
            <c:invertIfNegative val="0"/>
            <c:bubble3D val="0"/>
            <c:spPr>
              <a:solidFill>
                <a:schemeClr val="bg2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9"/>
            <c:invertIfNegative val="0"/>
            <c:bubble3D val="0"/>
            <c:spPr>
              <a:solidFill>
                <a:schemeClr val="tx2">
                  <a:lumMod val="9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0"/>
            <c:invertIfNegative val="0"/>
            <c:bubble3D val="0"/>
            <c:spPr>
              <a:solidFill>
                <a:schemeClr val="tx2">
                  <a:lumMod val="9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1"/>
            <c:invertIfNegative val="0"/>
            <c:bubble3D val="0"/>
            <c:spPr>
              <a:solidFill>
                <a:schemeClr val="tx2">
                  <a:lumMod val="9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2"/>
            <c:invertIfNegative val="0"/>
            <c:bubble3D val="0"/>
            <c:spPr>
              <a:solidFill>
                <a:schemeClr val="tx2">
                  <a:lumMod val="9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3"/>
            <c:invertIfNegative val="0"/>
            <c:bubble3D val="0"/>
            <c:spPr>
              <a:solidFill>
                <a:schemeClr val="tx2">
                  <a:lumMod val="9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3"/>
              <c:spPr/>
              <c:txPr>
                <a:bodyPr/>
                <a:lstStyle/>
                <a:p>
                  <a:pPr>
                    <a:defRPr/>
                  </a:pPr>
                  <a:endParaRPr lang="es-ES_tradn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pPr/>
              <c:txPr>
                <a:bodyPr/>
                <a:lstStyle/>
                <a:p>
                  <a:pPr>
                    <a:defRPr/>
                  </a:pPr>
                  <a:endParaRPr lang="es-ES_tradn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spPr/>
              <c:txPr>
                <a:bodyPr/>
                <a:lstStyle/>
                <a:p>
                  <a:pPr>
                    <a:defRPr/>
                  </a:pPr>
                  <a:endParaRPr lang="es-ES_tradn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Hoja5!$A$3:$N$3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Hoja5!$A$4:$N$4</c:f>
              <c:numCache>
                <c:formatCode>General</c:formatCode>
                <c:ptCount val="14"/>
                <c:pt idx="0">
                  <c:v>1160</c:v>
                </c:pt>
                <c:pt idx="1">
                  <c:v>1609</c:v>
                </c:pt>
                <c:pt idx="2">
                  <c:v>1782</c:v>
                </c:pt>
                <c:pt idx="3">
                  <c:v>1958</c:v>
                </c:pt>
                <c:pt idx="4">
                  <c:v>1549</c:v>
                </c:pt>
                <c:pt idx="5">
                  <c:v>1310</c:v>
                </c:pt>
                <c:pt idx="6">
                  <c:v>1158</c:v>
                </c:pt>
                <c:pt idx="7">
                  <c:v>974</c:v>
                </c:pt>
                <c:pt idx="8">
                  <c:v>999</c:v>
                </c:pt>
                <c:pt idx="9" formatCode="0">
                  <c:v>1023.5957500000001</c:v>
                </c:pt>
                <c:pt idx="10" formatCode="0">
                  <c:v>1048.9809246</c:v>
                </c:pt>
                <c:pt idx="11" formatCode="0">
                  <c:v>1074.9956515300798</c:v>
                </c:pt>
                <c:pt idx="12" formatCode="0">
                  <c:v>1101.6555436880258</c:v>
                </c:pt>
                <c:pt idx="13" formatCode="0">
                  <c:v>1128.9766011714887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388736"/>
        <c:axId val="134402816"/>
      </c:barChart>
      <c:catAx>
        <c:axId val="13438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ES_tradnl"/>
          </a:p>
        </c:txPr>
        <c:crossAx val="134402816"/>
        <c:crosses val="autoZero"/>
        <c:auto val="1"/>
        <c:lblAlgn val="ctr"/>
        <c:lblOffset val="100"/>
        <c:noMultiLvlLbl val="0"/>
      </c:catAx>
      <c:valAx>
        <c:axId val="13440281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ES_tradnl"/>
          </a:p>
        </c:txPr>
        <c:crossAx val="13438873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40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es-ES_tradn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_trad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/>
              <a:t>Detalle</a:t>
            </a:r>
            <a:r>
              <a:rPr lang="es-MX" baseline="0"/>
              <a:t> de campos censados. Apama.</a:t>
            </a:r>
            <a:endParaRPr lang="es-MX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9.97661854768154E-2"/>
          <c:y val="0.19028944298629338"/>
          <c:w val="0.86967825896762907"/>
          <c:h val="0.63722586759988331"/>
        </c:manualLayout>
      </c:layout>
      <c:barChart>
        <c:barDir val="col"/>
        <c:grouping val="clustered"/>
        <c:varyColors val="0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es-ES_trad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'Mano de O'!$N$7:$N$10</c:f>
              <c:strCache>
                <c:ptCount val="4"/>
                <c:pt idx="0">
                  <c:v>Nro campos censados.</c:v>
                </c:pt>
                <c:pt idx="1">
                  <c:v>Nro campos nuevos.</c:v>
                </c:pt>
                <c:pt idx="2">
                  <c:v>Nro campos abandonados.</c:v>
                </c:pt>
                <c:pt idx="3">
                  <c:v>nro campos actuales</c:v>
                </c:pt>
              </c:strCache>
            </c:strRef>
          </c:cat>
          <c:val>
            <c:numRef>
              <c:f>'Mano de O'!$O$7:$O$10</c:f>
              <c:numCache>
                <c:formatCode>General</c:formatCode>
                <c:ptCount val="4"/>
                <c:pt idx="0">
                  <c:v>69</c:v>
                </c:pt>
                <c:pt idx="1">
                  <c:v>2</c:v>
                </c:pt>
                <c:pt idx="2">
                  <c:v>7</c:v>
                </c:pt>
                <c:pt idx="3">
                  <c:v>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672640"/>
        <c:axId val="36674176"/>
      </c:barChart>
      <c:catAx>
        <c:axId val="36672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ES_tradnl"/>
          </a:p>
        </c:txPr>
        <c:crossAx val="36674176"/>
        <c:crosses val="autoZero"/>
        <c:auto val="1"/>
        <c:lblAlgn val="ctr"/>
        <c:lblOffset val="100"/>
        <c:noMultiLvlLbl val="0"/>
      </c:catAx>
      <c:valAx>
        <c:axId val="36674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s-ES_tradnl"/>
          </a:p>
        </c:txPr>
        <c:crossAx val="366726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_trad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s-MX" sz="2000"/>
              <a:t>Proyección de Tn Exportadas, Apama.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9518032115314084E-2"/>
          <c:y val="0.17504967632589766"/>
          <c:w val="0.85692479910065689"/>
          <c:h val="0.674969421134041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'Evol has'!$A$11</c:f>
              <c:strCache>
                <c:ptCount val="1"/>
                <c:pt idx="0">
                  <c:v>Tn Exp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4"/>
            <c:invertIfNegative val="0"/>
            <c:bubble3D val="0"/>
            <c:spPr>
              <a:solidFill>
                <a:schemeClr val="accent2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9"/>
            <c:invertIfNegative val="0"/>
            <c:bubble3D val="0"/>
            <c:spPr>
              <a:solidFill>
                <a:schemeClr val="accent2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3"/>
              <c:spPr/>
              <c:txPr>
                <a:bodyPr/>
                <a:lstStyle/>
                <a:p>
                  <a:pPr>
                    <a:defRPr/>
                  </a:pPr>
                  <a:endParaRPr lang="es-ES_tradn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/>
                  </a:pPr>
                  <a:endParaRPr lang="es-ES_tradn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spPr/>
              <c:txPr>
                <a:bodyPr/>
                <a:lstStyle/>
                <a:p>
                  <a:pPr>
                    <a:defRPr/>
                  </a:pPr>
                  <a:endParaRPr lang="es-ES_tradn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'Evol has'!$B$3:$K$3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'Evol has'!$B$11:$K$11</c:f>
              <c:numCache>
                <c:formatCode>General</c:formatCode>
                <c:ptCount val="10"/>
                <c:pt idx="0">
                  <c:v>4700</c:v>
                </c:pt>
                <c:pt idx="1">
                  <c:v>7053</c:v>
                </c:pt>
                <c:pt idx="2">
                  <c:v>8126</c:v>
                </c:pt>
                <c:pt idx="3">
                  <c:v>6768</c:v>
                </c:pt>
                <c:pt idx="4">
                  <c:v>7350</c:v>
                </c:pt>
                <c:pt idx="5">
                  <c:v>7938.0000000000009</c:v>
                </c:pt>
                <c:pt idx="6" formatCode="0.0">
                  <c:v>8573.0400000000009</c:v>
                </c:pt>
                <c:pt idx="7" formatCode="0.0">
                  <c:v>9258.883200000002</c:v>
                </c:pt>
                <c:pt idx="8" formatCode="0.0">
                  <c:v>9999.5938560000031</c:v>
                </c:pt>
                <c:pt idx="9" formatCode="0.0">
                  <c:v>10799.561364480003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676864"/>
        <c:axId val="134678400"/>
      </c:barChart>
      <c:catAx>
        <c:axId val="134676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ES_tradnl"/>
          </a:p>
        </c:txPr>
        <c:crossAx val="134678400"/>
        <c:crosses val="autoZero"/>
        <c:auto val="1"/>
        <c:lblAlgn val="ctr"/>
        <c:lblOffset val="100"/>
        <c:noMultiLvlLbl val="0"/>
      </c:catAx>
      <c:valAx>
        <c:axId val="134678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ES_tradnl"/>
          </a:p>
        </c:txPr>
        <c:crossAx val="134676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es-ES_tradnl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_trad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s-MX" sz="2000"/>
              <a:t>Evolución Tn/ha Exportadas por año, APAMA. 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1726855370342841"/>
          <c:y val="0.15053880891151233"/>
          <c:w val="0.83828705552919291"/>
          <c:h val="0.6831238014440114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'Evol has'!$A$12</c:f>
              <c:strCache>
                <c:ptCount val="1"/>
                <c:pt idx="0">
                  <c:v>Tn/ha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'Evol has'!$B$3:$K$3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'Evol has'!$B$12:$L$12</c:f>
              <c:numCache>
                <c:formatCode>0.00</c:formatCode>
                <c:ptCount val="11"/>
                <c:pt idx="0">
                  <c:v>3.0342156229825692</c:v>
                </c:pt>
                <c:pt idx="1">
                  <c:v>5.383969465648855</c:v>
                </c:pt>
                <c:pt idx="2">
                  <c:v>7.0172711571675306</c:v>
                </c:pt>
                <c:pt idx="3">
                  <c:v>6.9486652977412735</c:v>
                </c:pt>
                <c:pt idx="4">
                  <c:v>7.3573573573573574</c:v>
                </c:pt>
                <c:pt idx="5">
                  <c:v>7.7550146139235148</c:v>
                </c:pt>
                <c:pt idx="6">
                  <c:v>8.1727320287250151</c:v>
                </c:pt>
                <c:pt idx="7">
                  <c:v>8.6129494447921733</c:v>
                </c:pt>
                <c:pt idx="8">
                  <c:v>9.0768788059870698</c:v>
                </c:pt>
                <c:pt idx="9">
                  <c:v>9.5657973365203315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35571712"/>
        <c:axId val="135585792"/>
      </c:barChart>
      <c:catAx>
        <c:axId val="135571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ES_tradnl"/>
          </a:p>
        </c:txPr>
        <c:crossAx val="135585792"/>
        <c:crosses val="autoZero"/>
        <c:auto val="1"/>
        <c:lblAlgn val="ctr"/>
        <c:lblOffset val="100"/>
        <c:noMultiLvlLbl val="0"/>
      </c:catAx>
      <c:valAx>
        <c:axId val="13558579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MX"/>
                  <a:t>Tn/ha.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ES_tradnl"/>
          </a:p>
        </c:txPr>
        <c:crossAx val="135571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es-ES_tradnl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_trad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/>
              <a:t>Distribución de cosecha Estimada 2013 y 2018, APAMA.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0.13089593621446124"/>
          <c:y val="0.15974151105418669"/>
          <c:w val="0.78880374735877423"/>
          <c:h val="0.596297320505911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'Apama 2013'!$J$39</c:f>
              <c:strCache>
                <c:ptCount val="1"/>
                <c:pt idx="0">
                  <c:v>Est 2018</c:v>
                </c:pt>
              </c:strCache>
            </c:strRef>
          </c:tx>
          <c:spPr>
            <a:solidFill>
              <a:schemeClr val="accent1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2"/>
              <c:layout>
                <c:manualLayout>
                  <c:x val="-9.3013997169955773E-2"/>
                  <c:y val="-2.58780036968576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7783945742773964E-2"/>
                  <c:y val="-3.6968576709796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1549228592273625E-2"/>
                  <c:y val="-2.21811460258783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0334058154445659E-3"/>
                  <c:y val="3.69685767097973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'Apama 2013'!$A$40:$B$54</c:f>
              <c:multiLvlStrCache>
                <c:ptCount val="15"/>
                <c:lvl>
                  <c:pt idx="0">
                    <c:v>36</c:v>
                  </c:pt>
                  <c:pt idx="1">
                    <c:v>37</c:v>
                  </c:pt>
                  <c:pt idx="2">
                    <c:v>38</c:v>
                  </c:pt>
                  <c:pt idx="3">
                    <c:v>39</c:v>
                  </c:pt>
                  <c:pt idx="4">
                    <c:v>40</c:v>
                  </c:pt>
                  <c:pt idx="5">
                    <c:v>41</c:v>
                  </c:pt>
                  <c:pt idx="6">
                    <c:v>42</c:v>
                  </c:pt>
                  <c:pt idx="7">
                    <c:v>43</c:v>
                  </c:pt>
                  <c:pt idx="8">
                    <c:v>44</c:v>
                  </c:pt>
                  <c:pt idx="9">
                    <c:v>45</c:v>
                  </c:pt>
                  <c:pt idx="10">
                    <c:v>46</c:v>
                  </c:pt>
                  <c:pt idx="11">
                    <c:v>47</c:v>
                  </c:pt>
                  <c:pt idx="12">
                    <c:v>48</c:v>
                  </c:pt>
                  <c:pt idx="13">
                    <c:v>49</c:v>
                  </c:pt>
                  <c:pt idx="14">
                    <c:v>50</c:v>
                  </c:pt>
                </c:lvl>
                <c:lvl>
                  <c:pt idx="0">
                    <c:v>Sep</c:v>
                  </c:pt>
                  <c:pt idx="4">
                    <c:v>Oct.</c:v>
                  </c:pt>
                  <c:pt idx="9">
                    <c:v>Nov</c:v>
                  </c:pt>
                  <c:pt idx="13">
                    <c:v>Dic</c:v>
                  </c:pt>
                </c:lvl>
              </c:multiLvlStrCache>
            </c:multiLvlStrRef>
          </c:cat>
          <c:val>
            <c:numRef>
              <c:f>'Apama 2013'!$J$40:$J$54</c:f>
              <c:numCache>
                <c:formatCode>0</c:formatCode>
                <c:ptCount val="15"/>
                <c:pt idx="0">
                  <c:v>54645.765901591156</c:v>
                </c:pt>
                <c:pt idx="1">
                  <c:v>215325.24671206222</c:v>
                </c:pt>
                <c:pt idx="2">
                  <c:v>280130.88832089043</c:v>
                </c:pt>
                <c:pt idx="3">
                  <c:v>379541.26214826823</c:v>
                </c:pt>
                <c:pt idx="4">
                  <c:v>724838.84488150058</c:v>
                </c:pt>
                <c:pt idx="5">
                  <c:v>585452.3309910926</c:v>
                </c:pt>
                <c:pt idx="6">
                  <c:v>1057430.8484063828</c:v>
                </c:pt>
                <c:pt idx="7">
                  <c:v>1399263.2705038877</c:v>
                </c:pt>
                <c:pt idx="8">
                  <c:v>1528660.6918798112</c:v>
                </c:pt>
                <c:pt idx="9">
                  <c:v>2064174.7346158794</c:v>
                </c:pt>
                <c:pt idx="10">
                  <c:v>1328336.6312107767</c:v>
                </c:pt>
                <c:pt idx="11">
                  <c:v>899554.42427693296</c:v>
                </c:pt>
                <c:pt idx="12">
                  <c:v>322981.28593560978</c:v>
                </c:pt>
                <c:pt idx="13">
                  <c:v>170563.44628556358</c:v>
                </c:pt>
                <c:pt idx="14">
                  <c:v>76856.259770730583</c:v>
                </c:pt>
              </c:numCache>
            </c:numRef>
          </c:val>
        </c:ser>
        <c:ser>
          <c:idx val="2"/>
          <c:order val="1"/>
          <c:tx>
            <c:strRef>
              <c:f>'Apama 2013'!$I$39</c:f>
              <c:strCache>
                <c:ptCount val="1"/>
                <c:pt idx="0">
                  <c:v>Est 2013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multiLvlStrRef>
              <c:f>'Apama 2013'!$A$40:$B$54</c:f>
              <c:multiLvlStrCache>
                <c:ptCount val="15"/>
                <c:lvl>
                  <c:pt idx="0">
                    <c:v>36</c:v>
                  </c:pt>
                  <c:pt idx="1">
                    <c:v>37</c:v>
                  </c:pt>
                  <c:pt idx="2">
                    <c:v>38</c:v>
                  </c:pt>
                  <c:pt idx="3">
                    <c:v>39</c:v>
                  </c:pt>
                  <c:pt idx="4">
                    <c:v>40</c:v>
                  </c:pt>
                  <c:pt idx="5">
                    <c:v>41</c:v>
                  </c:pt>
                  <c:pt idx="6">
                    <c:v>42</c:v>
                  </c:pt>
                  <c:pt idx="7">
                    <c:v>43</c:v>
                  </c:pt>
                  <c:pt idx="8">
                    <c:v>44</c:v>
                  </c:pt>
                  <c:pt idx="9">
                    <c:v>45</c:v>
                  </c:pt>
                  <c:pt idx="10">
                    <c:v>46</c:v>
                  </c:pt>
                  <c:pt idx="11">
                    <c:v>47</c:v>
                  </c:pt>
                  <c:pt idx="12">
                    <c:v>48</c:v>
                  </c:pt>
                  <c:pt idx="13">
                    <c:v>49</c:v>
                  </c:pt>
                  <c:pt idx="14">
                    <c:v>50</c:v>
                  </c:pt>
                </c:lvl>
                <c:lvl>
                  <c:pt idx="0">
                    <c:v>Sep</c:v>
                  </c:pt>
                  <c:pt idx="4">
                    <c:v>Oct.</c:v>
                  </c:pt>
                  <c:pt idx="9">
                    <c:v>Nov</c:v>
                  </c:pt>
                  <c:pt idx="13">
                    <c:v>Dic</c:v>
                  </c:pt>
                </c:lvl>
              </c:multiLvlStrCache>
            </c:multiLvlStrRef>
          </c:cat>
          <c:val>
            <c:numRef>
              <c:f>'Apama 2013'!$I$40:$I$54</c:f>
              <c:numCache>
                <c:formatCode>0</c:formatCode>
                <c:ptCount val="15"/>
                <c:pt idx="0">
                  <c:v>1617.3935888115186</c:v>
                </c:pt>
                <c:pt idx="1">
                  <c:v>12383.220000000001</c:v>
                </c:pt>
                <c:pt idx="2">
                  <c:v>16304.68</c:v>
                </c:pt>
                <c:pt idx="3">
                  <c:v>23253.72</c:v>
                </c:pt>
                <c:pt idx="4">
                  <c:v>116347.76190264823</c:v>
                </c:pt>
                <c:pt idx="5">
                  <c:v>150672.7295414228</c:v>
                </c:pt>
                <c:pt idx="6">
                  <c:v>560654.13385155424</c:v>
                </c:pt>
                <c:pt idx="7">
                  <c:v>1026189.6184261451</c:v>
                </c:pt>
                <c:pt idx="8">
                  <c:v>1295187.5196976222</c:v>
                </c:pt>
                <c:pt idx="9">
                  <c:v>1693559.2978392718</c:v>
                </c:pt>
                <c:pt idx="10">
                  <c:v>1265796.5420773143</c:v>
                </c:pt>
                <c:pt idx="11">
                  <c:v>755743.7487036899</c:v>
                </c:pt>
                <c:pt idx="12">
                  <c:v>266095.38868267293</c:v>
                </c:pt>
                <c:pt idx="13">
                  <c:v>142728.36865373226</c:v>
                </c:pt>
                <c:pt idx="14">
                  <c:v>59637.996320956823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495680"/>
        <c:axId val="135497216"/>
      </c:barChart>
      <c:catAx>
        <c:axId val="135495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5497216"/>
        <c:crosses val="autoZero"/>
        <c:auto val="1"/>
        <c:lblAlgn val="ctr"/>
        <c:lblOffset val="100"/>
        <c:noMultiLvlLbl val="0"/>
      </c:catAx>
      <c:valAx>
        <c:axId val="1354972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S"/>
                  <a:t>Kg/semana.</a:t>
                </a:r>
              </a:p>
            </c:rich>
          </c:tx>
          <c:layout>
            <c:manualLayout>
              <c:xMode val="edge"/>
              <c:yMode val="edge"/>
              <c:x val="1.1126572467140881E-2"/>
              <c:y val="0.35147597770241773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1354956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2760935255282917"/>
          <c:y val="8.6599909761741894E-2"/>
          <c:w val="0.22323996539797936"/>
          <c:h val="6.68499570640546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 b="1">
          <a:solidFill>
            <a:schemeClr val="tx1"/>
          </a:solidFill>
        </a:defRPr>
      </a:pPr>
      <a:endParaRPr lang="es-ES_tradnl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_trad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/>
              <a:t>Incremento Mano de Obra en dólares/mes.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716907261592301"/>
          <c:y val="0.22258129192184312"/>
          <c:w val="0.82616426071741045"/>
          <c:h val="0.66143883056284636"/>
        </c:manualLayout>
      </c:layout>
      <c:lineChart>
        <c:grouping val="standard"/>
        <c:varyColors val="0"/>
        <c:ser>
          <c:idx val="1"/>
          <c:order val="0"/>
          <c:marker>
            <c:symbol val="none"/>
          </c:marker>
          <c:dLbls>
            <c:dLbl>
              <c:idx val="0"/>
              <c:spPr/>
              <c:txPr>
                <a:bodyPr/>
                <a:lstStyle/>
                <a:p>
                  <a:pPr>
                    <a:defRPr/>
                  </a:pPr>
                  <a:endParaRPr lang="es-ES_tradn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pPr/>
              <c:txPr>
                <a:bodyPr/>
                <a:lstStyle/>
                <a:p>
                  <a:pPr>
                    <a:defRPr/>
                  </a:pPr>
                  <a:endParaRPr lang="es-ES_tradn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Hoja1!$G$42:$N$42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Hoja1!$G$46:$N$46</c:f>
              <c:numCache>
                <c:formatCode>0.0</c:formatCode>
                <c:ptCount val="8"/>
                <c:pt idx="0" formatCode="0">
                  <c:v>236.48648648648648</c:v>
                </c:pt>
                <c:pt idx="1">
                  <c:v>290.46052631578948</c:v>
                </c:pt>
                <c:pt idx="2">
                  <c:v>329.71153846153845</c:v>
                </c:pt>
                <c:pt idx="3">
                  <c:v>405.52469135802471</c:v>
                </c:pt>
                <c:pt idx="4">
                  <c:v>460.17105263157902</c:v>
                </c:pt>
                <c:pt idx="5">
                  <c:v>550.15989847715741</c:v>
                </c:pt>
                <c:pt idx="6">
                  <c:v>693.5866983372922</c:v>
                </c:pt>
                <c:pt idx="7" formatCode="0">
                  <c:v>739.95771670190265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894336"/>
        <c:axId val="136895872"/>
      </c:lineChart>
      <c:catAx>
        <c:axId val="136894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ES_tradnl"/>
          </a:p>
        </c:txPr>
        <c:crossAx val="136895872"/>
        <c:crosses val="autoZero"/>
        <c:auto val="1"/>
        <c:lblAlgn val="ctr"/>
        <c:lblOffset val="100"/>
        <c:noMultiLvlLbl val="0"/>
      </c:catAx>
      <c:valAx>
        <c:axId val="136895872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ES_tradnl"/>
          </a:p>
        </c:txPr>
        <c:crossAx val="136894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_tradnl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_trad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Evolución de retorno neto enU$S/ Kg Prom. Apama.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6111373578302712"/>
          <c:y val="0.20655293088363955"/>
          <c:w val="0.77499737532808399"/>
          <c:h val="0.60339311752697578"/>
        </c:manualLayout>
      </c:layout>
      <c:lineChart>
        <c:grouping val="standard"/>
        <c:varyColors val="0"/>
        <c:ser>
          <c:idx val="0"/>
          <c:order val="0"/>
          <c:tx>
            <c:strRef>
              <c:f>Hoja1!$C$87</c:f>
              <c:strCache>
                <c:ptCount val="1"/>
                <c:pt idx="0">
                  <c:v>U$S/ Kg Prom Arg.</c:v>
                </c:pt>
              </c:strCache>
            </c:strRef>
          </c:tx>
          <c:marker>
            <c:symbol val="none"/>
          </c:marker>
          <c:cat>
            <c:numRef>
              <c:f>Hoja1!$D$63:$O$63</c:f>
              <c:numCache>
                <c:formatCode>General</c:formatCode>
                <c:ptCount val="1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</c:numCache>
            </c:numRef>
          </c:cat>
          <c:val>
            <c:numRef>
              <c:f>Hoja1!$D$76:$O$76</c:f>
              <c:numCache>
                <c:formatCode>[$USD]\ #,##0.00</c:formatCode>
                <c:ptCount val="12"/>
                <c:pt idx="0">
                  <c:v>6.5650000000000004</c:v>
                </c:pt>
                <c:pt idx="1">
                  <c:v>8.3026666666666653</c:v>
                </c:pt>
                <c:pt idx="2">
                  <c:v>7.7873333333333328</c:v>
                </c:pt>
                <c:pt idx="3">
                  <c:v>8.9360000000000017</c:v>
                </c:pt>
                <c:pt idx="4">
                  <c:v>8.2740000000000009</c:v>
                </c:pt>
                <c:pt idx="5">
                  <c:v>5.994261220733299</c:v>
                </c:pt>
                <c:pt idx="6">
                  <c:v>7.48</c:v>
                </c:pt>
                <c:pt idx="7">
                  <c:v>5.4933333333333323</c:v>
                </c:pt>
                <c:pt idx="8">
                  <c:v>5.5880000000000001</c:v>
                </c:pt>
                <c:pt idx="9">
                  <c:v>5.0383351755183208</c:v>
                </c:pt>
                <c:pt idx="10">
                  <c:v>4.937333333333334</c:v>
                </c:pt>
                <c:pt idx="11">
                  <c:v>4.8082100150768738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Hoja1!$C$88</c:f>
              <c:strCache>
                <c:ptCount val="1"/>
                <c:pt idx="0">
                  <c:v>U$S/ Kg Prom. Apama.</c:v>
                </c:pt>
              </c:strCache>
            </c:strRef>
          </c:tx>
          <c:marker>
            <c:symbol val="none"/>
          </c:marker>
          <c:dLbls>
            <c:dLbl>
              <c:idx val="11"/>
              <c:spPr/>
              <c:txPr>
                <a:bodyPr/>
                <a:lstStyle/>
                <a:p>
                  <a:pPr>
                    <a:defRPr/>
                  </a:pPr>
                  <a:endParaRPr lang="es-ES_tradn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Hoja1!$D$89:$O$89</c:f>
              <c:numCache>
                <c:formatCode>[$USD]\ #,##0.00</c:formatCode>
                <c:ptCount val="12"/>
                <c:pt idx="1">
                  <c:v>8.7880519117909177</c:v>
                </c:pt>
                <c:pt idx="2">
                  <c:v>7.9781906891201029</c:v>
                </c:pt>
                <c:pt idx="3">
                  <c:v>9.270121966754445</c:v>
                </c:pt>
                <c:pt idx="4">
                  <c:v>8.629138557151407</c:v>
                </c:pt>
                <c:pt idx="5">
                  <c:v>5.5203817635965278</c:v>
                </c:pt>
                <c:pt idx="6">
                  <c:v>7.3842074694067845</c:v>
                </c:pt>
                <c:pt idx="7">
                  <c:v>4.8445397625955957</c:v>
                </c:pt>
                <c:pt idx="8">
                  <c:v>5.1047244288601599</c:v>
                </c:pt>
                <c:pt idx="9">
                  <c:v>4.5846281912230697</c:v>
                </c:pt>
                <c:pt idx="10">
                  <c:v>4.3922737593294974</c:v>
                </c:pt>
                <c:pt idx="11">
                  <c:v>4.5321936635012454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319552"/>
        <c:axId val="137321472"/>
      </c:lineChart>
      <c:catAx>
        <c:axId val="137319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MX"/>
                  <a:t>Años.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37321472"/>
        <c:crosses val="autoZero"/>
        <c:auto val="1"/>
        <c:lblAlgn val="ctr"/>
        <c:lblOffset val="100"/>
        <c:noMultiLvlLbl val="0"/>
      </c:catAx>
      <c:valAx>
        <c:axId val="137321472"/>
        <c:scaling>
          <c:orientation val="minMax"/>
        </c:scaling>
        <c:delete val="0"/>
        <c:axPos val="l"/>
        <c:majorGridlines/>
        <c:numFmt formatCode="[$USD]\ #,##0.00" sourceLinked="1"/>
        <c:majorTickMark val="out"/>
        <c:minorTickMark val="none"/>
        <c:tickLblPos val="nextTo"/>
        <c:crossAx val="1373195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1415555088468152"/>
          <c:y val="0.10847207892116933"/>
          <c:w val="0.63800050661018504"/>
          <c:h val="8.313983165897365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s-ES_tradnl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_trad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s-MX" sz="1600"/>
              <a:t>Evolución de los insumos claves en la act. Arandanera desde el 2005 al 2012.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0.10593285214348207"/>
          <c:y val="0.1797472656678899"/>
          <c:w val="0.84128937007874005"/>
          <c:h val="0.71495494690239603"/>
        </c:manualLayout>
      </c:layout>
      <c:barChart>
        <c:barDir val="col"/>
        <c:grouping val="clustered"/>
        <c:varyColors val="0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5"/>
              <c:layout>
                <c:manualLayout>
                  <c:x val="2.4737167594310453E-3"/>
                  <c:y val="0.139410148428321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Hoja1!$A$13:$F$13</c:f>
              <c:strCache>
                <c:ptCount val="6"/>
                <c:pt idx="0">
                  <c:v>Mano de obra ($/jornal)</c:v>
                </c:pt>
                <c:pt idx="1">
                  <c:v>Energía $/Kw.</c:v>
                </c:pt>
                <c:pt idx="2">
                  <c:v>Gas Oil $/Lt</c:v>
                </c:pt>
                <c:pt idx="3">
                  <c:v>Urea U$S/tn</c:v>
                </c:pt>
                <c:pt idx="4">
                  <c:v>Dólar $/U$S</c:v>
                </c:pt>
                <c:pt idx="5">
                  <c:v>Arándanos U$S/kg</c:v>
                </c:pt>
              </c:strCache>
            </c:strRef>
          </c:cat>
          <c:val>
            <c:numRef>
              <c:f>Hoja1!$A$14:$F$14</c:f>
              <c:numCache>
                <c:formatCode>0%</c:formatCode>
                <c:ptCount val="6"/>
                <c:pt idx="0">
                  <c:v>4</c:v>
                </c:pt>
                <c:pt idx="1">
                  <c:v>2.8</c:v>
                </c:pt>
                <c:pt idx="2">
                  <c:v>2.7</c:v>
                </c:pt>
                <c:pt idx="3">
                  <c:v>1.7</c:v>
                </c:pt>
                <c:pt idx="4">
                  <c:v>0.59799999999999998</c:v>
                </c:pt>
                <c:pt idx="5">
                  <c:v>-0.42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233152"/>
        <c:axId val="137234688"/>
      </c:barChart>
      <c:catAx>
        <c:axId val="13723315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37234688"/>
        <c:crosses val="autoZero"/>
        <c:auto val="1"/>
        <c:lblAlgn val="ctr"/>
        <c:lblOffset val="100"/>
        <c:noMultiLvlLbl val="0"/>
      </c:catAx>
      <c:valAx>
        <c:axId val="13723468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37233152"/>
        <c:crosses val="autoZero"/>
        <c:crossBetween val="between"/>
      </c:valAx>
    </c:plotArea>
    <c:plotVisOnly val="1"/>
    <c:dispBlanksAs val="gap"/>
    <c:showDLblsOverMax val="0"/>
  </c:chart>
  <c:spPr>
    <a:solidFill>
      <a:schemeClr val="bg2"/>
    </a:solidFill>
  </c:spPr>
  <c:txPr>
    <a:bodyPr/>
    <a:lstStyle/>
    <a:p>
      <a:pPr>
        <a:defRPr b="1"/>
      </a:pPr>
      <a:endParaRPr lang="es-ES_tradnl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_trad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/>
              <a:t>Distribución de ingresos en el sector agropecuario. Fuente: Nebraska University.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9.3446276701549091E-2"/>
          <c:y val="0.11339802753324608"/>
          <c:w val="0.87944343371126665"/>
          <c:h val="0.78429814596099634"/>
        </c:manualLayout>
      </c:layout>
      <c:lineChart>
        <c:grouping val="standard"/>
        <c:varyColors val="0"/>
        <c:ser>
          <c:idx val="0"/>
          <c:order val="0"/>
          <c:tx>
            <c:strRef>
              <c:f>'C:\Users\Gonzalo\Desktop\Informes\Midgold\2013\[Control%20de%20laterales%20y%20yemas%202013(1).xls]Hoja1'!$B$3</c:f>
              <c:strCache>
                <c:ptCount val="1"/>
                <c:pt idx="0">
                  <c:v>Sector comercial y transformador.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marker>
            <c:spPr>
              <a:solidFill>
                <a:schemeClr val="bg1"/>
              </a:solidFill>
            </c:spPr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'C:\Users\Gonzalo\Desktop\Informes\Midgold\2013\[Control%20de%20laterales%20y%20yemas%202013(1).xls]Hoja1'!$A$4:$A$8</c:f>
              <c:numCache>
                <c:formatCode>General</c:formatCode>
                <c:ptCount val="5"/>
                <c:pt idx="0">
                  <c:v>1930</c:v>
                </c:pt>
                <c:pt idx="1">
                  <c:v>1950</c:v>
                </c:pt>
                <c:pt idx="2">
                  <c:v>1970</c:v>
                </c:pt>
                <c:pt idx="3">
                  <c:v>1990</c:v>
                </c:pt>
                <c:pt idx="4">
                  <c:v>2010</c:v>
                </c:pt>
              </c:numCache>
            </c:numRef>
          </c:cat>
          <c:val>
            <c:numRef>
              <c:f>'C:\Users\Gonzalo\Desktop\Informes\Midgold\2013\[Control%20de%20laterales%20y%20yemas%202013(1).xls]Hoja1'!$B$4:$B$8</c:f>
              <c:numCache>
                <c:formatCode>General</c:formatCode>
                <c:ptCount val="5"/>
                <c:pt idx="0">
                  <c:v>40</c:v>
                </c:pt>
                <c:pt idx="1">
                  <c:v>53.9</c:v>
                </c:pt>
                <c:pt idx="2">
                  <c:v>61.9</c:v>
                </c:pt>
                <c:pt idx="3">
                  <c:v>67.099999999999994</c:v>
                </c:pt>
                <c:pt idx="4">
                  <c:v>71.2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'C:\Users\Gonzalo\Desktop\Informes\Midgold\2013\[Control%20de%20laterales%20y%20yemas%202013(1).xls]Hoja1'!$C$3</c:f>
              <c:strCache>
                <c:ptCount val="1"/>
                <c:pt idx="0">
                  <c:v>Productores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'C:\Users\Gonzalo\Desktop\Informes\Midgold\2013\[Control%20de%20laterales%20y%20yemas%202013(1).xls]Hoja1'!$A$4:$A$8</c:f>
              <c:numCache>
                <c:formatCode>General</c:formatCode>
                <c:ptCount val="5"/>
                <c:pt idx="0">
                  <c:v>1930</c:v>
                </c:pt>
                <c:pt idx="1">
                  <c:v>1950</c:v>
                </c:pt>
                <c:pt idx="2">
                  <c:v>1970</c:v>
                </c:pt>
                <c:pt idx="3">
                  <c:v>1990</c:v>
                </c:pt>
                <c:pt idx="4">
                  <c:v>2010</c:v>
                </c:pt>
              </c:numCache>
            </c:numRef>
          </c:cat>
          <c:val>
            <c:numRef>
              <c:f>'C:\Users\Gonzalo\Desktop\Informes\Midgold\2013\[Control%20de%20laterales%20y%20yemas%202013(1).xls]Hoja1'!$C$4:$C$8</c:f>
              <c:numCache>
                <c:formatCode>General</c:formatCode>
                <c:ptCount val="5"/>
                <c:pt idx="0">
                  <c:v>48</c:v>
                </c:pt>
                <c:pt idx="1">
                  <c:v>26.4</c:v>
                </c:pt>
                <c:pt idx="2">
                  <c:v>14.5</c:v>
                </c:pt>
                <c:pt idx="3">
                  <c:v>8</c:v>
                </c:pt>
                <c:pt idx="4">
                  <c:v>4.5999999999999996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'C:\Users\Gonzalo\Desktop\Informes\Midgold\2013\[Control%20de%20laterales%20y%20yemas%202013(1).xls]Hoja1'!$D$3</c:f>
              <c:strCache>
                <c:ptCount val="1"/>
                <c:pt idx="0">
                  <c:v>Sector proveedor (Insumos)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'C:\Users\Gonzalo\Desktop\Informes\Midgold\2013\[Control%20de%20laterales%20y%20yemas%202013(1).xls]Hoja1'!$A$4:$A$8</c:f>
              <c:numCache>
                <c:formatCode>General</c:formatCode>
                <c:ptCount val="5"/>
                <c:pt idx="0">
                  <c:v>1930</c:v>
                </c:pt>
                <c:pt idx="1">
                  <c:v>1950</c:v>
                </c:pt>
                <c:pt idx="2">
                  <c:v>1970</c:v>
                </c:pt>
                <c:pt idx="3">
                  <c:v>1990</c:v>
                </c:pt>
                <c:pt idx="4">
                  <c:v>2010</c:v>
                </c:pt>
              </c:numCache>
            </c:numRef>
          </c:cat>
          <c:val>
            <c:numRef>
              <c:f>'C:\Users\Gonzalo\Desktop\Informes\Midgold\2013\[Control%20de%20laterales%20y%20yemas%202013(1).xls]Hoja1'!$D$4:$D$8</c:f>
              <c:numCache>
                <c:formatCode>General</c:formatCode>
                <c:ptCount val="5"/>
                <c:pt idx="0">
                  <c:v>12</c:v>
                </c:pt>
                <c:pt idx="1">
                  <c:v>19.8</c:v>
                </c:pt>
                <c:pt idx="2">
                  <c:v>23.6</c:v>
                </c:pt>
                <c:pt idx="3">
                  <c:v>25</c:v>
                </c:pt>
                <c:pt idx="4">
                  <c:v>24.2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999872"/>
        <c:axId val="138001408"/>
      </c:lineChart>
      <c:catAx>
        <c:axId val="137999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crossAx val="138001408"/>
        <c:crosses val="autoZero"/>
        <c:auto val="1"/>
        <c:lblAlgn val="ctr"/>
        <c:lblOffset val="100"/>
        <c:noMultiLvlLbl val="0"/>
      </c:catAx>
      <c:valAx>
        <c:axId val="138001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crossAx val="137999872"/>
        <c:crosses val="autoZero"/>
        <c:crossBetween val="between"/>
      </c:valAx>
      <c:spPr>
        <a:gradFill>
          <a:gsLst>
            <a:gs pos="0">
              <a:schemeClr val="tx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plotArea>
    <c:legend>
      <c:legendPos val="t"/>
      <c:layout>
        <c:manualLayout>
          <c:xMode val="edge"/>
          <c:yMode val="edge"/>
          <c:x val="9.9012327710422524E-2"/>
          <c:y val="0.11026031917934682"/>
          <c:w val="0.49143910615609276"/>
          <c:h val="0.18847208663510398"/>
        </c:manualLayout>
      </c:layout>
      <c:overlay val="0"/>
    </c:legend>
    <c:plotVisOnly val="1"/>
    <c:dispBlanksAs val="gap"/>
    <c:showDLblsOverMax val="0"/>
  </c:chart>
  <c:spPr>
    <a:noFill/>
    <a:ln>
      <a:solidFill>
        <a:schemeClr val="bg1"/>
      </a:solidFill>
    </a:ln>
  </c:spPr>
  <c:txPr>
    <a:bodyPr/>
    <a:lstStyle/>
    <a:p>
      <a:pPr>
        <a:defRPr sz="1400" b="1">
          <a:solidFill>
            <a:schemeClr val="tx1"/>
          </a:solidFill>
        </a:defRPr>
      </a:pPr>
      <a:endParaRPr lang="es-ES_tradnl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_trad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s-MX" sz="2000"/>
              <a:t>Demanda de personal de Arándanos en Concordia. Apama.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0.13533573928258968"/>
          <c:y val="0.22308070866141733"/>
          <c:w val="0.83410870516185476"/>
          <c:h val="0.547929790026246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'Mano de O'!$A$6</c:f>
              <c:strCache>
                <c:ptCount val="1"/>
                <c:pt idx="0">
                  <c:v>Semanas promedio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'Mano de O'!$B$5:$E$5</c:f>
              <c:strCache>
                <c:ptCount val="4"/>
                <c:pt idx="0">
                  <c:v>Personal de campo fijo (1(3 has)</c:v>
                </c:pt>
                <c:pt idx="1">
                  <c:v>Semanas pick</c:v>
                </c:pt>
                <c:pt idx="2">
                  <c:v>Personal de empaque (1,5/10 cosecheros)</c:v>
                </c:pt>
                <c:pt idx="3">
                  <c:v>Total</c:v>
                </c:pt>
              </c:strCache>
            </c:strRef>
          </c:cat>
          <c:val>
            <c:numRef>
              <c:f>'Mano de O'!$B$6:$E$6</c:f>
              <c:numCache>
                <c:formatCode>0</c:formatCode>
                <c:ptCount val="4"/>
                <c:pt idx="0">
                  <c:v>332.66666666666669</c:v>
                </c:pt>
                <c:pt idx="1">
                  <c:v>9990</c:v>
                </c:pt>
                <c:pt idx="2">
                  <c:v>1497</c:v>
                </c:pt>
                <c:pt idx="3">
                  <c:v>11819.666666666666</c:v>
                </c:pt>
              </c:numCache>
            </c:numRef>
          </c:val>
        </c:ser>
        <c:ser>
          <c:idx val="1"/>
          <c:order val="1"/>
          <c:tx>
            <c:strRef>
              <c:f>'Mano de O'!$A$7</c:f>
              <c:strCache>
                <c:ptCount val="1"/>
                <c:pt idx="0">
                  <c:v>Semanas pick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'Mano de O'!$B$5:$E$5</c:f>
              <c:strCache>
                <c:ptCount val="4"/>
                <c:pt idx="0">
                  <c:v>Personal de campo fijo (1(3 has)</c:v>
                </c:pt>
                <c:pt idx="1">
                  <c:v>Semanas pick</c:v>
                </c:pt>
                <c:pt idx="2">
                  <c:v>Personal de empaque (1,5/10 cosecheros)</c:v>
                </c:pt>
                <c:pt idx="3">
                  <c:v>Total</c:v>
                </c:pt>
              </c:strCache>
            </c:strRef>
          </c:cat>
          <c:val>
            <c:numRef>
              <c:f>'Mano de O'!$B$7:$E$7</c:f>
              <c:numCache>
                <c:formatCode>0</c:formatCode>
                <c:ptCount val="4"/>
                <c:pt idx="0">
                  <c:v>332.66666666666669</c:v>
                </c:pt>
                <c:pt idx="1">
                  <c:v>14985</c:v>
                </c:pt>
                <c:pt idx="2">
                  <c:v>2245.5</c:v>
                </c:pt>
                <c:pt idx="3">
                  <c:v>17563.166666666664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660288"/>
        <c:axId val="137661824"/>
      </c:barChart>
      <c:catAx>
        <c:axId val="137660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ES_tradnl"/>
          </a:p>
        </c:txPr>
        <c:crossAx val="137661824"/>
        <c:crosses val="autoZero"/>
        <c:auto val="1"/>
        <c:lblAlgn val="ctr"/>
        <c:lblOffset val="100"/>
        <c:noMultiLvlLbl val="0"/>
      </c:catAx>
      <c:valAx>
        <c:axId val="137661824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ES_tradnl"/>
          </a:p>
        </c:txPr>
        <c:crossAx val="13766028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5753324584426948"/>
          <c:y val="0.12499995262325062"/>
          <c:w val="0.70160017497812777"/>
          <c:h val="8.371736926386005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es-ES_tradn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_trad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MX" sz="1800" b="1" dirty="0">
                <a:solidFill>
                  <a:schemeClr val="tx1"/>
                </a:solidFill>
              </a:rPr>
              <a:t>Saldo anual  en hectáreas por año. APAMA</a:t>
            </a:r>
            <a:r>
              <a:rPr lang="es-MX" dirty="0"/>
              <a:t>.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870090416647629"/>
          <c:y val="0.14335671063625086"/>
          <c:w val="0.74632977454220539"/>
          <c:h val="0.655871922762066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Hoja5!$A$5</c:f>
              <c:strCache>
                <c:ptCount val="1"/>
                <c:pt idx="0">
                  <c:v>Saldo (has)</c:v>
                </c:pt>
              </c:strCache>
            </c:strRef>
          </c:tx>
          <c:spPr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es-ES_trad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Hoja5!$B$3:$I$3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Hoja5!$B$5:$I$5</c:f>
              <c:numCache>
                <c:formatCode>General</c:formatCode>
                <c:ptCount val="8"/>
                <c:pt idx="0">
                  <c:v>449</c:v>
                </c:pt>
                <c:pt idx="1">
                  <c:v>173</c:v>
                </c:pt>
                <c:pt idx="2">
                  <c:v>176</c:v>
                </c:pt>
                <c:pt idx="3">
                  <c:v>-409</c:v>
                </c:pt>
                <c:pt idx="4">
                  <c:v>-239</c:v>
                </c:pt>
                <c:pt idx="5">
                  <c:v>-152</c:v>
                </c:pt>
                <c:pt idx="6">
                  <c:v>-184</c:v>
                </c:pt>
                <c:pt idx="7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955712"/>
        <c:axId val="36594432"/>
      </c:barChart>
      <c:catAx>
        <c:axId val="67955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_tradnl"/>
          </a:p>
        </c:txPr>
        <c:crossAx val="36594432"/>
        <c:crosses val="autoZero"/>
        <c:auto val="1"/>
        <c:lblAlgn val="ctr"/>
        <c:lblOffset val="100"/>
        <c:noMultiLvlLbl val="0"/>
      </c:catAx>
      <c:valAx>
        <c:axId val="3659443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s-ES_tradnl"/>
          </a:p>
        </c:txPr>
        <c:crossAx val="6795571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="1" i="0" u="none" strike="noStrike" baseline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pPr>
            <a:endParaRPr lang="es-ES_tradnl"/>
          </a:p>
        </c:txPr>
      </c:dTable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_tradn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_trad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 sz="1800" dirty="0"/>
              <a:t>Variación en </a:t>
            </a:r>
            <a:r>
              <a:rPr lang="es-MX" sz="1800" dirty="0" err="1"/>
              <a:t>Nro</a:t>
            </a:r>
            <a:r>
              <a:rPr lang="es-MX" sz="1800" dirty="0"/>
              <a:t> de has por variedad</a:t>
            </a:r>
            <a:r>
              <a:rPr lang="es-MX" dirty="0"/>
              <a:t>.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'Evol var.'!$G$2</c:f>
              <c:strCache>
                <c:ptCount val="1"/>
                <c:pt idx="0">
                  <c:v>Var 11/10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'Evol var.'!$A$3:$A$11</c:f>
              <c:strCache>
                <c:ptCount val="9"/>
                <c:pt idx="0">
                  <c:v>oneal</c:v>
                </c:pt>
                <c:pt idx="1">
                  <c:v>Misty</c:v>
                </c:pt>
                <c:pt idx="2">
                  <c:v>Jewel</c:v>
                </c:pt>
                <c:pt idx="3">
                  <c:v>Emerald</c:v>
                </c:pt>
                <c:pt idx="4">
                  <c:v>Snowchaser</c:v>
                </c:pt>
                <c:pt idx="5">
                  <c:v>PD</c:v>
                </c:pt>
                <c:pt idx="6">
                  <c:v>Shigh</c:v>
                </c:pt>
                <c:pt idx="7">
                  <c:v>Star</c:v>
                </c:pt>
                <c:pt idx="8">
                  <c:v>Otras</c:v>
                </c:pt>
              </c:strCache>
            </c:strRef>
          </c:cat>
          <c:val>
            <c:numRef>
              <c:f>'Evol var.'!$G$3:$G$10</c:f>
              <c:numCache>
                <c:formatCode>0</c:formatCode>
                <c:ptCount val="8"/>
                <c:pt idx="0">
                  <c:v>-48.445367246301593</c:v>
                </c:pt>
                <c:pt idx="1">
                  <c:v>-18.132719786873334</c:v>
                </c:pt>
                <c:pt idx="2">
                  <c:v>19.438444924406049</c:v>
                </c:pt>
                <c:pt idx="3">
                  <c:v>30.816023738872396</c:v>
                </c:pt>
                <c:pt idx="7">
                  <c:v>0.69711538461538258</c:v>
                </c:pt>
              </c:numCache>
            </c:numRef>
          </c:val>
        </c:ser>
        <c:ser>
          <c:idx val="1"/>
          <c:order val="1"/>
          <c:tx>
            <c:strRef>
              <c:f>'Evol var.'!$J$2</c:f>
              <c:strCache>
                <c:ptCount val="1"/>
                <c:pt idx="0">
                  <c:v>Var 12/11</c:v>
                </c:pt>
              </c:strCache>
            </c:strRef>
          </c:tx>
          <c:spPr>
            <a:solidFill>
              <a:schemeClr val="accent3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#,##0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'Evol var.'!$J$3:$J$10</c:f>
              <c:numCache>
                <c:formatCode>0.00</c:formatCode>
                <c:ptCount val="8"/>
                <c:pt idx="0">
                  <c:v>-107.27999999999997</c:v>
                </c:pt>
                <c:pt idx="1">
                  <c:v>-103.02999999999997</c:v>
                </c:pt>
                <c:pt idx="2">
                  <c:v>-39.25</c:v>
                </c:pt>
                <c:pt idx="3">
                  <c:v>21.460000000000008</c:v>
                </c:pt>
                <c:pt idx="4">
                  <c:v>32</c:v>
                </c:pt>
                <c:pt idx="5">
                  <c:v>8.99</c:v>
                </c:pt>
                <c:pt idx="6">
                  <c:v>9.3000000000000007</c:v>
                </c:pt>
                <c:pt idx="7">
                  <c:v>9.2199999999999989</c:v>
                </c:pt>
              </c:numCache>
            </c:numRef>
          </c:val>
        </c:ser>
        <c:ser>
          <c:idx val="2"/>
          <c:order val="2"/>
          <c:tx>
            <c:strRef>
              <c:f>'Evol var.'!$M$2</c:f>
              <c:strCache>
                <c:ptCount val="1"/>
                <c:pt idx="0">
                  <c:v>Var 13/12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7.7795794004087903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s-ES_tradn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614263950715445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s-ES_tradn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'Evol var.'!$M$3:$M$10</c:f>
              <c:numCache>
                <c:formatCode>0</c:formatCode>
                <c:ptCount val="8"/>
                <c:pt idx="0">
                  <c:v>-13</c:v>
                </c:pt>
                <c:pt idx="1">
                  <c:v>-37.199999999999989</c:v>
                </c:pt>
                <c:pt idx="2">
                  <c:v>-3.6499999999999915</c:v>
                </c:pt>
                <c:pt idx="3">
                  <c:v>26.799999999999983</c:v>
                </c:pt>
                <c:pt idx="4">
                  <c:v>35.819999999999993</c:v>
                </c:pt>
                <c:pt idx="5">
                  <c:v>8.2000000000000011</c:v>
                </c:pt>
                <c:pt idx="6">
                  <c:v>6.82</c:v>
                </c:pt>
                <c:pt idx="7">
                  <c:v>-1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702848"/>
        <c:axId val="41177088"/>
      </c:barChart>
      <c:catAx>
        <c:axId val="78702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ES_tradnl"/>
          </a:p>
        </c:txPr>
        <c:crossAx val="41177088"/>
        <c:crosses val="autoZero"/>
        <c:auto val="1"/>
        <c:lblAlgn val="ctr"/>
        <c:lblOffset val="100"/>
        <c:noMultiLvlLbl val="0"/>
      </c:catAx>
      <c:valAx>
        <c:axId val="41177088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ES_tradnl"/>
          </a:p>
        </c:txPr>
        <c:crossAx val="78702848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40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es-ES_tradn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_trad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r>
              <a:rPr lang="es-MX" sz="1800" b="1">
                <a:solidFill>
                  <a:schemeClr val="tx1"/>
                </a:solidFill>
              </a:rPr>
              <a:t>Comparación en has. por variedad.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1681529792547442"/>
          <c:y val="0.20307718021096419"/>
          <c:w val="0.83919285153597178"/>
          <c:h val="0.7021040707175754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'Evol var.'!$B$2</c:f>
              <c:strCache>
                <c:ptCount val="1"/>
                <c:pt idx="0">
                  <c:v>2010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es-ES_trad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'Evol var.'!$C$3:$C$5</c:f>
              <c:numCache>
                <c:formatCode>0</c:formatCode>
                <c:ptCount val="3"/>
                <c:pt idx="0">
                  <c:v>770.6</c:v>
                </c:pt>
                <c:pt idx="1">
                  <c:v>412.9</c:v>
                </c:pt>
                <c:pt idx="2">
                  <c:v>92.6</c:v>
                </c:pt>
              </c:numCache>
            </c:numRef>
          </c:val>
        </c:ser>
        <c:ser>
          <c:idx val="0"/>
          <c:order val="1"/>
          <c:tx>
            <c:strRef>
              <c:f>'Evol var.'!$E$2</c:f>
              <c:strCache>
                <c:ptCount val="1"/>
                <c:pt idx="0">
                  <c:v>2011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8.3333333333333332E-3"/>
                  <c:y val="-4.16666666666666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666666666666666E-2"/>
                  <c:y val="-1.38888888888888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5555555555556061E-3"/>
                  <c:y val="-2.31481481481481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4.16666666666666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es-ES_trad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'Evol var.'!$A$3:$A$11</c:f>
              <c:strCache>
                <c:ptCount val="9"/>
                <c:pt idx="0">
                  <c:v>Oneal</c:v>
                </c:pt>
                <c:pt idx="1">
                  <c:v>Misty</c:v>
                </c:pt>
                <c:pt idx="2">
                  <c:v>Jewel</c:v>
                </c:pt>
                <c:pt idx="3">
                  <c:v>Emerald</c:v>
                </c:pt>
                <c:pt idx="4">
                  <c:v>Schaser</c:v>
                </c:pt>
                <c:pt idx="5">
                  <c:v>PD</c:v>
                </c:pt>
                <c:pt idx="6">
                  <c:v>Shigh</c:v>
                </c:pt>
                <c:pt idx="7">
                  <c:v>Star</c:v>
                </c:pt>
                <c:pt idx="8">
                  <c:v>Otras</c:v>
                </c:pt>
              </c:strCache>
            </c:strRef>
          </c:cat>
          <c:val>
            <c:numRef>
              <c:f>'Evol var.'!$D$3:$D$5</c:f>
              <c:numCache>
                <c:formatCode>0</c:formatCode>
                <c:ptCount val="3"/>
                <c:pt idx="0">
                  <c:v>397.28</c:v>
                </c:pt>
                <c:pt idx="1">
                  <c:v>338.03</c:v>
                </c:pt>
                <c:pt idx="2">
                  <c:v>110.6</c:v>
                </c:pt>
              </c:numCache>
            </c:numRef>
          </c:val>
        </c:ser>
        <c:ser>
          <c:idx val="2"/>
          <c:order val="2"/>
          <c:tx>
            <c:strRef>
              <c:f>'Evol var.'!$I$2</c:f>
              <c:strCache>
                <c:ptCount val="1"/>
                <c:pt idx="0">
                  <c:v>2012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8.3333333333333592E-3"/>
                  <c:y val="-1.38888888888888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111111111111112E-2"/>
                  <c:y val="-1.38888888888888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222222222222223E-2"/>
                  <c:y val="-3.24074074074074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es-ES_trad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'Evol var.'!$H$3:$H$5</c:f>
              <c:numCache>
                <c:formatCode>#,##0_);\(#,##0\)</c:formatCode>
                <c:ptCount val="3"/>
                <c:pt idx="0">
                  <c:v>290</c:v>
                </c:pt>
                <c:pt idx="1">
                  <c:v>235</c:v>
                </c:pt>
                <c:pt idx="2">
                  <c:v>71.349999999999994</c:v>
                </c:pt>
              </c:numCache>
            </c:numRef>
          </c:val>
        </c:ser>
        <c:ser>
          <c:idx val="3"/>
          <c:order val="3"/>
          <c:tx>
            <c:strRef>
              <c:f>'Evol var.'!$L$2</c:f>
              <c:strCache>
                <c:ptCount val="1"/>
                <c:pt idx="0">
                  <c:v>2013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es-ES_trad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'Evol var.'!$K$3:$K$5</c:f>
              <c:numCache>
                <c:formatCode>#,##0_);\(#,##0\)</c:formatCode>
                <c:ptCount val="3"/>
                <c:pt idx="0">
                  <c:v>277</c:v>
                </c:pt>
                <c:pt idx="1">
                  <c:v>197.8</c:v>
                </c:pt>
                <c:pt idx="2">
                  <c:v>67.7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268992"/>
        <c:axId val="89270528"/>
      </c:barChart>
      <c:catAx>
        <c:axId val="89268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_tradnl"/>
          </a:p>
        </c:txPr>
        <c:crossAx val="89270528"/>
        <c:crosses val="autoZero"/>
        <c:auto val="1"/>
        <c:lblAlgn val="ctr"/>
        <c:lblOffset val="100"/>
        <c:noMultiLvlLbl val="0"/>
      </c:catAx>
      <c:valAx>
        <c:axId val="8927052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s-MX" sz="1400"/>
                  <a:t>Has/var.</a:t>
                </a:r>
              </a:p>
            </c:rich>
          </c:tx>
          <c:layout>
            <c:manualLayout>
              <c:xMode val="edge"/>
              <c:yMode val="edge"/>
              <c:x val="2.9255502889968338E-2"/>
              <c:y val="0.48225850722468744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_tradnl"/>
          </a:p>
        </c:txPr>
        <c:crossAx val="8926899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4934921596338919"/>
          <c:y val="0.10613225430154563"/>
          <c:w val="0.36676857700479748"/>
          <c:h val="8.3717191601049873E-2"/>
        </c:manualLayout>
      </c:layout>
      <c:overlay val="0"/>
      <c:txPr>
        <a:bodyPr/>
        <a:lstStyle/>
        <a:p>
          <a:pPr>
            <a:defRPr sz="1200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es-ES_tradnl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_tradn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_trad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r>
              <a:rPr lang="es-MX" sz="1800">
                <a:solidFill>
                  <a:schemeClr val="tx1"/>
                </a:solidFill>
              </a:rPr>
              <a:t>Comparación en has. por variedad.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0.11681529792547442"/>
          <c:y val="0.20307718021096419"/>
          <c:w val="0.83919285153597178"/>
          <c:h val="0.7021040707175754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'Evol var.'!$B$2</c:f>
              <c:strCache>
                <c:ptCount val="1"/>
                <c:pt idx="0">
                  <c:v>2010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es-ES_trad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'Evol var.'!$A$6:$A$9</c:f>
              <c:strCache>
                <c:ptCount val="4"/>
                <c:pt idx="0">
                  <c:v>Emerald</c:v>
                </c:pt>
                <c:pt idx="1">
                  <c:v>Schaser</c:v>
                </c:pt>
                <c:pt idx="2">
                  <c:v>PD</c:v>
                </c:pt>
                <c:pt idx="3">
                  <c:v>Shigh</c:v>
                </c:pt>
              </c:strCache>
            </c:strRef>
          </c:cat>
          <c:val>
            <c:numRef>
              <c:f>'Evol var.'!$C$6:$C$9</c:f>
              <c:numCache>
                <c:formatCode>General</c:formatCode>
                <c:ptCount val="4"/>
                <c:pt idx="0" formatCode="0">
                  <c:v>134.80000000000001</c:v>
                </c:pt>
              </c:numCache>
            </c:numRef>
          </c:val>
        </c:ser>
        <c:ser>
          <c:idx val="0"/>
          <c:order val="1"/>
          <c:tx>
            <c:strRef>
              <c:f>'Evol var.'!$E$2</c:f>
              <c:strCache>
                <c:ptCount val="1"/>
                <c:pt idx="0">
                  <c:v>2011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8.3333333333333332E-3"/>
                  <c:y val="-4.16666666666666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666666666666666E-2"/>
                  <c:y val="-1.38888888888888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5555555555556061E-3"/>
                  <c:y val="-2.31481481481481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4.16666666666666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es-ES_trad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'Evol var.'!$A$6:$A$9</c:f>
              <c:strCache>
                <c:ptCount val="4"/>
                <c:pt idx="0">
                  <c:v>Emerald</c:v>
                </c:pt>
                <c:pt idx="1">
                  <c:v>Schaser</c:v>
                </c:pt>
                <c:pt idx="2">
                  <c:v>PD</c:v>
                </c:pt>
                <c:pt idx="3">
                  <c:v>Shigh</c:v>
                </c:pt>
              </c:strCache>
            </c:strRef>
          </c:cat>
          <c:val>
            <c:numRef>
              <c:f>'Evol var.'!$D$6:$D$9</c:f>
              <c:numCache>
                <c:formatCode>General</c:formatCode>
                <c:ptCount val="4"/>
                <c:pt idx="0" formatCode="0">
                  <c:v>176.34</c:v>
                </c:pt>
              </c:numCache>
            </c:numRef>
          </c:val>
        </c:ser>
        <c:ser>
          <c:idx val="2"/>
          <c:order val="2"/>
          <c:tx>
            <c:strRef>
              <c:f>'Evol var.'!$I$2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8.3333333333333592E-3"/>
                  <c:y val="-1.38888888888888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4510311015321692E-3"/>
                  <c:y val="-1.388899677083826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7144570693747902E-3"/>
                  <c:y val="-1.447155929745077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es-ES_trad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'Evol var.'!$A$6:$A$9</c:f>
              <c:strCache>
                <c:ptCount val="4"/>
                <c:pt idx="0">
                  <c:v>Emerald</c:v>
                </c:pt>
                <c:pt idx="1">
                  <c:v>Schaser</c:v>
                </c:pt>
                <c:pt idx="2">
                  <c:v>PD</c:v>
                </c:pt>
                <c:pt idx="3">
                  <c:v>Shigh</c:v>
                </c:pt>
              </c:strCache>
            </c:strRef>
          </c:cat>
          <c:val>
            <c:numRef>
              <c:f>'Evol var.'!$H$6:$H$9</c:f>
              <c:numCache>
                <c:formatCode>#,##0_);\(#,##0\)</c:formatCode>
                <c:ptCount val="4"/>
                <c:pt idx="0">
                  <c:v>197.8</c:v>
                </c:pt>
                <c:pt idx="1">
                  <c:v>32</c:v>
                </c:pt>
                <c:pt idx="2">
                  <c:v>8.99</c:v>
                </c:pt>
                <c:pt idx="3">
                  <c:v>9.3000000000000007</c:v>
                </c:pt>
              </c:numCache>
            </c:numRef>
          </c:val>
        </c:ser>
        <c:ser>
          <c:idx val="3"/>
          <c:order val="3"/>
          <c:tx>
            <c:strRef>
              <c:f>'Evol var.'!$L$2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es-ES_trad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'Evol var.'!$A$6:$A$9</c:f>
              <c:strCache>
                <c:ptCount val="4"/>
                <c:pt idx="0">
                  <c:v>Emerald</c:v>
                </c:pt>
                <c:pt idx="1">
                  <c:v>Schaser</c:v>
                </c:pt>
                <c:pt idx="2">
                  <c:v>PD</c:v>
                </c:pt>
                <c:pt idx="3">
                  <c:v>Shigh</c:v>
                </c:pt>
              </c:strCache>
            </c:strRef>
          </c:cat>
          <c:val>
            <c:numRef>
              <c:f>'Evol var.'!$K$6:$K$9</c:f>
              <c:numCache>
                <c:formatCode>#,##0_);\(#,##0\)</c:formatCode>
                <c:ptCount val="4"/>
                <c:pt idx="0">
                  <c:v>224.6</c:v>
                </c:pt>
                <c:pt idx="1">
                  <c:v>67.819999999999993</c:v>
                </c:pt>
                <c:pt idx="2">
                  <c:v>17.190000000000001</c:v>
                </c:pt>
                <c:pt idx="3">
                  <c:v>16.12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235520"/>
        <c:axId val="101864576"/>
      </c:barChart>
      <c:catAx>
        <c:axId val="102235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_tradnl"/>
          </a:p>
        </c:txPr>
        <c:crossAx val="101864576"/>
        <c:crosses val="autoZero"/>
        <c:auto val="1"/>
        <c:lblAlgn val="ctr"/>
        <c:lblOffset val="100"/>
        <c:noMultiLvlLbl val="0"/>
      </c:catAx>
      <c:valAx>
        <c:axId val="10186457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s-MX" sz="1400"/>
                  <a:t>Has/var.</a:t>
                </a:r>
              </a:p>
            </c:rich>
          </c:tx>
          <c:layout>
            <c:manualLayout>
              <c:xMode val="edge"/>
              <c:yMode val="edge"/>
              <c:x val="2.574494335640292E-2"/>
              <c:y val="0.42683839867465712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_tradnl"/>
          </a:p>
        </c:txPr>
        <c:crossAx val="10223552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2436353418642538"/>
          <c:y val="9.0570206251592955E-2"/>
          <c:w val="0.36676876928845437"/>
          <c:h val="8.5296733741615643E-2"/>
        </c:manualLayout>
      </c:layout>
      <c:overlay val="0"/>
      <c:txPr>
        <a:bodyPr/>
        <a:lstStyle/>
        <a:p>
          <a:pPr>
            <a:defRPr sz="1200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es-ES_tradnl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_tradn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_trad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 smtClean="0">
                <a:latin typeface="+mj-lt"/>
              </a:rPr>
              <a:t>Participación</a:t>
            </a:r>
            <a:r>
              <a:rPr lang="en-US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varietal en % - 2011</a:t>
            </a: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375207233649316E-2"/>
          <c:y val="0.21309373032626006"/>
          <c:w val="0.81347593592098721"/>
          <c:h val="0.7313104099544494"/>
        </c:manualLayout>
      </c:layout>
      <c:pie3DChart>
        <c:varyColors val="1"/>
        <c:ser>
          <c:idx val="1"/>
          <c:order val="1"/>
          <c:tx>
            <c:strRef>
              <c:f>'Resumen Variedades'!$C$4</c:f>
              <c:strCache>
                <c:ptCount val="1"/>
                <c:pt idx="0">
                  <c:v>%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0070C0"/>
              </a:solidFill>
            </c:spPr>
          </c:dPt>
          <c:dPt>
            <c:idx val="2"/>
            <c:bubble3D val="0"/>
            <c:spPr>
              <a:solidFill>
                <a:srgbClr val="FFCC00"/>
              </a:solidFill>
            </c:spPr>
          </c:dPt>
          <c:dPt>
            <c:idx val="3"/>
            <c:bubble3D val="0"/>
            <c:spPr>
              <a:solidFill>
                <a:srgbClr val="00B050"/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Pt>
            <c:idx val="5"/>
            <c:bubble3D val="0"/>
            <c:spPr>
              <a:solidFill>
                <a:srgbClr val="FFFF00"/>
              </a:solidFill>
            </c:spPr>
          </c:dPt>
          <c:dLbls>
            <c:dLbl>
              <c:idx val="2"/>
              <c:layout>
                <c:manualLayout>
                  <c:x val="-1.3875880716096144E-2"/>
                  <c:y val="0.1011402436766285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8.2871390689578852E-3"/>
                  <c:y val="-4.383679591156538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7568246077739855E-2"/>
                  <c:y val="-2.408028737547679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11007508640297503"/>
                  <c:y val="9.4524682442691556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es-ES_tradn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'Resumen Variedades'!$A$5:$A$10</c:f>
              <c:strCache>
                <c:ptCount val="6"/>
                <c:pt idx="0">
                  <c:v>O'NEIL</c:v>
                </c:pt>
                <c:pt idx="1">
                  <c:v>MISTY</c:v>
                </c:pt>
                <c:pt idx="2">
                  <c:v>EME</c:v>
                </c:pt>
                <c:pt idx="3">
                  <c:v>JEW</c:v>
                </c:pt>
                <c:pt idx="4">
                  <c:v>STAR</c:v>
                </c:pt>
                <c:pt idx="5">
                  <c:v>RESTO</c:v>
                </c:pt>
              </c:strCache>
            </c:strRef>
          </c:cat>
          <c:val>
            <c:numRef>
              <c:f>'Resumen Variedades'!$C$5:$C$10</c:f>
              <c:numCache>
                <c:formatCode>0.00%</c:formatCode>
                <c:ptCount val="6"/>
                <c:pt idx="0">
                  <c:v>0.34307253131848803</c:v>
                </c:pt>
                <c:pt idx="1">
                  <c:v>0.29190803364649837</c:v>
                </c:pt>
                <c:pt idx="2">
                  <c:v>0.15228130316605631</c:v>
                </c:pt>
                <c:pt idx="3">
                  <c:v>9.551124052430604E-2</c:v>
                </c:pt>
                <c:pt idx="4">
                  <c:v>7.2348016363223702E-2</c:v>
                </c:pt>
                <c:pt idx="5">
                  <c:v>4.4878874981428306E-2</c:v>
                </c:pt>
              </c:numCache>
            </c:numRef>
          </c:val>
        </c:ser>
        <c:ser>
          <c:idx val="0"/>
          <c:order val="0"/>
          <c:tx>
            <c:strRef>
              <c:f>'Resumen Variedades'!$B$4</c:f>
              <c:strCache>
                <c:ptCount val="1"/>
                <c:pt idx="0">
                  <c:v>Hectáreas</c:v>
                </c:pt>
              </c:strCache>
            </c:strRef>
          </c:tx>
          <c:explosion val="25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'Resumen Variedades'!$A$5:$A$10</c:f>
              <c:strCache>
                <c:ptCount val="6"/>
                <c:pt idx="0">
                  <c:v>O'NEIL</c:v>
                </c:pt>
                <c:pt idx="1">
                  <c:v>MISTY</c:v>
                </c:pt>
                <c:pt idx="2">
                  <c:v>EME</c:v>
                </c:pt>
                <c:pt idx="3">
                  <c:v>JEW</c:v>
                </c:pt>
                <c:pt idx="4">
                  <c:v>STAR</c:v>
                </c:pt>
                <c:pt idx="5">
                  <c:v>RESTO</c:v>
                </c:pt>
              </c:strCache>
            </c:strRef>
          </c:cat>
          <c:val>
            <c:numRef>
              <c:f>'Resumen Variedades'!$B$5:$B$10</c:f>
              <c:numCache>
                <c:formatCode>#,##0.00_);\(#,##0.00\)</c:formatCode>
                <c:ptCount val="6"/>
                <c:pt idx="0">
                  <c:v>397.28</c:v>
                </c:pt>
                <c:pt idx="1">
                  <c:v>338.03121212121175</c:v>
                </c:pt>
                <c:pt idx="2">
                  <c:v>176.34264069264066</c:v>
                </c:pt>
                <c:pt idx="3">
                  <c:v>110.60257575757562</c:v>
                </c:pt>
                <c:pt idx="4">
                  <c:v>83.77942655542644</c:v>
                </c:pt>
                <c:pt idx="5" formatCode="0.00">
                  <c:v>51.97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_trad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aseline="0"/>
            </a:pPr>
            <a:r>
              <a:rPr lang="en-US" sz="1800" baseline="0"/>
              <a:t>Participación varietal en % - 2012, Apama.</a:t>
            </a: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722222222222224E-2"/>
          <c:y val="0.18566236512102655"/>
          <c:w val="0.9555555555555556"/>
          <c:h val="0.77825860309128025"/>
        </c:manualLayout>
      </c:layout>
      <c:pie3DChart>
        <c:varyColors val="1"/>
        <c:ser>
          <c:idx val="0"/>
          <c:order val="0"/>
          <c:tx>
            <c:strRef>
              <c:f>Hoja4!$H$4</c:f>
              <c:strCache>
                <c:ptCount val="1"/>
                <c:pt idx="0">
                  <c:v>2012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  <c:spPr>
              <a:solidFill>
                <a:srgbClr val="FFC000"/>
              </a:solidFill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Lbls>
            <c:dLbl>
              <c:idx val="0"/>
              <c:layout>
                <c:manualLayout>
                  <c:x val="-7.568314960629921E-2"/>
                  <c:y val="-3.986747026991996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7.9555663518924652E-2"/>
                  <c:y val="-0.2437471161216942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1.150501874556311E-2"/>
                  <c:y val="-0.1896264998333518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2.6606624687652406E-2"/>
                  <c:y val="-9.2397141058400915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4.7299711519812299E-2"/>
                  <c:y val="-0.1016110092705748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3.7217847769028874E-2"/>
                  <c:y val="-1.921843102945465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2.6785651793525808E-2"/>
                  <c:y val="-2.9454651501895594E-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 b="1" baseline="0"/>
                </a:pPr>
                <a:endParaRPr lang="es-ES_tradn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Hoja4!$G$5:$G$13</c:f>
              <c:strCache>
                <c:ptCount val="9"/>
                <c:pt idx="0">
                  <c:v>Oneal</c:v>
                </c:pt>
                <c:pt idx="1">
                  <c:v>Misty</c:v>
                </c:pt>
                <c:pt idx="2">
                  <c:v>Jewel</c:v>
                </c:pt>
                <c:pt idx="3">
                  <c:v>Emerald</c:v>
                </c:pt>
                <c:pt idx="4">
                  <c:v>Schaser</c:v>
                </c:pt>
                <c:pt idx="5">
                  <c:v>PD</c:v>
                </c:pt>
                <c:pt idx="6">
                  <c:v>Shigh</c:v>
                </c:pt>
                <c:pt idx="7">
                  <c:v>Star</c:v>
                </c:pt>
                <c:pt idx="8">
                  <c:v>Otras</c:v>
                </c:pt>
              </c:strCache>
            </c:strRef>
          </c:cat>
          <c:val>
            <c:numRef>
              <c:f>Hoja4!$I$5:$I$13</c:f>
              <c:numCache>
                <c:formatCode>0.0</c:formatCode>
                <c:ptCount val="9"/>
                <c:pt idx="0">
                  <c:v>29.760683058987723</c:v>
                </c:pt>
                <c:pt idx="1">
                  <c:v>24.116415582283157</c:v>
                </c:pt>
                <c:pt idx="2">
                  <c:v>7.3221542629612895</c:v>
                </c:pt>
                <c:pt idx="3">
                  <c:v>20.29883830713025</c:v>
                </c:pt>
                <c:pt idx="4">
                  <c:v>3.2839374409917488</c:v>
                </c:pt>
                <c:pt idx="5">
                  <c:v>0.92258117482861957</c:v>
                </c:pt>
                <c:pt idx="6">
                  <c:v>0.95439431878822711</c:v>
                </c:pt>
                <c:pt idx="7">
                  <c:v>9.5439431878822703</c:v>
                </c:pt>
                <c:pt idx="8">
                  <c:v>3.7970526661467092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_trad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 baseline="0"/>
            </a:pPr>
            <a:r>
              <a:rPr lang="en-US" sz="1500" baseline="0"/>
              <a:t>Participación varietal en % - 2013, Apama.</a:t>
            </a: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722222222222224E-2"/>
          <c:y val="0.18566236512102655"/>
          <c:w val="0.9555555555555556"/>
          <c:h val="0.77825860309128025"/>
        </c:manualLayout>
      </c:layout>
      <c:pie3DChart>
        <c:varyColors val="1"/>
        <c:ser>
          <c:idx val="0"/>
          <c:order val="0"/>
          <c:tx>
            <c:strRef>
              <c:f>Hoja4!$J$4</c:f>
              <c:strCache>
                <c:ptCount val="1"/>
                <c:pt idx="0">
                  <c:v>2013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  <c:spPr>
              <a:solidFill>
                <a:srgbClr val="FFC000"/>
              </a:solidFill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Lbls>
            <c:dLbl>
              <c:idx val="0"/>
              <c:layout>
                <c:manualLayout>
                  <c:x val="-7.568314960629921E-2"/>
                  <c:y val="-3.986747026991996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3.0263731380273987E-3"/>
                  <c:y val="-7.329648557567677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4.729984251968504E-2"/>
                  <c:y val="-7.221606558439454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3.7217847769028874E-2"/>
                  <c:y val="-1.921843102945465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2.6785651793525808E-2"/>
                  <c:y val="-2.9454651501895594E-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 b="1" baseline="0"/>
                </a:pPr>
                <a:endParaRPr lang="es-ES_tradn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Hoja4!$G$5:$G$13</c:f>
              <c:strCache>
                <c:ptCount val="9"/>
                <c:pt idx="0">
                  <c:v>Oneal</c:v>
                </c:pt>
                <c:pt idx="1">
                  <c:v>Misty</c:v>
                </c:pt>
                <c:pt idx="2">
                  <c:v>Jewel</c:v>
                </c:pt>
                <c:pt idx="3">
                  <c:v>Emerald</c:v>
                </c:pt>
                <c:pt idx="4">
                  <c:v>Schaser</c:v>
                </c:pt>
                <c:pt idx="5">
                  <c:v>PD</c:v>
                </c:pt>
                <c:pt idx="6">
                  <c:v>Shigh</c:v>
                </c:pt>
                <c:pt idx="7">
                  <c:v>Star</c:v>
                </c:pt>
                <c:pt idx="8">
                  <c:v>Otras</c:v>
                </c:pt>
              </c:strCache>
            </c:strRef>
          </c:cat>
          <c:val>
            <c:numRef>
              <c:f>Hoja4!$K$5:$K$13</c:f>
              <c:numCache>
                <c:formatCode>0.0</c:formatCode>
                <c:ptCount val="9"/>
                <c:pt idx="0">
                  <c:v>27.738001061454188</c:v>
                </c:pt>
                <c:pt idx="1">
                  <c:v>19.807135776013137</c:v>
                </c:pt>
                <c:pt idx="2">
                  <c:v>6.7792876240449411</c:v>
                </c:pt>
                <c:pt idx="3">
                  <c:v>22.490812413005816</c:v>
                </c:pt>
                <c:pt idx="4">
                  <c:v>6.7913040865986387</c:v>
                </c:pt>
                <c:pt idx="5">
                  <c:v>1.7213582608173197</c:v>
                </c:pt>
                <c:pt idx="6">
                  <c:v>1.6142114697135075</c:v>
                </c:pt>
                <c:pt idx="7">
                  <c:v>9.2126212911689009</c:v>
                </c:pt>
                <c:pt idx="8">
                  <c:v>3.8452680171835412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BD22A-3DDA-4D3B-9CAB-786A59348C02}" type="datetimeFigureOut">
              <a:rPr lang="es-AR" smtClean="0"/>
              <a:pPr/>
              <a:t>10/07/2013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A9153-1831-4AD1-BD3E-380799503C00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26998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A9153-1831-4AD1-BD3E-380799503C00}" type="slidenum">
              <a:rPr lang="es-AR" smtClean="0"/>
              <a:pPr/>
              <a:t>10</a:t>
            </a:fld>
            <a:endParaRPr lang="es-A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A9153-1831-4AD1-BD3E-380799503C00}" type="slidenum">
              <a:rPr lang="es-AR" smtClean="0"/>
              <a:pPr/>
              <a:t>22</a:t>
            </a:fld>
            <a:endParaRPr lang="es-A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A9153-1831-4AD1-BD3E-380799503C00}" type="slidenum">
              <a:rPr lang="es-AR" smtClean="0"/>
              <a:pPr/>
              <a:t>23</a:t>
            </a:fld>
            <a:endParaRPr lang="es-A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A9153-1831-4AD1-BD3E-380799503C00}" type="slidenum">
              <a:rPr lang="es-AR" smtClean="0"/>
              <a:pPr/>
              <a:t>24</a:t>
            </a:fld>
            <a:endParaRPr lang="es-A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A9153-1831-4AD1-BD3E-380799503C00}" type="slidenum">
              <a:rPr lang="es-AR" smtClean="0"/>
              <a:pPr/>
              <a:t>25</a:t>
            </a:fld>
            <a:endParaRPr lang="es-A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A9153-1831-4AD1-BD3E-380799503C00}" type="slidenum">
              <a:rPr lang="es-AR" smtClean="0"/>
              <a:pPr/>
              <a:t>29</a:t>
            </a:fld>
            <a:endParaRPr lang="es-A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A9153-1831-4AD1-BD3E-380799503C00}" type="slidenum">
              <a:rPr lang="es-AR" smtClean="0"/>
              <a:pPr/>
              <a:t>31</a:t>
            </a:fld>
            <a:endParaRPr lang="es-A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A9153-1831-4AD1-BD3E-380799503C00}" type="slidenum">
              <a:rPr lang="es-AR" smtClean="0"/>
              <a:pPr/>
              <a:t>11</a:t>
            </a:fld>
            <a:endParaRPr lang="es-A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A9153-1831-4AD1-BD3E-380799503C00}" type="slidenum">
              <a:rPr lang="es-AR" smtClean="0"/>
              <a:pPr/>
              <a:t>12</a:t>
            </a:fld>
            <a:endParaRPr lang="es-A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A9153-1831-4AD1-BD3E-380799503C00}" type="slidenum">
              <a:rPr lang="es-AR" smtClean="0"/>
              <a:pPr/>
              <a:t>13</a:t>
            </a:fld>
            <a:endParaRPr lang="es-A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A9153-1831-4AD1-BD3E-380799503C00}" type="slidenum">
              <a:rPr lang="es-AR" smtClean="0"/>
              <a:pPr/>
              <a:t>15</a:t>
            </a:fld>
            <a:endParaRPr lang="es-A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A9153-1831-4AD1-BD3E-380799503C00}" type="slidenum">
              <a:rPr lang="es-AR" smtClean="0"/>
              <a:pPr/>
              <a:t>16</a:t>
            </a:fld>
            <a:endParaRPr lang="es-A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A9153-1831-4AD1-BD3E-380799503C00}" type="slidenum">
              <a:rPr lang="es-AR" smtClean="0"/>
              <a:pPr/>
              <a:t>17</a:t>
            </a:fld>
            <a:endParaRPr lang="es-A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A9153-1831-4AD1-BD3E-380799503C00}" type="slidenum">
              <a:rPr lang="es-AR" smtClean="0"/>
              <a:pPr/>
              <a:t>19</a:t>
            </a:fld>
            <a:endParaRPr lang="es-A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A9153-1831-4AD1-BD3E-380799503C00}" type="slidenum">
              <a:rPr lang="es-AR" smtClean="0"/>
              <a:pPr/>
              <a:t>20</a:t>
            </a:fld>
            <a:endParaRPr 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77850" y="1371600"/>
            <a:ext cx="8505952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77850" y="3228536"/>
            <a:ext cx="8509254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7/10/2013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914401"/>
            <a:ext cx="222885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914401"/>
            <a:ext cx="652145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548" y="1316736"/>
            <a:ext cx="84201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548" y="2704664"/>
            <a:ext cx="84201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920085"/>
            <a:ext cx="437515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920085"/>
            <a:ext cx="437515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855248"/>
            <a:ext cx="4376870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32112" y="1859760"/>
            <a:ext cx="4378590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95300" y="2514600"/>
            <a:ext cx="437687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514600"/>
            <a:ext cx="437859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9795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514352"/>
            <a:ext cx="29718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42950" y="1676400"/>
            <a:ext cx="29718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72972" y="1676400"/>
            <a:ext cx="5537729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429566" y="1108077"/>
            <a:ext cx="569595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671145" y="5359769"/>
            <a:ext cx="168402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176999"/>
            <a:ext cx="2397252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" y="2828785"/>
            <a:ext cx="239395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50300" y="6356353"/>
            <a:ext cx="6604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776276" y="1199517"/>
            <a:ext cx="500253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0319" y="5816600"/>
            <a:ext cx="992663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746625" y="6219828"/>
            <a:ext cx="51593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0319" y="-7144"/>
            <a:ext cx="992663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746625" y="-7143"/>
            <a:ext cx="51593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95300" y="1935480"/>
            <a:ext cx="89154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7/10/2013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889250" y="6356353"/>
            <a:ext cx="36322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585200" y="6356353"/>
            <a:ext cx="8255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0602" y="202408"/>
            <a:ext cx="9945594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30" y="214290"/>
            <a:ext cx="2146300" cy="762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9529" y="2222785"/>
            <a:ext cx="9209549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Censo APAMA 2013.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AR" sz="36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Comisión</a:t>
            </a:r>
            <a:r>
              <a:rPr kumimoji="0" lang="es-AR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Asesores Técnicos.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ES" sz="3600" dirty="0" smtClean="0">
              <a:latin typeface="+mj-lt"/>
            </a:endParaRPr>
          </a:p>
          <a:p>
            <a:pPr marL="228600" marR="0" lvl="0" indent="-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es-ES" sz="3600" dirty="0">
              <a:latin typeface="+mj-lt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ES" sz="3600" dirty="0" smtClean="0">
              <a:latin typeface="+mj-lt"/>
            </a:endParaRPr>
          </a:p>
          <a:p>
            <a:pPr marL="228600" marR="0" lvl="0" indent="-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ES" sz="36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3894946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30" y="214290"/>
            <a:ext cx="2146300" cy="762000"/>
          </a:xfrm>
          <a:prstGeom prst="rect">
            <a:avLst/>
          </a:prstGeom>
          <a:noFill/>
        </p:spPr>
      </p:pic>
      <p:graphicFrame>
        <p:nvGraphicFramePr>
          <p:cNvPr id="21" name="1 Gráfico"/>
          <p:cNvGraphicFramePr/>
          <p:nvPr>
            <p:extLst>
              <p:ext uri="{D42A27DB-BD31-4B8C-83A1-F6EECF244321}">
                <p14:modId xmlns:p14="http://schemas.microsoft.com/office/powerpoint/2010/main" val="716579409"/>
              </p:ext>
            </p:extLst>
          </p:nvPr>
        </p:nvGraphicFramePr>
        <p:xfrm>
          <a:off x="272481" y="1052736"/>
          <a:ext cx="928903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5249701" y="319801"/>
            <a:ext cx="44705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AR" sz="2800" b="1" dirty="0" smtClean="0">
                <a:latin typeface="Calibri" pitchFamily="34" charset="0"/>
              </a:rPr>
              <a:t>Análisis Superficie/Variedad.</a:t>
            </a:r>
            <a:endParaRPr lang="es-ES" sz="2800" b="1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30" y="214290"/>
            <a:ext cx="2146300" cy="762000"/>
          </a:xfrm>
          <a:prstGeom prst="rect">
            <a:avLst/>
          </a:prstGeom>
          <a:noFill/>
        </p:spPr>
      </p:pic>
      <p:graphicFrame>
        <p:nvGraphicFramePr>
          <p:cNvPr id="5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3953427"/>
              </p:ext>
            </p:extLst>
          </p:nvPr>
        </p:nvGraphicFramePr>
        <p:xfrm>
          <a:off x="704528" y="1196752"/>
          <a:ext cx="849694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4 Rectángulo"/>
          <p:cNvSpPr>
            <a:spLocks noChangeArrowheads="1"/>
          </p:cNvSpPr>
          <p:nvPr/>
        </p:nvSpPr>
        <p:spPr bwMode="auto">
          <a:xfrm>
            <a:off x="5257693" y="221641"/>
            <a:ext cx="44705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AR" sz="2800" b="1" dirty="0" smtClean="0">
                <a:latin typeface="Calibri" pitchFamily="34" charset="0"/>
              </a:rPr>
              <a:t>Análisis Superficie/Variedad.</a:t>
            </a:r>
            <a:endParaRPr lang="es-ES" sz="2800" b="1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30" y="214290"/>
            <a:ext cx="2146300" cy="762000"/>
          </a:xfrm>
          <a:prstGeom prst="rect">
            <a:avLst/>
          </a:prstGeom>
          <a:noFill/>
        </p:spPr>
      </p:pic>
      <p:graphicFrame>
        <p:nvGraphicFramePr>
          <p:cNvPr id="5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5378902"/>
              </p:ext>
            </p:extLst>
          </p:nvPr>
        </p:nvGraphicFramePr>
        <p:xfrm>
          <a:off x="128464" y="976290"/>
          <a:ext cx="936104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4 Rectángulo"/>
          <p:cNvSpPr>
            <a:spLocks noChangeArrowheads="1"/>
          </p:cNvSpPr>
          <p:nvPr/>
        </p:nvSpPr>
        <p:spPr bwMode="auto">
          <a:xfrm>
            <a:off x="5241032" y="333680"/>
            <a:ext cx="44705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AR" sz="2800" b="1" dirty="0" smtClean="0">
                <a:latin typeface="Calibri" pitchFamily="34" charset="0"/>
              </a:rPr>
              <a:t>Análisis Superficie/Variedad.</a:t>
            </a:r>
            <a:endParaRPr lang="es-ES" sz="28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43602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30" y="214290"/>
            <a:ext cx="2146300" cy="762000"/>
          </a:xfrm>
          <a:prstGeom prst="rect">
            <a:avLst/>
          </a:prstGeom>
          <a:noFill/>
        </p:spPr>
      </p:pic>
      <p:graphicFrame>
        <p:nvGraphicFramePr>
          <p:cNvPr id="6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2945404"/>
              </p:ext>
            </p:extLst>
          </p:nvPr>
        </p:nvGraphicFramePr>
        <p:xfrm>
          <a:off x="128464" y="1052736"/>
          <a:ext cx="9433048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5241032" y="214290"/>
            <a:ext cx="40339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AR" sz="2800" b="1" dirty="0" smtClean="0">
                <a:latin typeface="Calibri" pitchFamily="34" charset="0"/>
              </a:rPr>
              <a:t>Análisis de productividad.</a:t>
            </a:r>
            <a:endParaRPr lang="es-ES" sz="2800" b="1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488" y="332656"/>
            <a:ext cx="2146300" cy="762000"/>
          </a:xfrm>
          <a:prstGeom prst="rect">
            <a:avLst/>
          </a:prstGeom>
          <a:noFill/>
        </p:spPr>
      </p:pic>
      <p:graphicFrame>
        <p:nvGraphicFramePr>
          <p:cNvPr id="5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9437086"/>
              </p:ext>
            </p:extLst>
          </p:nvPr>
        </p:nvGraphicFramePr>
        <p:xfrm>
          <a:off x="128464" y="1196752"/>
          <a:ext cx="950505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5241032" y="214290"/>
            <a:ext cx="40339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AR" sz="2800" b="1" dirty="0" smtClean="0">
                <a:latin typeface="Calibri" pitchFamily="34" charset="0"/>
              </a:rPr>
              <a:t>Análisis de productividad.</a:t>
            </a:r>
            <a:endParaRPr lang="es-ES" sz="2800" b="1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30" y="214290"/>
            <a:ext cx="2146300" cy="762000"/>
          </a:xfrm>
          <a:prstGeom prst="rect">
            <a:avLst/>
          </a:prstGeom>
          <a:noFill/>
        </p:spPr>
      </p:pic>
      <p:graphicFrame>
        <p:nvGraphicFramePr>
          <p:cNvPr id="6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099485"/>
              </p:ext>
            </p:extLst>
          </p:nvPr>
        </p:nvGraphicFramePr>
        <p:xfrm>
          <a:off x="200472" y="1124744"/>
          <a:ext cx="928903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5241032" y="214290"/>
            <a:ext cx="40339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AR" sz="2800" b="1" dirty="0" smtClean="0">
                <a:latin typeface="Calibri" pitchFamily="34" charset="0"/>
              </a:rPr>
              <a:t>Análisis de productividad.</a:t>
            </a:r>
            <a:endParaRPr lang="es-ES" sz="2800" b="1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30" y="214290"/>
            <a:ext cx="2146300" cy="762000"/>
          </a:xfrm>
          <a:prstGeom prst="rect">
            <a:avLst/>
          </a:prstGeom>
          <a:noFill/>
        </p:spPr>
      </p:pic>
      <p:graphicFrame>
        <p:nvGraphicFramePr>
          <p:cNvPr id="5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1236678"/>
              </p:ext>
            </p:extLst>
          </p:nvPr>
        </p:nvGraphicFramePr>
        <p:xfrm>
          <a:off x="416496" y="1124744"/>
          <a:ext cx="907300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5241032" y="214290"/>
            <a:ext cx="40339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AR" sz="2800" b="1" dirty="0" smtClean="0">
                <a:latin typeface="Calibri" pitchFamily="34" charset="0"/>
              </a:rPr>
              <a:t>Análisis de productividad.</a:t>
            </a:r>
            <a:endParaRPr lang="es-ES" sz="28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24085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30" y="214290"/>
            <a:ext cx="2146300" cy="762000"/>
          </a:xfrm>
          <a:prstGeom prst="rect">
            <a:avLst/>
          </a:prstGeom>
          <a:noFill/>
        </p:spPr>
      </p:pic>
      <p:graphicFrame>
        <p:nvGraphicFramePr>
          <p:cNvPr id="5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3861455"/>
              </p:ext>
            </p:extLst>
          </p:nvPr>
        </p:nvGraphicFramePr>
        <p:xfrm>
          <a:off x="309530" y="1124744"/>
          <a:ext cx="932399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5241032" y="214290"/>
            <a:ext cx="40339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AR" sz="2800" b="1" dirty="0" smtClean="0">
                <a:latin typeface="Calibri" pitchFamily="34" charset="0"/>
              </a:rPr>
              <a:t>Análisis de productividad.</a:t>
            </a:r>
            <a:endParaRPr lang="es-ES" sz="28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11639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708688"/>
          </a:xfrm>
        </p:spPr>
        <p:txBody>
          <a:bodyPr>
            <a:normAutofit fontScale="90000"/>
          </a:bodyPr>
          <a:lstStyle/>
          <a:p>
            <a:r>
              <a:rPr lang="es-MX" dirty="0" smtClean="0">
                <a:solidFill>
                  <a:schemeClr val="tx1"/>
                </a:solidFill>
              </a:rPr>
              <a:t>                   Estimación 2013.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464" y="116632"/>
            <a:ext cx="2146300" cy="762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049344" y="5805264"/>
            <a:ext cx="1361356" cy="519336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.</a:t>
            </a:r>
            <a:endParaRPr lang="es-MX" dirty="0"/>
          </a:p>
        </p:txBody>
      </p:sp>
      <p:graphicFrame>
        <p:nvGraphicFramePr>
          <p:cNvPr id="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4726501"/>
              </p:ext>
            </p:extLst>
          </p:nvPr>
        </p:nvGraphicFramePr>
        <p:xfrm>
          <a:off x="128464" y="1628800"/>
          <a:ext cx="928903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3115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30" y="214290"/>
            <a:ext cx="2146300" cy="762000"/>
          </a:xfrm>
          <a:prstGeom prst="rect">
            <a:avLst/>
          </a:prstGeom>
          <a:noFill/>
        </p:spPr>
      </p:pic>
      <p:graphicFrame>
        <p:nvGraphicFramePr>
          <p:cNvPr id="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4651313"/>
              </p:ext>
            </p:extLst>
          </p:nvPr>
        </p:nvGraphicFramePr>
        <p:xfrm>
          <a:off x="309530" y="976290"/>
          <a:ext cx="4966998" cy="2824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4325130"/>
              </p:ext>
            </p:extLst>
          </p:nvPr>
        </p:nvGraphicFramePr>
        <p:xfrm>
          <a:off x="4520952" y="3501008"/>
          <a:ext cx="5256584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6105128" y="214290"/>
            <a:ext cx="27133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AR" sz="2800" b="1" dirty="0" smtClean="0">
                <a:latin typeface="Calibri" pitchFamily="34" charset="0"/>
              </a:rPr>
              <a:t>Estimación 2013.</a:t>
            </a:r>
            <a:endParaRPr lang="es-ES" sz="2800" b="1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30" y="214290"/>
            <a:ext cx="2146300" cy="762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9529" y="1345621"/>
            <a:ext cx="9209549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Comisión</a:t>
            </a:r>
            <a:r>
              <a:rPr kumimoji="0" lang="es-AR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Asesores Técnicos: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AR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AR" dirty="0" smtClean="0">
                <a:latin typeface="Calibri" pitchFamily="34" charset="0"/>
                <a:cs typeface="Times New Roman" pitchFamily="18" charset="0"/>
              </a:rPr>
              <a:t>Objetivo: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AR" dirty="0" smtClean="0">
                <a:latin typeface="Calibri" pitchFamily="34" charset="0"/>
                <a:cs typeface="Times New Roman" pitchFamily="18" charset="0"/>
              </a:rPr>
              <a:t>Generar información técnica con respaldo profesional única y consensuada, que sirva de referencia a nivel regional para  la industria del Arándano (productores, exportadores, recibidores, etc.).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AR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AR" dirty="0" smtClean="0">
                <a:latin typeface="Calibri" pitchFamily="34" charset="0"/>
                <a:cs typeface="Times New Roman" pitchFamily="18" charset="0"/>
              </a:rPr>
              <a:t>Actividades en curso:</a:t>
            </a:r>
          </a:p>
          <a:p>
            <a:pPr marL="228600" marR="0" lvl="0" indent="-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s-ES" dirty="0" smtClean="0">
                <a:latin typeface="+mj-lt"/>
              </a:rPr>
              <a:t>Actualización relevamiento censo de plantaciones (</a:t>
            </a:r>
            <a:r>
              <a:rPr lang="es-ES" dirty="0" err="1" smtClean="0">
                <a:latin typeface="+mj-lt"/>
              </a:rPr>
              <a:t>Apama</a:t>
            </a:r>
            <a:r>
              <a:rPr lang="es-ES" dirty="0" smtClean="0">
                <a:latin typeface="+mj-lt"/>
              </a:rPr>
              <a:t>).</a:t>
            </a:r>
          </a:p>
          <a:p>
            <a:pPr marL="228600" marR="0" lvl="0" indent="-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s-ES" dirty="0" smtClean="0">
                <a:latin typeface="+mj-lt"/>
              </a:rPr>
              <a:t>Informes quincenales sobre evolución de cultivo en cosecha.</a:t>
            </a:r>
          </a:p>
          <a:p>
            <a:pPr marL="228600" marR="0" lvl="0" indent="-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s-ES" dirty="0" smtClean="0">
                <a:latin typeface="+mj-lt"/>
              </a:rPr>
              <a:t>Generar procedimiento único sobre conteo y estimación de rendimiento.</a:t>
            </a:r>
          </a:p>
          <a:p>
            <a:pPr marL="228600" marR="0" lvl="0" indent="-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s-ES" dirty="0" smtClean="0">
                <a:latin typeface="+mj-lt"/>
              </a:rPr>
              <a:t>Capacitaciones: BPA, BPM, Uso seguro de maquinaria y fitosanitarios,  calibración de pulverizadores, primeros auxilios, calibración de sistemas de fertiriego.</a:t>
            </a:r>
          </a:p>
          <a:p>
            <a:pPr marL="228600" marR="0" lvl="0" indent="-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s-ES" dirty="0" smtClean="0">
                <a:latin typeface="+mj-lt"/>
              </a:rPr>
              <a:t>Coordinación de líneas de investigación: INTA, Facultad, etc.</a:t>
            </a:r>
          </a:p>
          <a:p>
            <a:pPr marL="228600" marR="0" lvl="0" indent="-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s-ES" dirty="0" smtClean="0">
                <a:latin typeface="+mj-lt"/>
              </a:rPr>
              <a:t>Registro y aprobación de productos específicos para arándanos.</a:t>
            </a:r>
          </a:p>
          <a:p>
            <a:pPr marL="228600" marR="0" lvl="0" indent="-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s-ES" dirty="0" smtClean="0">
                <a:latin typeface="+mj-lt"/>
              </a:rPr>
              <a:t>Relevamiento capacidad de empaque, frio y fumigación.</a:t>
            </a:r>
          </a:p>
          <a:p>
            <a:pPr marL="228600" marR="0" lvl="0" indent="-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s-ES" dirty="0" smtClean="0">
                <a:latin typeface="+mj-lt"/>
              </a:rPr>
              <a:t>Organización Jornadas Regionales.</a:t>
            </a:r>
          </a:p>
          <a:p>
            <a:pPr marL="228600" marR="0" lvl="0" indent="-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es-ES" sz="1600" dirty="0" smtClean="0">
              <a:latin typeface="+mj-lt"/>
            </a:endParaRPr>
          </a:p>
          <a:p>
            <a:pPr marL="228600" marR="0" lvl="0" indent="-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es-ES" sz="1600" dirty="0">
              <a:latin typeface="+mj-lt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ES" sz="1600" dirty="0" smtClean="0">
              <a:latin typeface="+mj-lt"/>
            </a:endParaRPr>
          </a:p>
          <a:p>
            <a:pPr marL="228600" marR="0" lvl="0" indent="-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ES" sz="1200" dirty="0" smtClean="0">
              <a:latin typeface="+mj-lt"/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30" y="214290"/>
            <a:ext cx="2146300" cy="762000"/>
          </a:xfrm>
          <a:prstGeom prst="rect">
            <a:avLst/>
          </a:prstGeom>
          <a:noFill/>
        </p:spPr>
      </p:pic>
      <p:graphicFrame>
        <p:nvGraphicFramePr>
          <p:cNvPr id="8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4628968"/>
              </p:ext>
            </p:extLst>
          </p:nvPr>
        </p:nvGraphicFramePr>
        <p:xfrm>
          <a:off x="128464" y="1052736"/>
          <a:ext cx="9433047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6393160" y="214290"/>
            <a:ext cx="27133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AR" sz="2800" b="1" dirty="0" smtClean="0">
                <a:latin typeface="Calibri" pitchFamily="34" charset="0"/>
              </a:rPr>
              <a:t>Estimación 2013.</a:t>
            </a:r>
            <a:endParaRPr lang="es-ES" sz="28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414437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708688"/>
          </a:xfrm>
        </p:spPr>
        <p:txBody>
          <a:bodyPr>
            <a:normAutofit/>
          </a:bodyPr>
          <a:lstStyle/>
          <a:p>
            <a:r>
              <a:rPr lang="es-MX" sz="3600" dirty="0" smtClean="0">
                <a:solidFill>
                  <a:schemeClr val="bg1"/>
                </a:solidFill>
              </a:rPr>
              <a:t>                 PROYECCIÓN A 5 AÑOS.</a:t>
            </a:r>
            <a:endParaRPr lang="es-MX" sz="36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8504" y="1700808"/>
            <a:ext cx="8915400" cy="5157192"/>
          </a:xfrm>
        </p:spPr>
        <p:txBody>
          <a:bodyPr>
            <a:normAutofit/>
          </a:bodyPr>
          <a:lstStyle/>
          <a:p>
            <a:r>
              <a:rPr lang="es-MX" sz="2400" dirty="0" smtClean="0">
                <a:solidFill>
                  <a:schemeClr val="bg1"/>
                </a:solidFill>
              </a:rPr>
              <a:t>En base a los antecedentes de censo, has, </a:t>
            </a:r>
            <a:r>
              <a:rPr lang="es-MX" sz="2400" dirty="0" err="1" smtClean="0">
                <a:solidFill>
                  <a:schemeClr val="bg1"/>
                </a:solidFill>
              </a:rPr>
              <a:t>var</a:t>
            </a:r>
            <a:r>
              <a:rPr lang="es-MX" sz="2400" dirty="0" smtClean="0">
                <a:solidFill>
                  <a:schemeClr val="bg1"/>
                </a:solidFill>
              </a:rPr>
              <a:t>, etc.</a:t>
            </a:r>
          </a:p>
          <a:p>
            <a:r>
              <a:rPr lang="es-MX" sz="2400" dirty="0" smtClean="0">
                <a:solidFill>
                  <a:schemeClr val="bg1"/>
                </a:solidFill>
              </a:rPr>
              <a:t>Se plantea una proyección a 5 años del sector.</a:t>
            </a:r>
          </a:p>
          <a:p>
            <a:r>
              <a:rPr lang="es-MX" sz="2400" dirty="0" smtClean="0">
                <a:solidFill>
                  <a:schemeClr val="bg1"/>
                </a:solidFill>
              </a:rPr>
              <a:t>Se ha considerado que hay variedades que se deben seguir reemplazando (5,5 % anual).</a:t>
            </a:r>
          </a:p>
          <a:p>
            <a:r>
              <a:rPr lang="es-MX" sz="2400" dirty="0" smtClean="0">
                <a:solidFill>
                  <a:schemeClr val="bg1"/>
                </a:solidFill>
              </a:rPr>
              <a:t>Tasa de nuevas plantaciones ( 8% anual).</a:t>
            </a:r>
          </a:p>
          <a:p>
            <a:r>
              <a:rPr lang="es-MX" sz="2400" dirty="0" smtClean="0">
                <a:solidFill>
                  <a:schemeClr val="bg1"/>
                </a:solidFill>
              </a:rPr>
              <a:t>Saldo positivo anual de 2,5 %, de 999 has a 1130 en el 2018.</a:t>
            </a:r>
          </a:p>
          <a:p>
            <a:r>
              <a:rPr lang="es-MX" sz="2400" dirty="0" smtClean="0">
                <a:solidFill>
                  <a:schemeClr val="bg1"/>
                </a:solidFill>
              </a:rPr>
              <a:t>Aumento de la producción anual del 8%, pasar de 7350Tn en el 2013 a 10800 </a:t>
            </a:r>
            <a:r>
              <a:rPr lang="es-MX" sz="2400" dirty="0" err="1" smtClean="0">
                <a:solidFill>
                  <a:schemeClr val="bg1"/>
                </a:solidFill>
              </a:rPr>
              <a:t>Tn</a:t>
            </a:r>
            <a:r>
              <a:rPr lang="es-MX" sz="2400" dirty="0" smtClean="0">
                <a:solidFill>
                  <a:schemeClr val="bg1"/>
                </a:solidFill>
              </a:rPr>
              <a:t> en 2018.</a:t>
            </a:r>
          </a:p>
          <a:p>
            <a:r>
              <a:rPr lang="es-MX" sz="2400" dirty="0" smtClean="0">
                <a:solidFill>
                  <a:schemeClr val="bg1"/>
                </a:solidFill>
              </a:rPr>
              <a:t>Aumento de la producción es de 46,9%, con una curva mas temprana y de mayor duración de cosecha.</a:t>
            </a:r>
          </a:p>
          <a:p>
            <a:endParaRPr lang="es-MX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46300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202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30" y="214290"/>
            <a:ext cx="2146300" cy="762000"/>
          </a:xfrm>
          <a:prstGeom prst="rect">
            <a:avLst/>
          </a:prstGeom>
          <a:noFill/>
        </p:spPr>
      </p:pic>
      <p:graphicFrame>
        <p:nvGraphicFramePr>
          <p:cNvPr id="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1298801"/>
              </p:ext>
            </p:extLst>
          </p:nvPr>
        </p:nvGraphicFramePr>
        <p:xfrm>
          <a:off x="25258" y="976290"/>
          <a:ext cx="9752277" cy="576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5889104" y="214290"/>
            <a:ext cx="33144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AR" sz="2800" b="1" dirty="0" smtClean="0">
                <a:latin typeface="Calibri" pitchFamily="34" charset="0"/>
              </a:rPr>
              <a:t>Proyección a 5 años.</a:t>
            </a:r>
            <a:endParaRPr lang="es-ES" sz="28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96606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30" y="214290"/>
            <a:ext cx="2146300" cy="762000"/>
          </a:xfrm>
          <a:prstGeom prst="rect">
            <a:avLst/>
          </a:prstGeom>
          <a:noFill/>
        </p:spPr>
      </p:pic>
      <p:graphicFrame>
        <p:nvGraphicFramePr>
          <p:cNvPr id="7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1332060"/>
              </p:ext>
            </p:extLst>
          </p:nvPr>
        </p:nvGraphicFramePr>
        <p:xfrm>
          <a:off x="309530" y="1124744"/>
          <a:ext cx="910796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5889104" y="214290"/>
            <a:ext cx="33144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AR" sz="2800" b="1" dirty="0" smtClean="0">
                <a:latin typeface="Calibri" pitchFamily="34" charset="0"/>
              </a:rPr>
              <a:t>Proyección a 5 años.</a:t>
            </a:r>
            <a:endParaRPr lang="es-ES" sz="28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47872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30" y="214290"/>
            <a:ext cx="2146300" cy="762000"/>
          </a:xfrm>
          <a:prstGeom prst="rect">
            <a:avLst/>
          </a:prstGeom>
          <a:noFill/>
        </p:spPr>
      </p:pic>
      <p:graphicFrame>
        <p:nvGraphicFramePr>
          <p:cNvPr id="5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9997605"/>
              </p:ext>
            </p:extLst>
          </p:nvPr>
        </p:nvGraphicFramePr>
        <p:xfrm>
          <a:off x="309530" y="1124744"/>
          <a:ext cx="910796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5889104" y="214290"/>
            <a:ext cx="33144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AR" sz="2800" b="1" dirty="0" smtClean="0">
                <a:latin typeface="Calibri" pitchFamily="34" charset="0"/>
              </a:rPr>
              <a:t>Proyección a 5 años.</a:t>
            </a:r>
            <a:endParaRPr lang="es-ES" sz="28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47872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30" y="214290"/>
            <a:ext cx="2146300" cy="762000"/>
          </a:xfrm>
          <a:prstGeom prst="rect">
            <a:avLst/>
          </a:prstGeom>
          <a:noFill/>
        </p:spPr>
      </p:pic>
      <p:graphicFrame>
        <p:nvGraphicFramePr>
          <p:cNvPr id="7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5351528"/>
              </p:ext>
            </p:extLst>
          </p:nvPr>
        </p:nvGraphicFramePr>
        <p:xfrm>
          <a:off x="318725" y="1268760"/>
          <a:ext cx="9361039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1 Flecha izquierda y derecha"/>
          <p:cNvSpPr/>
          <p:nvPr/>
        </p:nvSpPr>
        <p:spPr>
          <a:xfrm>
            <a:off x="2072680" y="6021288"/>
            <a:ext cx="6192688" cy="2423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Flecha arriba"/>
          <p:cNvSpPr/>
          <p:nvPr/>
        </p:nvSpPr>
        <p:spPr>
          <a:xfrm>
            <a:off x="3395344" y="3284984"/>
            <a:ext cx="242316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5889104" y="214290"/>
            <a:ext cx="33144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AR" sz="2800" b="1" dirty="0" smtClean="0">
                <a:latin typeface="Calibri" pitchFamily="34" charset="0"/>
              </a:rPr>
              <a:t>Proyección a 5 años.</a:t>
            </a:r>
            <a:endParaRPr lang="es-ES" sz="28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23831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2480" y="1052736"/>
            <a:ext cx="3528392" cy="348648"/>
          </a:xfrm>
        </p:spPr>
        <p:txBody>
          <a:bodyPr>
            <a:normAutofit/>
          </a:bodyPr>
          <a:lstStyle/>
          <a:p>
            <a:r>
              <a:rPr lang="es-MX" sz="1500" b="1" dirty="0" smtClean="0">
                <a:solidFill>
                  <a:schemeClr val="tx1"/>
                </a:solidFill>
              </a:rPr>
              <a:t>ANÁLISIS DE SITUACIÓN ACTUAL Y PASADA</a:t>
            </a:r>
            <a:r>
              <a:rPr lang="es-MX" sz="1500" dirty="0" smtClean="0"/>
              <a:t>.</a:t>
            </a:r>
            <a:endParaRPr lang="es-MX" sz="1500" dirty="0"/>
          </a:p>
        </p:txBody>
      </p:sp>
      <p:graphicFrame>
        <p:nvGraphicFramePr>
          <p:cNvPr id="8" name="52 Gráfic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959309"/>
              </p:ext>
            </p:extLst>
          </p:nvPr>
        </p:nvGraphicFramePr>
        <p:xfrm>
          <a:off x="495300" y="3356992"/>
          <a:ext cx="5105772" cy="2967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315"/>
            <a:ext cx="2316464" cy="822413"/>
          </a:xfrm>
          <a:prstGeom prst="rect">
            <a:avLst/>
          </a:prstGeom>
          <a:noFill/>
        </p:spPr>
      </p:pic>
      <p:graphicFrame>
        <p:nvGraphicFramePr>
          <p:cNvPr id="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8283733"/>
              </p:ext>
            </p:extLst>
          </p:nvPr>
        </p:nvGraphicFramePr>
        <p:xfrm>
          <a:off x="3728864" y="569520"/>
          <a:ext cx="5904656" cy="3147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7305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6496" y="908720"/>
            <a:ext cx="3953644" cy="270615"/>
          </a:xfrm>
        </p:spPr>
        <p:txBody>
          <a:bodyPr>
            <a:normAutofit fontScale="90000"/>
          </a:bodyPr>
          <a:lstStyle/>
          <a:p>
            <a:r>
              <a:rPr lang="es-MX" sz="1500" b="1" dirty="0" smtClean="0">
                <a:solidFill>
                  <a:schemeClr val="bg1"/>
                </a:solidFill>
              </a:rPr>
              <a:t>ANÁLISIS DE SITUACIÓN ACTUAL Y PASADA.</a:t>
            </a:r>
            <a:endParaRPr lang="es-MX" sz="15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2214746"/>
              </p:ext>
            </p:extLst>
          </p:nvPr>
        </p:nvGraphicFramePr>
        <p:xfrm>
          <a:off x="4376937" y="782122"/>
          <a:ext cx="3744414" cy="13507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5073"/>
                <a:gridCol w="756447"/>
                <a:gridCol w="756447"/>
                <a:gridCol w="756447"/>
              </a:tblGrid>
              <a:tr h="286531">
                <a:tc>
                  <a:txBody>
                    <a:bodyPr/>
                    <a:lstStyle/>
                    <a:p>
                      <a:pPr algn="ctr" fontAlgn="b"/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2005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2012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Var %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1" marB="0" anchor="b"/>
                </a:tc>
              </a:tr>
              <a:tr h="50478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Mano de obra ($/jornal)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>
                          <a:effectLst/>
                        </a:rPr>
                        <a:t>42.9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145.8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400%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1" marB="0" anchor="b"/>
                </a:tc>
              </a:tr>
              <a:tr h="27288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Dólar $/U$S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>
                          <a:effectLst/>
                        </a:rPr>
                        <a:t>3.14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>
                          <a:effectLst/>
                        </a:rPr>
                        <a:t>4.74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60%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1" marB="0" anchor="b"/>
                </a:tc>
              </a:tr>
              <a:tr h="28653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Arándanos U$S/kg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>
                          <a:effectLst/>
                        </a:rPr>
                        <a:t>9.59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4.53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>
                          <a:effectLst/>
                        </a:rPr>
                        <a:t>-42%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1" marB="0" anchor="b"/>
                </a:tc>
              </a:tr>
            </a:tbl>
          </a:graphicData>
        </a:graphic>
      </p:graphicFrame>
      <p:graphicFrame>
        <p:nvGraphicFramePr>
          <p:cNvPr id="5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1791854"/>
              </p:ext>
            </p:extLst>
          </p:nvPr>
        </p:nvGraphicFramePr>
        <p:xfrm>
          <a:off x="1280593" y="2420888"/>
          <a:ext cx="7704855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050" y="20121"/>
            <a:ext cx="2146300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412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84848" y="704088"/>
            <a:ext cx="5825852" cy="348648"/>
          </a:xfrm>
        </p:spPr>
        <p:txBody>
          <a:bodyPr>
            <a:normAutofit/>
          </a:bodyPr>
          <a:lstStyle/>
          <a:p>
            <a:r>
              <a:rPr lang="es-MX" sz="1800" b="1" dirty="0" smtClean="0">
                <a:solidFill>
                  <a:schemeClr val="bg1"/>
                </a:solidFill>
              </a:rPr>
              <a:t>ANÁLISIS DE SITUACIÓN ACTUAL Y PASADA.</a:t>
            </a:r>
            <a:endParaRPr lang="es-MX" sz="1800" b="1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049344" y="5661248"/>
            <a:ext cx="1361356" cy="663352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.</a:t>
            </a:r>
            <a:endParaRPr lang="es-MX" dirty="0"/>
          </a:p>
        </p:txBody>
      </p:sp>
      <p:graphicFrame>
        <p:nvGraphicFramePr>
          <p:cNvPr id="7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54172"/>
              </p:ext>
            </p:extLst>
          </p:nvPr>
        </p:nvGraphicFramePr>
        <p:xfrm>
          <a:off x="776536" y="1484784"/>
          <a:ext cx="842493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050" y="20121"/>
            <a:ext cx="2146300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965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464" y="548680"/>
            <a:ext cx="2146300" cy="762000"/>
          </a:xfrm>
          <a:prstGeom prst="rect">
            <a:avLst/>
          </a:prstGeom>
          <a:noFill/>
        </p:spPr>
      </p:pic>
      <p:graphicFrame>
        <p:nvGraphicFramePr>
          <p:cNvPr id="3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4537373"/>
              </p:ext>
            </p:extLst>
          </p:nvPr>
        </p:nvGraphicFramePr>
        <p:xfrm>
          <a:off x="309530" y="1340768"/>
          <a:ext cx="9179974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5326290" y="207217"/>
            <a:ext cx="45495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AR" sz="2800" b="1" dirty="0" smtClean="0">
                <a:latin typeface="Calibri" pitchFamily="34" charset="0"/>
              </a:rPr>
              <a:t>Importancia Social del sector.</a:t>
            </a:r>
            <a:endParaRPr lang="es-ES" sz="2800" b="1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30" y="214290"/>
            <a:ext cx="2146300" cy="762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4488" y="837295"/>
            <a:ext cx="9209549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Primera</a:t>
            </a:r>
            <a:r>
              <a:rPr kumimoji="0" lang="es-E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E</a:t>
            </a: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stimación de cosecha 2013</a:t>
            </a:r>
            <a:r>
              <a:rPr kumimoji="0" lang="es-E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para el cultivo del Arándanos -APAMA.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Introducción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El objetivo que se pretende es: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200" dirty="0" smtClean="0">
                <a:latin typeface="Calibri" pitchFamily="34" charset="0"/>
                <a:cs typeface="Times New Roman" pitchFamily="18" charset="0"/>
              </a:rPr>
              <a:t>a- Actualizar el 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relevamiento realizado en la Mesopotamia Argentina, en cuanto a hectáreas totales</a:t>
            </a:r>
            <a:r>
              <a:rPr lang="es-ES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b- Distribución por variedades.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c-  </a:t>
            </a:r>
            <a:r>
              <a:rPr lang="es-ES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Producción total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 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cosechar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y exportar </a:t>
            </a:r>
            <a:r>
              <a:rPr lang="es-ES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d.- Proyección  producción a mediano plazo (5 años)</a:t>
            </a:r>
            <a:endParaRPr kumimoji="0" lang="es-A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Dicha información ha sido tomada del censo APAMA 2013,  y en base a los datos obtenidos de comunicación personal y escrita de los principales referentes técnicos de las diferentes regiones.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44488" y="4869160"/>
            <a:ext cx="90730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+mj-lt"/>
              </a:rPr>
              <a:t>Los datos relevados corresponden al siguiente cuestionario:</a:t>
            </a:r>
          </a:p>
          <a:p>
            <a:r>
              <a:rPr lang="es-ES" sz="1400" dirty="0" smtClean="0">
                <a:latin typeface="+mj-lt"/>
              </a:rPr>
              <a:t>--¿Cuántas has totales plantadas con arándano  posee?</a:t>
            </a:r>
          </a:p>
          <a:p>
            <a:pPr>
              <a:buFontTx/>
              <a:buChar char="-"/>
            </a:pPr>
            <a:r>
              <a:rPr lang="es-ES" sz="1400" dirty="0" smtClean="0">
                <a:latin typeface="+mj-lt"/>
              </a:rPr>
              <a:t>- ¿Cuántas has por variedad?</a:t>
            </a:r>
          </a:p>
          <a:p>
            <a:pPr>
              <a:buFontTx/>
              <a:buChar char="-"/>
            </a:pPr>
            <a:r>
              <a:rPr lang="es-ES" sz="1400" dirty="0" smtClean="0">
                <a:latin typeface="+mj-lt"/>
              </a:rPr>
              <a:t>- ¿Qué edad tienen sus plantaciones?</a:t>
            </a:r>
          </a:p>
          <a:p>
            <a:pPr>
              <a:buFontTx/>
              <a:buChar char="-"/>
            </a:pPr>
            <a:r>
              <a:rPr lang="es-ES" sz="1400" dirty="0" smtClean="0">
                <a:latin typeface="+mj-lt"/>
              </a:rPr>
              <a:t>- ¿Cuántos kg/</a:t>
            </a:r>
            <a:r>
              <a:rPr lang="es-ES" sz="1400" dirty="0" err="1" smtClean="0">
                <a:latin typeface="+mj-lt"/>
              </a:rPr>
              <a:t>pta</a:t>
            </a:r>
            <a:r>
              <a:rPr lang="es-ES" sz="1400" dirty="0" smtClean="0">
                <a:latin typeface="+mj-lt"/>
              </a:rPr>
              <a:t>/variedad espera cosechar para fresco?</a:t>
            </a:r>
          </a:p>
          <a:p>
            <a:pPr>
              <a:buFontTx/>
              <a:buChar char="-"/>
            </a:pPr>
            <a:r>
              <a:rPr lang="es-ES" sz="1400" dirty="0" smtClean="0">
                <a:latin typeface="+mj-lt"/>
              </a:rPr>
              <a:t>- ¿cuántos kg/</a:t>
            </a:r>
            <a:r>
              <a:rPr lang="es-ES" sz="1400" dirty="0" err="1" smtClean="0">
                <a:latin typeface="+mj-lt"/>
              </a:rPr>
              <a:t>pta</a:t>
            </a:r>
            <a:r>
              <a:rPr lang="es-ES" sz="1400" dirty="0" smtClean="0">
                <a:latin typeface="+mj-lt"/>
              </a:rPr>
              <a:t>/variedad espera exportar para fresco</a:t>
            </a:r>
            <a:r>
              <a:rPr lang="es-ES" sz="1400" dirty="0" smtClean="0"/>
              <a:t>?</a:t>
            </a:r>
          </a:p>
          <a:p>
            <a:pPr>
              <a:buFontTx/>
              <a:buChar char="-"/>
            </a:pPr>
            <a:r>
              <a:rPr lang="es-ES" sz="1400" dirty="0" smtClean="0"/>
              <a:t> Cuantos Kg espera cosechar para industria?</a:t>
            </a:r>
          </a:p>
          <a:p>
            <a:endParaRPr lang="es-ES" sz="1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344488" y="3284985"/>
            <a:ext cx="871296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b="1" u="sng" dirty="0" smtClean="0">
                <a:latin typeface="+mj-lt"/>
              </a:rPr>
              <a:t>1.- Relevamiento de plantaciones.</a:t>
            </a:r>
            <a:endParaRPr lang="es-AR" sz="1400" dirty="0" smtClean="0">
              <a:latin typeface="+mj-lt"/>
            </a:endParaRPr>
          </a:p>
          <a:p>
            <a:pPr algn="just"/>
            <a:r>
              <a:rPr lang="es-ES" sz="1400" dirty="0" smtClean="0">
                <a:latin typeface="+mj-lt"/>
              </a:rPr>
              <a:t>El relevamiento se lleva a cabo todos los años en el mes de mayo, correspondiente a todas las plantaciones ubicadas en las provincias de Entra Ríos y Corrientes, la mayor concentración esta en la región de Salto Grande en el departamento Concordia, y en menor medida, en el resto de la provincia. En cuanto a la Provincia de Corrientes se encuentran las plantaciones en la zona </a:t>
            </a:r>
            <a:r>
              <a:rPr lang="es-ES" sz="1400" dirty="0" err="1" smtClean="0">
                <a:latin typeface="+mj-lt"/>
              </a:rPr>
              <a:t>nor</a:t>
            </a:r>
            <a:r>
              <a:rPr lang="es-ES" sz="1400" dirty="0" smtClean="0">
                <a:latin typeface="+mj-lt"/>
              </a:rPr>
              <a:t>-oeste en la Ciudad de Bella Vista y sus alrededores y  en menor medida hay algunas plantaciones en el resto de la provincia.</a:t>
            </a:r>
            <a:endParaRPr lang="es-AR" sz="1400" dirty="0" smtClean="0">
              <a:latin typeface="+mj-lt"/>
            </a:endParaRPr>
          </a:p>
          <a:p>
            <a:r>
              <a:rPr lang="es-ES" sz="1400" dirty="0" smtClean="0">
                <a:latin typeface="+mj-lt"/>
              </a:rPr>
              <a:t>Se han relevado un total de 69 Productores.</a:t>
            </a:r>
            <a:endParaRPr lang="es-ES" sz="1400" dirty="0">
              <a:latin typeface="+mj-lt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6" grpId="2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56856" y="607797"/>
            <a:ext cx="2520280" cy="348648"/>
          </a:xfrm>
        </p:spPr>
        <p:txBody>
          <a:bodyPr>
            <a:noAutofit/>
          </a:bodyPr>
          <a:lstStyle/>
          <a:p>
            <a:r>
              <a:rPr lang="es-MX" sz="3200" b="1" dirty="0" smtClean="0">
                <a:solidFill>
                  <a:schemeClr val="bg1"/>
                </a:solidFill>
              </a:rPr>
              <a:t>Conclusiones.</a:t>
            </a:r>
            <a:endParaRPr lang="es-MX" sz="3200" b="1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6496" y="1412776"/>
            <a:ext cx="8915400" cy="5040560"/>
          </a:xfrm>
        </p:spPr>
        <p:txBody>
          <a:bodyPr>
            <a:normAutofit fontScale="92500" lnSpcReduction="10000"/>
          </a:bodyPr>
          <a:lstStyle/>
          <a:p>
            <a:r>
              <a:rPr lang="es-MX" sz="1500" b="1" dirty="0" smtClean="0"/>
              <a:t>1.- Primer año en que la superficie plantada Aumenta (desde 2008)</a:t>
            </a:r>
          </a:p>
          <a:p>
            <a:endParaRPr lang="es-MX" sz="1500" b="1" dirty="0" smtClean="0"/>
          </a:p>
          <a:p>
            <a:r>
              <a:rPr lang="es-MX" sz="1500" b="1" dirty="0" smtClean="0"/>
              <a:t>2.- No hay nuevos productores (Solo uno con un campo nuevo).</a:t>
            </a:r>
          </a:p>
          <a:p>
            <a:endParaRPr lang="es-MX" sz="1500" b="1" dirty="0" smtClean="0"/>
          </a:p>
          <a:p>
            <a:r>
              <a:rPr lang="es-MX" sz="1500" b="1" dirty="0" smtClean="0"/>
              <a:t>3.- Los productores que se están </a:t>
            </a:r>
            <a:r>
              <a:rPr lang="es-MX" sz="1500" b="1" dirty="0" err="1" smtClean="0"/>
              <a:t>reconviertiendo</a:t>
            </a:r>
            <a:r>
              <a:rPr lang="es-MX" sz="1500" b="1" dirty="0" smtClean="0"/>
              <a:t> sus variedades son 27 ( 43%).</a:t>
            </a:r>
          </a:p>
          <a:p>
            <a:endParaRPr lang="es-MX" sz="1500" b="1" dirty="0" smtClean="0"/>
          </a:p>
          <a:p>
            <a:r>
              <a:rPr lang="es-MX" sz="1500" b="1" dirty="0" smtClean="0"/>
              <a:t>4.- Se plantan variedades nuevas: Mas tempranas (45 %) y mas productivas y mayor calidad (38%).</a:t>
            </a:r>
          </a:p>
          <a:p>
            <a:endParaRPr lang="es-MX" sz="1500" b="1" dirty="0" smtClean="0"/>
          </a:p>
          <a:p>
            <a:r>
              <a:rPr lang="es-MX" sz="1500" b="1" dirty="0" smtClean="0"/>
              <a:t>5.- A pesas de Aumento de todos los costos, insumos, ingreso neto, tipo de cambio, etc.</a:t>
            </a:r>
          </a:p>
          <a:p>
            <a:endParaRPr lang="es-MX" sz="1500" b="1" dirty="0" smtClean="0"/>
          </a:p>
          <a:p>
            <a:r>
              <a:rPr lang="es-MX" sz="1500" b="1" dirty="0" smtClean="0"/>
              <a:t>6.- Tendencia de los retornos a la baja, pero con estabilidad en los últimos 3 años.</a:t>
            </a:r>
          </a:p>
          <a:p>
            <a:endParaRPr lang="es-MX" sz="1500" b="1" dirty="0" smtClean="0"/>
          </a:p>
          <a:p>
            <a:r>
              <a:rPr lang="es-MX" sz="1500" b="1" dirty="0" smtClean="0"/>
              <a:t>7.- Perspectiva: A mediano plazo (5 años) Aumento de la producción (8% anual) de 7350 a 10800 </a:t>
            </a:r>
            <a:r>
              <a:rPr lang="es-MX" sz="1500" b="1" dirty="0" err="1" smtClean="0"/>
              <a:t>Tn</a:t>
            </a:r>
            <a:r>
              <a:rPr lang="es-MX" sz="1500" b="1" dirty="0" smtClean="0"/>
              <a:t>. </a:t>
            </a:r>
          </a:p>
          <a:p>
            <a:endParaRPr lang="es-MX" sz="1500" b="1" dirty="0" smtClean="0"/>
          </a:p>
          <a:p>
            <a:r>
              <a:rPr lang="es-MX" sz="1500" b="1" dirty="0" smtClean="0"/>
              <a:t>8.- Oferta ordenada y constante, con adelanto de curva y ampliación de período de cosecha (100 días).</a:t>
            </a:r>
          </a:p>
          <a:p>
            <a:endParaRPr lang="es-MX" sz="1500" b="1" dirty="0" smtClean="0"/>
          </a:p>
          <a:p>
            <a:r>
              <a:rPr lang="es-MX" sz="1500" b="1" dirty="0" smtClean="0"/>
              <a:t>9.-  Hay que buscar diversificar los mercados, hacer promociones, Mantener calidad y oferta.</a:t>
            </a:r>
          </a:p>
          <a:p>
            <a:endParaRPr lang="es-MX" sz="1500" b="1" dirty="0" smtClean="0"/>
          </a:p>
          <a:p>
            <a:r>
              <a:rPr lang="es-MX" sz="1500" b="1" dirty="0" smtClean="0"/>
              <a:t>10.- En el futuro solo dos posibilidades: Calidad y productividad, para esto seguir invirtiendo!!!!.</a:t>
            </a:r>
          </a:p>
          <a:p>
            <a:endParaRPr lang="es-MX" sz="1500" b="1" dirty="0" smtClean="0"/>
          </a:p>
          <a:p>
            <a:r>
              <a:rPr lang="es-MX" sz="1500" b="1" dirty="0" smtClean="0"/>
              <a:t>11.- Pensar e innovar.</a:t>
            </a:r>
          </a:p>
          <a:p>
            <a:pPr marL="0" indent="0">
              <a:buNone/>
            </a:pPr>
            <a:endParaRPr lang="es-MX" sz="1500" dirty="0" smtClean="0"/>
          </a:p>
          <a:p>
            <a:endParaRPr lang="es-MX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050" y="20121"/>
            <a:ext cx="2146300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922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 descr="represa_salto_grande_2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7383"/>
            <a:ext cx="9906000" cy="6857999"/>
          </a:xfrm>
          <a:prstGeom prst="rect">
            <a:avLst/>
          </a:prstGeom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530" y="214290"/>
            <a:ext cx="2146300" cy="762000"/>
          </a:xfrm>
          <a:prstGeom prst="rect">
            <a:avLst/>
          </a:prstGeom>
          <a:noFill/>
        </p:spPr>
      </p:pic>
      <p:sp>
        <p:nvSpPr>
          <p:cNvPr id="10" name="9 Rectángulo"/>
          <p:cNvSpPr/>
          <p:nvPr/>
        </p:nvSpPr>
        <p:spPr>
          <a:xfrm>
            <a:off x="920552" y="2132856"/>
            <a:ext cx="8352928" cy="201622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/>
                <a:solidFill>
                  <a:srgbClr val="860000"/>
                </a:solidFill>
                <a:effectLst/>
              </a:rPr>
              <a:t>¡¡Muchas Gracias!!</a:t>
            </a:r>
            <a:endParaRPr lang="es-ES" sz="5400" b="1" cap="none" spc="0" dirty="0">
              <a:ln/>
              <a:solidFill>
                <a:srgbClr val="860000"/>
              </a:solidFill>
              <a:effectLst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800872" y="4365104"/>
            <a:ext cx="25922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u="sng" dirty="0" smtClean="0">
                <a:solidFill>
                  <a:srgbClr val="FFFF00"/>
                </a:solidFill>
              </a:rPr>
              <a:t>EQUIPO TECNICO</a:t>
            </a:r>
          </a:p>
          <a:p>
            <a:pPr algn="ctr"/>
            <a:r>
              <a:rPr lang="es-ES" dirty="0" smtClean="0">
                <a:solidFill>
                  <a:srgbClr val="FFFF00"/>
                </a:solidFill>
              </a:rPr>
              <a:t>Gonzalo Carlazara</a:t>
            </a:r>
          </a:p>
          <a:p>
            <a:pPr algn="ctr"/>
            <a:r>
              <a:rPr lang="es-ES" dirty="0" smtClean="0">
                <a:solidFill>
                  <a:srgbClr val="FFFF00"/>
                </a:solidFill>
              </a:rPr>
              <a:t>Alvaro Galione</a:t>
            </a:r>
          </a:p>
          <a:p>
            <a:pPr algn="ctr"/>
            <a:r>
              <a:rPr lang="es-ES" dirty="0" smtClean="0">
                <a:solidFill>
                  <a:srgbClr val="FFFF00"/>
                </a:solidFill>
              </a:rPr>
              <a:t>Sebastián Aristide</a:t>
            </a:r>
          </a:p>
          <a:p>
            <a:pPr algn="ctr"/>
            <a:r>
              <a:rPr lang="es-ES" dirty="0" smtClean="0">
                <a:solidFill>
                  <a:srgbClr val="FFFF00"/>
                </a:solidFill>
              </a:rPr>
              <a:t>Nicolas Cutro</a:t>
            </a:r>
          </a:p>
          <a:p>
            <a:pPr algn="ctr"/>
            <a:r>
              <a:rPr lang="es-ES" dirty="0" smtClean="0">
                <a:solidFill>
                  <a:srgbClr val="FFFF00"/>
                </a:solidFill>
              </a:rPr>
              <a:t>Darío Azcarate</a:t>
            </a:r>
          </a:p>
          <a:p>
            <a:pPr algn="ctr"/>
            <a:r>
              <a:rPr lang="es-ES" dirty="0" smtClean="0">
                <a:solidFill>
                  <a:srgbClr val="FFFF00"/>
                </a:solidFill>
              </a:rPr>
              <a:t>Martín </a:t>
            </a:r>
            <a:r>
              <a:rPr lang="es-ES" dirty="0" err="1" smtClean="0">
                <a:solidFill>
                  <a:srgbClr val="FFFF00"/>
                </a:solidFill>
              </a:rPr>
              <a:t>Orieta</a:t>
            </a:r>
            <a:r>
              <a:rPr lang="es-ES" dirty="0" smtClean="0">
                <a:solidFill>
                  <a:srgbClr val="FFFF00"/>
                </a:solidFill>
              </a:rPr>
              <a:t>.</a:t>
            </a:r>
          </a:p>
          <a:p>
            <a:pPr algn="ctr"/>
            <a:r>
              <a:rPr lang="es-ES" dirty="0" smtClean="0">
                <a:solidFill>
                  <a:srgbClr val="FFFF00"/>
                </a:solidFill>
              </a:rPr>
              <a:t>Micaela Heredia</a:t>
            </a:r>
            <a:endParaRPr lang="es-E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30" y="214290"/>
            <a:ext cx="2146300" cy="762000"/>
          </a:xfrm>
          <a:prstGeom prst="rect">
            <a:avLst/>
          </a:prstGeom>
          <a:noFill/>
        </p:spPr>
      </p:pic>
      <p:graphicFrame>
        <p:nvGraphicFramePr>
          <p:cNvPr id="5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13789"/>
              </p:ext>
            </p:extLst>
          </p:nvPr>
        </p:nvGraphicFramePr>
        <p:xfrm>
          <a:off x="128464" y="1052736"/>
          <a:ext cx="9433048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4 Rectángulo"/>
          <p:cNvSpPr>
            <a:spLocks noChangeArrowheads="1"/>
          </p:cNvSpPr>
          <p:nvPr/>
        </p:nvSpPr>
        <p:spPr bwMode="auto">
          <a:xfrm>
            <a:off x="5241032" y="581411"/>
            <a:ext cx="44705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AR" sz="2800" b="1" dirty="0" smtClean="0">
                <a:latin typeface="Calibri" pitchFamily="34" charset="0"/>
              </a:rPr>
              <a:t>Análisis Superficie/Variedad.</a:t>
            </a:r>
            <a:endParaRPr lang="es-ES" sz="2800" b="1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30" y="214290"/>
            <a:ext cx="2146300" cy="762000"/>
          </a:xfrm>
          <a:prstGeom prst="rect">
            <a:avLst/>
          </a:prstGeom>
          <a:noFill/>
        </p:spPr>
      </p:pic>
      <p:pic>
        <p:nvPicPr>
          <p:cNvPr id="1026" name="Picture 2" descr="C:\Users\Gonzalo\AppData\Local\Microsoft\Windows\Temporary Internet Files\Content.IE5\AULPBPHJ\YUQUERI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929" y="2974732"/>
            <a:ext cx="5448076" cy="371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428025"/>
              </p:ext>
            </p:extLst>
          </p:nvPr>
        </p:nvGraphicFramePr>
        <p:xfrm>
          <a:off x="992560" y="1241182"/>
          <a:ext cx="3096344" cy="25478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9945"/>
                <a:gridCol w="956399"/>
              </a:tblGrid>
              <a:tr h="29398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u="none" strike="noStrike" dirty="0">
                          <a:effectLst/>
                        </a:rPr>
                        <a:t>Zona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u="none" strike="noStrike">
                          <a:effectLst/>
                        </a:rPr>
                        <a:t>% por zona.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9985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u="none" strike="noStrike">
                          <a:effectLst/>
                        </a:rPr>
                        <a:t>Col Ayuí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>
                          <a:effectLst/>
                        </a:rPr>
                        <a:t>20.8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9985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u="none" strike="noStrike">
                          <a:effectLst/>
                        </a:rPr>
                        <a:t>O. Magnasco/ V. Zorraquin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>
                          <a:effectLst/>
                        </a:rPr>
                        <a:t>9.5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9985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u="none" strike="noStrike">
                          <a:effectLst/>
                        </a:rPr>
                        <a:t>La Criolla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>
                          <a:effectLst/>
                        </a:rPr>
                        <a:t>18.6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9985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u="none" strike="noStrike">
                          <a:effectLst/>
                        </a:rPr>
                        <a:t>Los Charruas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>
                          <a:effectLst/>
                        </a:rPr>
                        <a:t>3.1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9985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u="none" strike="noStrike">
                          <a:effectLst/>
                        </a:rPr>
                        <a:t>Concordia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>
                          <a:effectLst/>
                        </a:rPr>
                        <a:t>4.8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9985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u="none" strike="noStrike">
                          <a:effectLst/>
                        </a:rPr>
                        <a:t>Yerua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>
                          <a:effectLst/>
                        </a:rPr>
                        <a:t>5.2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9985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u="none" strike="noStrike">
                          <a:effectLst/>
                        </a:rPr>
                        <a:t>Calabacilla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>
                          <a:effectLst/>
                        </a:rPr>
                        <a:t>10.5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398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u="none" strike="noStrike">
                          <a:effectLst/>
                        </a:rPr>
                        <a:t>Yuquerí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dirty="0">
                          <a:effectLst/>
                        </a:rPr>
                        <a:t>27.6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7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9708962"/>
              </p:ext>
            </p:extLst>
          </p:nvPr>
        </p:nvGraphicFramePr>
        <p:xfrm>
          <a:off x="4358328" y="214291"/>
          <a:ext cx="4915152" cy="2732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65506633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30" y="214290"/>
            <a:ext cx="2146300" cy="762000"/>
          </a:xfrm>
          <a:prstGeom prst="rect">
            <a:avLst/>
          </a:prstGeom>
          <a:noFill/>
        </p:spPr>
      </p:pic>
      <p:graphicFrame>
        <p:nvGraphicFramePr>
          <p:cNvPr id="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2219785"/>
              </p:ext>
            </p:extLst>
          </p:nvPr>
        </p:nvGraphicFramePr>
        <p:xfrm>
          <a:off x="488504" y="1124744"/>
          <a:ext cx="871296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5241032" y="319801"/>
            <a:ext cx="44705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AR" sz="2800" b="1" dirty="0" smtClean="0">
                <a:latin typeface="Calibri" pitchFamily="34" charset="0"/>
              </a:rPr>
              <a:t>Análisis Superficie/Variedad.</a:t>
            </a:r>
            <a:endParaRPr lang="es-ES" sz="28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476383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30" y="214290"/>
            <a:ext cx="2146300" cy="762000"/>
          </a:xfrm>
          <a:prstGeom prst="rect">
            <a:avLst/>
          </a:prstGeom>
          <a:noFill/>
        </p:spPr>
      </p:pic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5241032" y="313383"/>
            <a:ext cx="44705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AR" sz="2800" b="1" dirty="0" smtClean="0">
                <a:latin typeface="Calibri" pitchFamily="34" charset="0"/>
              </a:rPr>
              <a:t>Análisis Superficie/Variedad.</a:t>
            </a:r>
            <a:endParaRPr lang="es-ES" sz="2800" b="1" dirty="0">
              <a:latin typeface="Calibri" pitchFamily="34" charset="0"/>
            </a:endParaRPr>
          </a:p>
        </p:txBody>
      </p:sp>
      <p:graphicFrame>
        <p:nvGraphicFramePr>
          <p:cNvPr id="6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3094436"/>
              </p:ext>
            </p:extLst>
          </p:nvPr>
        </p:nvGraphicFramePr>
        <p:xfrm>
          <a:off x="309530" y="1124744"/>
          <a:ext cx="917997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30" y="214290"/>
            <a:ext cx="2146300" cy="762000"/>
          </a:xfrm>
          <a:prstGeom prst="rect">
            <a:avLst/>
          </a:prstGeom>
          <a:noFill/>
        </p:spPr>
      </p:pic>
      <p:graphicFrame>
        <p:nvGraphicFramePr>
          <p:cNvPr id="5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0804926"/>
              </p:ext>
            </p:extLst>
          </p:nvPr>
        </p:nvGraphicFramePr>
        <p:xfrm>
          <a:off x="776536" y="1340768"/>
          <a:ext cx="856895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4 Rectángulo"/>
          <p:cNvSpPr>
            <a:spLocks noChangeArrowheads="1"/>
          </p:cNvSpPr>
          <p:nvPr/>
        </p:nvSpPr>
        <p:spPr bwMode="auto">
          <a:xfrm>
            <a:off x="5250025" y="214290"/>
            <a:ext cx="44705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AR" sz="2800" b="1" dirty="0" smtClean="0">
                <a:latin typeface="Calibri" pitchFamily="34" charset="0"/>
              </a:rPr>
              <a:t>Análisis Superficie/Variedad.</a:t>
            </a:r>
            <a:endParaRPr lang="es-ES" sz="28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749923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30" y="214290"/>
            <a:ext cx="2146300" cy="762000"/>
          </a:xfrm>
          <a:prstGeom prst="rect">
            <a:avLst/>
          </a:prstGeom>
          <a:noFill/>
        </p:spPr>
      </p:pic>
      <p:graphicFrame>
        <p:nvGraphicFramePr>
          <p:cNvPr id="5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2222280"/>
              </p:ext>
            </p:extLst>
          </p:nvPr>
        </p:nvGraphicFramePr>
        <p:xfrm>
          <a:off x="776537" y="1340768"/>
          <a:ext cx="8640959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4 Rectángulo"/>
          <p:cNvSpPr>
            <a:spLocks noChangeArrowheads="1"/>
          </p:cNvSpPr>
          <p:nvPr/>
        </p:nvSpPr>
        <p:spPr bwMode="auto">
          <a:xfrm>
            <a:off x="5269457" y="208578"/>
            <a:ext cx="44705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AR" sz="2800" b="1" dirty="0" smtClean="0">
                <a:latin typeface="Calibri" pitchFamily="34" charset="0"/>
              </a:rPr>
              <a:t>Análisis Superficie/Variedad.</a:t>
            </a:r>
            <a:endParaRPr lang="es-ES" sz="28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749923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3252</TotalTime>
  <Words>1161</Words>
  <Application>Microsoft Office PowerPoint</Application>
  <PresentationFormat>A4 (210 x 297 mm)</PresentationFormat>
  <Paragraphs>200</Paragraphs>
  <Slides>31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Flujo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                Estimación 2013.</vt:lpstr>
      <vt:lpstr>Presentación de PowerPoint</vt:lpstr>
      <vt:lpstr>Presentación de PowerPoint</vt:lpstr>
      <vt:lpstr>                 PROYECCIÓN A 5 AÑOS.</vt:lpstr>
      <vt:lpstr>Presentación de PowerPoint</vt:lpstr>
      <vt:lpstr>Presentación de PowerPoint</vt:lpstr>
      <vt:lpstr>Presentación de PowerPoint</vt:lpstr>
      <vt:lpstr>Presentación de PowerPoint</vt:lpstr>
      <vt:lpstr>ANÁLISIS DE SITUACIÓN ACTUAL Y PASADA.</vt:lpstr>
      <vt:lpstr>ANÁLISIS DE SITUACIÓN ACTUAL Y PASADA.</vt:lpstr>
      <vt:lpstr>ANÁLISIS DE SITUACIÓN ACTUAL Y PASADA.</vt:lpstr>
      <vt:lpstr>Presentación de PowerPoint</vt:lpstr>
      <vt:lpstr>Conclusiones.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Daniel</dc:creator>
  <cp:lastModifiedBy>Luffi</cp:lastModifiedBy>
  <cp:revision>190</cp:revision>
  <dcterms:created xsi:type="dcterms:W3CDTF">2009-09-03T18:01:23Z</dcterms:created>
  <dcterms:modified xsi:type="dcterms:W3CDTF">2013-07-10T12:43:22Z</dcterms:modified>
</cp:coreProperties>
</file>