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6603" r:id="rId2"/>
    <p:sldId id="7517" r:id="rId3"/>
    <p:sldId id="7532" r:id="rId4"/>
    <p:sldId id="7531" r:id="rId5"/>
    <p:sldId id="7533" r:id="rId6"/>
    <p:sldId id="7534" r:id="rId7"/>
    <p:sldId id="7535" r:id="rId8"/>
    <p:sldId id="7519" r:id="rId9"/>
    <p:sldId id="7536" r:id="rId10"/>
    <p:sldId id="7537" r:id="rId11"/>
    <p:sldId id="7538" r:id="rId12"/>
    <p:sldId id="7539" r:id="rId13"/>
    <p:sldId id="7568" r:id="rId14"/>
    <p:sldId id="7567" r:id="rId15"/>
    <p:sldId id="7540" r:id="rId16"/>
    <p:sldId id="7541" r:id="rId17"/>
    <p:sldId id="7542" r:id="rId18"/>
    <p:sldId id="7543" r:id="rId19"/>
    <p:sldId id="7544" r:id="rId20"/>
    <p:sldId id="7545" r:id="rId21"/>
    <p:sldId id="7565" r:id="rId22"/>
    <p:sldId id="7564" r:id="rId23"/>
    <p:sldId id="7566" r:id="rId24"/>
    <p:sldId id="7546" r:id="rId25"/>
    <p:sldId id="7570" r:id="rId26"/>
    <p:sldId id="7571" r:id="rId27"/>
    <p:sldId id="7563" r:id="rId28"/>
    <p:sldId id="7558" r:id="rId29"/>
    <p:sldId id="7559" r:id="rId30"/>
    <p:sldId id="7560" r:id="rId31"/>
    <p:sldId id="7561" r:id="rId32"/>
    <p:sldId id="7572" r:id="rId33"/>
    <p:sldId id="7573" r:id="rId34"/>
    <p:sldId id="7574" r:id="rId35"/>
    <p:sldId id="7575" r:id="rId36"/>
    <p:sldId id="7576" r:id="rId37"/>
    <p:sldId id="7577" r:id="rId38"/>
    <p:sldId id="7594" r:id="rId39"/>
    <p:sldId id="7595" r:id="rId40"/>
    <p:sldId id="7596" r:id="rId41"/>
    <p:sldId id="7578" r:id="rId42"/>
    <p:sldId id="7589" r:id="rId43"/>
    <p:sldId id="7599" r:id="rId44"/>
    <p:sldId id="7601" r:id="rId45"/>
    <p:sldId id="7600" r:id="rId46"/>
    <p:sldId id="7602" r:id="rId47"/>
    <p:sldId id="7605" r:id="rId48"/>
    <p:sldId id="7604" r:id="rId49"/>
    <p:sldId id="7603" r:id="rId50"/>
    <p:sldId id="7562" r:id="rId51"/>
    <p:sldId id="7597" r:id="rId52"/>
    <p:sldId id="7592" r:id="rId53"/>
    <p:sldId id="7606" r:id="rId54"/>
    <p:sldId id="7593" r:id="rId55"/>
    <p:sldId id="7579" r:id="rId56"/>
    <p:sldId id="7580" r:id="rId57"/>
    <p:sldId id="7581" r:id="rId58"/>
    <p:sldId id="7582" r:id="rId59"/>
    <p:sldId id="7583" r:id="rId60"/>
    <p:sldId id="7584" r:id="rId61"/>
    <p:sldId id="7585" r:id="rId62"/>
    <p:sldId id="7586" r:id="rId63"/>
    <p:sldId id="7587" r:id="rId64"/>
    <p:sldId id="7528" r:id="rId65"/>
    <p:sldId id="7529" r:id="rId66"/>
    <p:sldId id="7515" r:id="rId67"/>
    <p:sldId id="7607" r:id="rId68"/>
    <p:sldId id="7155" r:id="rId69"/>
  </p:sldIdLst>
  <p:sldSz cx="9144000" cy="6858000" type="letter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008000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008000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008000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008000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008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rgbClr val="0080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rgbClr val="0080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rgbClr val="0080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rgbClr val="008000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9933"/>
    <a:srgbClr val="FFFFFF"/>
    <a:srgbClr val="0000FF"/>
    <a:srgbClr val="009900"/>
    <a:srgbClr val="080808"/>
    <a:srgbClr val="FF9900"/>
    <a:srgbClr val="0099FF"/>
    <a:srgbClr val="F8F8F8"/>
    <a:srgbClr val="3333CC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248" y="-10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2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o\Documents\Documentos\Clima\DatosEconomicos\GDP-U$S-200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o\Documents\Documentos\Clima\DatosEconomicos\GDP-U$S-200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'Natural Risks'!$C$1</c:f>
              <c:strCache>
                <c:ptCount val="1"/>
                <c:pt idx="0">
                  <c:v>PRUCTO BRUTO GLOBAL (Billions U$S 2013)</c:v>
                </c:pt>
              </c:strCache>
            </c:strRef>
          </c:tx>
          <c:spPr>
            <a:ln w="63500">
              <a:solidFill>
                <a:srgbClr val="FF0000"/>
              </a:solidFill>
              <a:tailEnd type="none" w="lg" len="lg"/>
            </a:ln>
          </c:spPr>
          <c:marker>
            <c:symbol val="none"/>
          </c:marker>
          <c:cat>
            <c:numRef>
              <c:f>'Natural Risks'!$A$2:$A$35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'Natural Risks'!$C$2:$C$35</c:f>
              <c:numCache>
                <c:formatCode>#,##0_ ;[Red]\-#,##0\ </c:formatCode>
                <c:ptCount val="34"/>
                <c:pt idx="0">
                  <c:v>26675.814107646012</c:v>
                </c:pt>
                <c:pt idx="1">
                  <c:v>27191.12549018456</c:v>
                </c:pt>
                <c:pt idx="2">
                  <c:v>27336.622943065697</c:v>
                </c:pt>
                <c:pt idx="3">
                  <c:v>28112.221722743761</c:v>
                </c:pt>
                <c:pt idx="4">
                  <c:v>29412.567988431438</c:v>
                </c:pt>
                <c:pt idx="5">
                  <c:v>30499.136377572464</c:v>
                </c:pt>
                <c:pt idx="6">
                  <c:v>31446.857253760907</c:v>
                </c:pt>
                <c:pt idx="7">
                  <c:v>32547.549032410396</c:v>
                </c:pt>
                <c:pt idx="8">
                  <c:v>34024.519185923775</c:v>
                </c:pt>
                <c:pt idx="9">
                  <c:v>35328.838986032621</c:v>
                </c:pt>
                <c:pt idx="10">
                  <c:v>36382.705173294009</c:v>
                </c:pt>
                <c:pt idx="11">
                  <c:v>36828.705139354846</c:v>
                </c:pt>
                <c:pt idx="12">
                  <c:v>37543.148974950258</c:v>
                </c:pt>
                <c:pt idx="13">
                  <c:v>38139.446728311385</c:v>
                </c:pt>
                <c:pt idx="14">
                  <c:v>39345.263244595371</c:v>
                </c:pt>
                <c:pt idx="15">
                  <c:v>40491.070505607786</c:v>
                </c:pt>
                <c:pt idx="16">
                  <c:v>41831.877677761724</c:v>
                </c:pt>
                <c:pt idx="17">
                  <c:v>43416.502023725756</c:v>
                </c:pt>
                <c:pt idx="18">
                  <c:v>44520.754877507898</c:v>
                </c:pt>
                <c:pt idx="19">
                  <c:v>46016.403944771904</c:v>
                </c:pt>
                <c:pt idx="20">
                  <c:v>47972.573104258234</c:v>
                </c:pt>
                <c:pt idx="21">
                  <c:v>48829.864819854534</c:v>
                </c:pt>
                <c:pt idx="22">
                  <c:v>49859.450010096582</c:v>
                </c:pt>
                <c:pt idx="23">
                  <c:v>51283.571745932575</c:v>
                </c:pt>
                <c:pt idx="24">
                  <c:v>53398.324094875039</c:v>
                </c:pt>
                <c:pt idx="25">
                  <c:v>55346.332237714203</c:v>
                </c:pt>
                <c:pt idx="26">
                  <c:v>57622.333309517584</c:v>
                </c:pt>
                <c:pt idx="27">
                  <c:v>59916.572879296757</c:v>
                </c:pt>
                <c:pt idx="28">
                  <c:v>60788.741071342083</c:v>
                </c:pt>
                <c:pt idx="29">
                  <c:v>59540.524971356659</c:v>
                </c:pt>
                <c:pt idx="30">
                  <c:v>61965.963095709056</c:v>
                </c:pt>
                <c:pt idx="31">
                  <c:v>63711.725997288901</c:v>
                </c:pt>
                <c:pt idx="32">
                  <c:v>65205.375135235045</c:v>
                </c:pt>
                <c:pt idx="33">
                  <c:v>66699.02427318116</c:v>
                </c:pt>
              </c:numCache>
            </c:numRef>
          </c:val>
        </c:ser>
        <c:marker val="1"/>
        <c:axId val="95885184"/>
        <c:axId val="95886720"/>
      </c:lineChart>
      <c:catAx>
        <c:axId val="95885184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 i="0" baseline="0">
                <a:latin typeface="Arial Narrow" pitchFamily="34" charset="0"/>
              </a:defRPr>
            </a:pPr>
            <a:endParaRPr lang="es-MX"/>
          </a:p>
        </c:txPr>
        <c:crossAx val="95886720"/>
        <c:crosses val="autoZero"/>
        <c:auto val="1"/>
        <c:lblAlgn val="ctr"/>
        <c:lblOffset val="100"/>
      </c:catAx>
      <c:valAx>
        <c:axId val="95886720"/>
        <c:scaling>
          <c:orientation val="minMax"/>
          <c:max val="70000"/>
        </c:scaling>
        <c:axPos val="l"/>
        <c:majorGridlines>
          <c:spPr>
            <a:ln>
              <a:prstDash val="dash"/>
            </a:ln>
          </c:spPr>
        </c:majorGridlines>
        <c:numFmt formatCode="#,##0_ ;[Red]\-#,##0\ " sourceLinked="1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400" b="1" i="0" baseline="0">
                <a:latin typeface="Arial Narrow" pitchFamily="34" charset="0"/>
              </a:defRPr>
            </a:pPr>
            <a:endParaRPr lang="es-MX"/>
          </a:p>
        </c:txPr>
        <c:crossAx val="9588518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/>
            </a:pPr>
            <a:r>
              <a:rPr lang="es-MX"/>
              <a:t>PERDIDAS MUNDIALES POR CAUSAS NATURALES EXPRESADAS EN % DEL PRODUCTO BRUTO GLOBAL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'Natural Risks'!$F$1</c:f>
              <c:strCache>
                <c:ptCount val="1"/>
                <c:pt idx="0">
                  <c:v>IMPACTOS NATURALES EN % GDP GLOBAL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0000FF"/>
              </a:solidFill>
            </a:ln>
          </c:spPr>
          <c:cat>
            <c:numRef>
              <c:f>'Natural Risks'!$A$2:$A$35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'Natural Risks'!$F$2:$F$35</c:f>
              <c:numCache>
                <c:formatCode>#,##0.000_ ;[Red]\-#,##0.000\ </c:formatCode>
                <c:ptCount val="34"/>
                <c:pt idx="0">
                  <c:v>0.19868184635762914</c:v>
                </c:pt>
                <c:pt idx="1">
                  <c:v>7.3553409943327555E-2</c:v>
                </c:pt>
                <c:pt idx="2">
                  <c:v>0.18656291271316941</c:v>
                </c:pt>
                <c:pt idx="3">
                  <c:v>0.17785858582478489</c:v>
                </c:pt>
                <c:pt idx="4">
                  <c:v>8.4997678576835267E-2</c:v>
                </c:pt>
                <c:pt idx="5">
                  <c:v>0.16721784960935041</c:v>
                </c:pt>
                <c:pt idx="6">
                  <c:v>0.15581843236223639</c:v>
                </c:pt>
                <c:pt idx="7">
                  <c:v>0.15669382646667171</c:v>
                </c:pt>
                <c:pt idx="8">
                  <c:v>0.29390569622324392</c:v>
                </c:pt>
                <c:pt idx="9">
                  <c:v>0.21229115406156354</c:v>
                </c:pt>
                <c:pt idx="10">
                  <c:v>0.26935875035464857</c:v>
                </c:pt>
                <c:pt idx="11">
                  <c:v>0.27152733071014445</c:v>
                </c:pt>
                <c:pt idx="12">
                  <c:v>0.31963221859750507</c:v>
                </c:pt>
                <c:pt idx="13">
                  <c:v>0.36707401918359922</c:v>
                </c:pt>
                <c:pt idx="14">
                  <c:v>0.38124030094170008</c:v>
                </c:pt>
                <c:pt idx="15">
                  <c:v>0.54332967059868831</c:v>
                </c:pt>
                <c:pt idx="16">
                  <c:v>0.2868625714685375</c:v>
                </c:pt>
                <c:pt idx="17">
                  <c:v>0.18426173521828754</c:v>
                </c:pt>
                <c:pt idx="18">
                  <c:v>0.38184437902665896</c:v>
                </c:pt>
                <c:pt idx="19">
                  <c:v>0.38029916507607148</c:v>
                </c:pt>
                <c:pt idx="20">
                  <c:v>0.12507146504233299</c:v>
                </c:pt>
                <c:pt idx="21">
                  <c:v>0.11263598660964715</c:v>
                </c:pt>
                <c:pt idx="22">
                  <c:v>0.24067654171014818</c:v>
                </c:pt>
                <c:pt idx="23">
                  <c:v>0.18524450767712952</c:v>
                </c:pt>
                <c:pt idx="24">
                  <c:v>0.37454358987868658</c:v>
                </c:pt>
                <c:pt idx="25">
                  <c:v>0.48783720453297985</c:v>
                </c:pt>
                <c:pt idx="26">
                  <c:v>0.13883505822348602</c:v>
                </c:pt>
                <c:pt idx="27">
                  <c:v>0.20027847761210091</c:v>
                </c:pt>
                <c:pt idx="28">
                  <c:v>0.40303516026506681</c:v>
                </c:pt>
                <c:pt idx="29">
                  <c:v>0.13436226845243018</c:v>
                </c:pt>
                <c:pt idx="30">
                  <c:v>0.27434415848169375</c:v>
                </c:pt>
                <c:pt idx="31">
                  <c:v>0.62782791352571965</c:v>
                </c:pt>
                <c:pt idx="32">
                  <c:v>0.26071470281004139</c:v>
                </c:pt>
                <c:pt idx="33">
                  <c:v>0.19490539991643024</c:v>
                </c:pt>
              </c:numCache>
            </c:numRef>
          </c:val>
        </c:ser>
        <c:gapWidth val="62"/>
        <c:axId val="66412928"/>
        <c:axId val="66414464"/>
      </c:barChart>
      <c:lineChart>
        <c:grouping val="standard"/>
        <c:ser>
          <c:idx val="1"/>
          <c:order val="1"/>
          <c:tx>
            <c:strRef>
              <c:f>'Natural Risks'!$G$1</c:f>
              <c:strCache>
                <c:ptCount val="1"/>
                <c:pt idx="0">
                  <c:v>PROMEDIO 11 AÑOS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'Natural Risks'!$G$2:$G$35</c:f>
              <c:numCache>
                <c:formatCode>#,##0.000_ ;[Red]\-#,##0.000\ </c:formatCode>
                <c:ptCount val="34"/>
                <c:pt idx="0">
                  <c:v>0.14814538050418352</c:v>
                </c:pt>
                <c:pt idx="1">
                  <c:v>0.14924153076961871</c:v>
                </c:pt>
                <c:pt idx="2">
                  <c:v>0.15017306773175018</c:v>
                </c:pt>
                <c:pt idx="3">
                  <c:v>0.16614335978636144</c:v>
                </c:pt>
                <c:pt idx="4">
                  <c:v>0.17075813921388078</c:v>
                </c:pt>
                <c:pt idx="5">
                  <c:v>0.17972183113576912</c:v>
                </c:pt>
                <c:pt idx="6">
                  <c:v>0.18634414789508896</c:v>
                </c:pt>
                <c:pt idx="7">
                  <c:v>0.20871494868183238</c:v>
                </c:pt>
                <c:pt idx="8">
                  <c:v>0.22512504927005217</c:v>
                </c:pt>
                <c:pt idx="9">
                  <c:v>0.24361429609886345</c:v>
                </c:pt>
                <c:pt idx="10">
                  <c:v>0.28528084082812194</c:v>
                </c:pt>
                <c:pt idx="11">
                  <c:v>0.29615763372441267</c:v>
                </c:pt>
                <c:pt idx="12">
                  <c:v>0.29874338852950721</c:v>
                </c:pt>
                <c:pt idx="13">
                  <c:v>0.31921162058041502</c:v>
                </c:pt>
                <c:pt idx="14">
                  <c:v>0.32706557229431038</c:v>
                </c:pt>
                <c:pt idx="15">
                  <c:v>0.31913650965619672</c:v>
                </c:pt>
                <c:pt idx="16">
                  <c:v>0.30488898567938161</c:v>
                </c:pt>
                <c:pt idx="17">
                  <c:v>0.30208436849756254</c:v>
                </c:pt>
                <c:pt idx="18">
                  <c:v>0.28986730386843673</c:v>
                </c:pt>
                <c:pt idx="19">
                  <c:v>0.29054635574980864</c:v>
                </c:pt>
                <c:pt idx="20">
                  <c:v>0.30023698334901638</c:v>
                </c:pt>
                <c:pt idx="21">
                  <c:v>0.26346474586036112</c:v>
                </c:pt>
                <c:pt idx="22">
                  <c:v>0.25559346460068405</c:v>
                </c:pt>
                <c:pt idx="23">
                  <c:v>0.27548195778675538</c:v>
                </c:pt>
                <c:pt idx="24">
                  <c:v>0.25298358409818877</c:v>
                </c:pt>
                <c:pt idx="25">
                  <c:v>0.24335131077142799</c:v>
                </c:pt>
                <c:pt idx="26">
                  <c:v>0.28905644245173473</c:v>
                </c:pt>
                <c:pt idx="27">
                  <c:v>0.30251814392449955</c:v>
                </c:pt>
                <c:pt idx="28">
                  <c:v>0.29835713103416084</c:v>
                </c:pt>
                <c:pt idx="29">
                  <c:v>0.30966839336986585</c:v>
                </c:pt>
                <c:pt idx="30">
                  <c:v>0.30246003820221695</c:v>
                </c:pt>
                <c:pt idx="31">
                  <c:v>0.27928789241087032</c:v>
                </c:pt>
                <c:pt idx="32">
                  <c:v>0.29935258300907036</c:v>
                </c:pt>
                <c:pt idx="33">
                  <c:v>0.31586493390856479</c:v>
                </c:pt>
              </c:numCache>
            </c:numRef>
          </c:val>
        </c:ser>
        <c:marker val="1"/>
        <c:axId val="66412928"/>
        <c:axId val="66414464"/>
      </c:lineChart>
      <c:catAx>
        <c:axId val="66412928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400" b="1" i="0" baseline="0">
                <a:latin typeface="Arial Narrow" pitchFamily="34" charset="0"/>
              </a:defRPr>
            </a:pPr>
            <a:endParaRPr lang="es-MX"/>
          </a:p>
        </c:txPr>
        <c:crossAx val="66414464"/>
        <c:crosses val="autoZero"/>
        <c:auto val="1"/>
        <c:lblAlgn val="ctr"/>
        <c:lblOffset val="100"/>
      </c:catAx>
      <c:valAx>
        <c:axId val="66414464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numFmt formatCode="#,##0.000_ ;[Red]\-#,##0.000\ " sourceLinked="1"/>
        <c:tickLblPos val="nextTo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 i="0" baseline="0">
                <a:latin typeface="Arial Narrow" pitchFamily="34" charset="0"/>
              </a:defRPr>
            </a:pPr>
            <a:endParaRPr lang="es-MX"/>
          </a:p>
        </c:txPr>
        <c:crossAx val="664129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 b="1" i="0" baseline="0">
              <a:latin typeface="Arial Narrow" pitchFamily="34" charset="0"/>
            </a:defRPr>
          </a:pPr>
          <a:endParaRPr lang="es-MX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5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5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BE8A78B-177A-4737-84DF-720C797E63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C377B8-C685-47FF-8C54-9DE8F457928E}" type="slidenum">
              <a:rPr lang="es-ES" smtClean="0"/>
              <a:pPr>
                <a:defRPr/>
              </a:pPr>
              <a:t>68</a:t>
            </a:fld>
            <a:endParaRPr lang="es-E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386CF-E276-44E3-A132-2793B532E58F}" type="slidenum">
              <a:rPr lang="es-ES"/>
              <a:pPr/>
              <a:t>10</a:t>
            </a:fld>
            <a:endParaRPr lang="es-ES" dirty="0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F6563-EDEC-4D88-8505-986A0F02AD7D}" type="slidenum">
              <a:rPr lang="es-ES"/>
              <a:pPr/>
              <a:t>11</a:t>
            </a:fld>
            <a:endParaRPr lang="es-ES" dirty="0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ADF76-0612-43EF-BFF9-6C3F123C828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C5FDF-1064-4D97-B07E-A8659027AB7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A3CDF-7EA1-4304-8377-9C9FEA006A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669EF-D200-4454-839D-5F70296B5B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D6B08-A6B1-4DC4-A42C-B5EF88591C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48290-F463-4CAA-B2C3-2FA42B7612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64F4A-75E7-43DC-898C-5F04F9727B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904F7-BCBF-4E6D-9799-50A8283471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A4AE0-F348-4379-B31D-5B39576603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E5900-2904-455F-BCEF-B1DE1CBE7A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FDB27-EA9F-4E09-9A5B-008BE1DFE7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7B079-69F0-4D1A-A9BF-43E1D5A345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E34D2-EB9B-43B0-BD63-8631F40CB0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5EA1A66-A8B1-4498-9C4F-136AD23927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upload.wikimedia.org/wikipedia/commons/b/b4/Atlantic_Multidecadal_Oscillation.sv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smn.gov.ar/?mod=satelite&amp;id=11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smn.gov.ar/?mod=satelite&amp;id=3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smn.gov.ar/?mod=satelite&amp;id=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gif"/><Relationship Id="rId4" Type="http://schemas.openxmlformats.org/officeDocument/2006/relationships/image" Target="../media/image69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gif"/><Relationship Id="rId4" Type="http://schemas.openxmlformats.org/officeDocument/2006/relationships/image" Target="../media/image73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gif"/><Relationship Id="rId4" Type="http://schemas.openxmlformats.org/officeDocument/2006/relationships/image" Target="../media/image77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gif"/><Relationship Id="rId4" Type="http://schemas.openxmlformats.org/officeDocument/2006/relationships/image" Target="../media/image8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gif"/><Relationship Id="rId4" Type="http://schemas.openxmlformats.org/officeDocument/2006/relationships/image" Target="../media/image85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gif"/><Relationship Id="rId4" Type="http://schemas.openxmlformats.org/officeDocument/2006/relationships/image" Target="../media/image89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gif"/><Relationship Id="rId4" Type="http://schemas.openxmlformats.org/officeDocument/2006/relationships/image" Target="../media/image93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gif"/><Relationship Id="rId4" Type="http://schemas.openxmlformats.org/officeDocument/2006/relationships/image" Target="../media/image97.gi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gi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edmasi@fibertel.com.a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7620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3528" y="1052736"/>
            <a:ext cx="8358246" cy="483209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PERSPECTIVA AGROCLIMÁTICA 2013/2014</a:t>
            </a:r>
            <a:endParaRPr lang="es-AR" sz="2800" i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es-AR" sz="2800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s-AR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Ing Agr Eduardo M. </a:t>
            </a:r>
            <a:r>
              <a:rPr lang="es-AR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Sierra</a:t>
            </a:r>
          </a:p>
          <a:p>
            <a:pPr algn="ctr">
              <a:defRPr/>
            </a:pPr>
            <a:endParaRPr lang="es-AR" sz="2800" i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s-E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Especialista en Agroclimatología</a:t>
            </a:r>
          </a:p>
          <a:p>
            <a:pPr algn="ctr">
              <a:defRPr/>
            </a:pPr>
            <a:endParaRPr lang="es-ES" sz="2800" i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s-E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APAMA</a:t>
            </a:r>
          </a:p>
          <a:p>
            <a:pPr algn="ctr">
              <a:defRPr/>
            </a:pPr>
            <a:endParaRPr lang="es-ES" sz="2800" i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s-E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CONCORDIA</a:t>
            </a:r>
          </a:p>
          <a:p>
            <a:pPr algn="ctr">
              <a:defRPr/>
            </a:pPr>
            <a:endParaRPr lang="es-ES" sz="2800" i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s-AR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13 de Junio de 2013</a:t>
            </a:r>
            <a:endParaRPr lang="es-AR" sz="2800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0" name="Picture 2" descr="ELNOPCP"/>
          <p:cNvPicPr>
            <a:picLocks noChangeAspect="1" noChangeArrowheads="1"/>
          </p:cNvPicPr>
          <p:nvPr/>
        </p:nvPicPr>
        <p:blipFill>
          <a:blip r:embed="rId3" cstate="print"/>
          <a:srcRect t="10001"/>
          <a:stretch>
            <a:fillRect/>
          </a:stretch>
        </p:blipFill>
        <p:spPr bwMode="auto">
          <a:xfrm>
            <a:off x="4038600" y="533400"/>
            <a:ext cx="4724400" cy="3189288"/>
          </a:xfrm>
          <a:prstGeom prst="rect">
            <a:avLst/>
          </a:prstGeom>
          <a:noFill/>
        </p:spPr>
      </p:pic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304800" y="0"/>
            <a:ext cx="4424363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</a:rPr>
              <a:t>EFECTOS DE “EL NIÑO”</a:t>
            </a:r>
            <a:r>
              <a:rPr lang="es-MX" sz="2000" b="1" dirty="0">
                <a:solidFill>
                  <a:srgbClr val="FF0000"/>
                </a:solidFill>
              </a:rPr>
              <a:t> </a:t>
            </a:r>
            <a:endParaRPr lang="es-ES" sz="2000" b="1" dirty="0">
              <a:solidFill>
                <a:srgbClr val="FF0000"/>
              </a:solidFill>
            </a:endParaRPr>
          </a:p>
        </p:txBody>
      </p:sp>
      <p:pic>
        <p:nvPicPr>
          <p:cNvPr id="437252" name="Picture 4" descr="NANCY6"/>
          <p:cNvPicPr>
            <a:picLocks noChangeAspect="1" noChangeArrowheads="1"/>
          </p:cNvPicPr>
          <p:nvPr/>
        </p:nvPicPr>
        <p:blipFill>
          <a:blip r:embed="rId4" cstate="print"/>
          <a:srcRect t="34445"/>
          <a:stretch>
            <a:fillRect/>
          </a:stretch>
        </p:blipFill>
        <p:spPr bwMode="auto">
          <a:xfrm>
            <a:off x="0" y="1447800"/>
            <a:ext cx="3679825" cy="4495800"/>
          </a:xfrm>
          <a:prstGeom prst="rect">
            <a:avLst/>
          </a:prstGeom>
          <a:noFill/>
        </p:spPr>
      </p:pic>
      <p:pic>
        <p:nvPicPr>
          <p:cNvPr id="437253" name="Picture 5" descr="ELNOTMP"/>
          <p:cNvPicPr>
            <a:picLocks noChangeAspect="1" noChangeArrowheads="1"/>
          </p:cNvPicPr>
          <p:nvPr/>
        </p:nvPicPr>
        <p:blipFill>
          <a:blip r:embed="rId5" cstate="print"/>
          <a:srcRect t="10043"/>
          <a:stretch>
            <a:fillRect/>
          </a:stretch>
        </p:blipFill>
        <p:spPr bwMode="auto">
          <a:xfrm>
            <a:off x="4038600" y="3703638"/>
            <a:ext cx="4800600" cy="3154362"/>
          </a:xfrm>
          <a:prstGeom prst="rect">
            <a:avLst/>
          </a:prstGeom>
          <a:noFill/>
        </p:spPr>
      </p:pic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4267200" y="685800"/>
            <a:ext cx="1371600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LLUVIA</a:t>
            </a:r>
            <a:endParaRPr lang="es-ES" b="1" dirty="0">
              <a:solidFill>
                <a:schemeClr val="accent2"/>
              </a:solidFill>
            </a:endParaRP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4267200" y="3810000"/>
            <a:ext cx="2573338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TEMPERATURA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893763" y="955675"/>
            <a:ext cx="1573212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NORMAL</a:t>
            </a:r>
            <a:endParaRPr lang="es-ES" b="1" dirty="0">
              <a:solidFill>
                <a:srgbClr val="008000"/>
              </a:solidFill>
            </a:endParaRPr>
          </a:p>
        </p:txBody>
      </p:sp>
      <p:sp>
        <p:nvSpPr>
          <p:cNvPr id="437257" name="Text Box 9"/>
          <p:cNvSpPr txBox="1">
            <a:spLocks noChangeArrowheads="1"/>
          </p:cNvSpPr>
          <p:nvPr/>
        </p:nvSpPr>
        <p:spPr bwMode="auto">
          <a:xfrm>
            <a:off x="1189038" y="5984875"/>
            <a:ext cx="981075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NIÑO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4" name="Picture 2" descr="LANATMP"/>
          <p:cNvPicPr>
            <a:picLocks noChangeAspect="1" noChangeArrowheads="1"/>
          </p:cNvPicPr>
          <p:nvPr/>
        </p:nvPicPr>
        <p:blipFill>
          <a:blip r:embed="rId3" cstate="print"/>
          <a:srcRect t="10356"/>
          <a:stretch>
            <a:fillRect/>
          </a:stretch>
        </p:blipFill>
        <p:spPr bwMode="auto">
          <a:xfrm>
            <a:off x="3886200" y="3740150"/>
            <a:ext cx="4724400" cy="3117850"/>
          </a:xfrm>
          <a:prstGeom prst="rect">
            <a:avLst/>
          </a:prstGeom>
          <a:noFill/>
        </p:spPr>
      </p:pic>
      <p:pic>
        <p:nvPicPr>
          <p:cNvPr id="443395" name="Picture 3" descr="LANAPCP"/>
          <p:cNvPicPr>
            <a:picLocks noChangeAspect="1" noChangeArrowheads="1"/>
          </p:cNvPicPr>
          <p:nvPr/>
        </p:nvPicPr>
        <p:blipFill>
          <a:blip r:embed="rId4" cstate="print"/>
          <a:srcRect t="9227"/>
          <a:stretch>
            <a:fillRect/>
          </a:stretch>
        </p:blipFill>
        <p:spPr bwMode="auto">
          <a:xfrm>
            <a:off x="3886200" y="661988"/>
            <a:ext cx="4695825" cy="3098800"/>
          </a:xfrm>
          <a:prstGeom prst="rect">
            <a:avLst/>
          </a:prstGeom>
          <a:noFill/>
        </p:spPr>
      </p:pic>
      <p:sp>
        <p:nvSpPr>
          <p:cNvPr id="443396" name="Text Box 4"/>
          <p:cNvSpPr txBox="1">
            <a:spLocks noChangeArrowheads="1"/>
          </p:cNvSpPr>
          <p:nvPr/>
        </p:nvSpPr>
        <p:spPr bwMode="auto">
          <a:xfrm>
            <a:off x="304800" y="0"/>
            <a:ext cx="4425950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MX" sz="2800" b="1" dirty="0">
                <a:solidFill>
                  <a:schemeClr val="accent2"/>
                </a:solidFill>
              </a:rPr>
              <a:t>EFECTOS DE “LA NIÑA”</a:t>
            </a:r>
            <a:r>
              <a:rPr lang="es-MX" sz="2000" b="1" dirty="0">
                <a:solidFill>
                  <a:schemeClr val="accent2"/>
                </a:solidFill>
              </a:rPr>
              <a:t> </a:t>
            </a:r>
            <a:endParaRPr lang="es-ES" sz="2000" b="1" dirty="0">
              <a:solidFill>
                <a:schemeClr val="accent2"/>
              </a:solidFill>
            </a:endParaRPr>
          </a:p>
        </p:txBody>
      </p:sp>
      <p:pic>
        <p:nvPicPr>
          <p:cNvPr id="443397" name="Picture 5" descr="NANCY6"/>
          <p:cNvPicPr>
            <a:picLocks noChangeAspect="1" noChangeArrowheads="1"/>
          </p:cNvPicPr>
          <p:nvPr/>
        </p:nvPicPr>
        <p:blipFill>
          <a:blip r:embed="rId5" cstate="print"/>
          <a:srcRect t="-1109" b="34444"/>
          <a:stretch>
            <a:fillRect/>
          </a:stretch>
        </p:blipFill>
        <p:spPr bwMode="auto">
          <a:xfrm>
            <a:off x="0" y="1371600"/>
            <a:ext cx="3679825" cy="4572000"/>
          </a:xfrm>
          <a:prstGeom prst="rect">
            <a:avLst/>
          </a:prstGeom>
          <a:noFill/>
        </p:spPr>
      </p:pic>
      <p:sp>
        <p:nvSpPr>
          <p:cNvPr id="443398" name="Text Box 6"/>
          <p:cNvSpPr txBox="1">
            <a:spLocks noChangeArrowheads="1"/>
          </p:cNvSpPr>
          <p:nvPr/>
        </p:nvSpPr>
        <p:spPr bwMode="auto">
          <a:xfrm>
            <a:off x="4267200" y="685800"/>
            <a:ext cx="1371600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LLUVIA</a:t>
            </a:r>
            <a:endParaRPr lang="es-ES" b="1" dirty="0">
              <a:solidFill>
                <a:schemeClr val="accent2"/>
              </a:solidFill>
            </a:endParaRPr>
          </a:p>
        </p:txBody>
      </p:sp>
      <p:sp>
        <p:nvSpPr>
          <p:cNvPr id="443399" name="Text Box 7"/>
          <p:cNvSpPr txBox="1">
            <a:spLocks noChangeArrowheads="1"/>
          </p:cNvSpPr>
          <p:nvPr/>
        </p:nvSpPr>
        <p:spPr bwMode="auto">
          <a:xfrm>
            <a:off x="4267200" y="3810000"/>
            <a:ext cx="2573338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TEMPERATURA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43400" name="Text Box 8"/>
          <p:cNvSpPr txBox="1">
            <a:spLocks noChangeArrowheads="1"/>
          </p:cNvSpPr>
          <p:nvPr/>
        </p:nvSpPr>
        <p:spPr bwMode="auto">
          <a:xfrm>
            <a:off x="1200150" y="955675"/>
            <a:ext cx="965200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NIÑA</a:t>
            </a:r>
            <a:endParaRPr lang="es-ES" b="1" dirty="0">
              <a:solidFill>
                <a:schemeClr val="accent2"/>
              </a:solidFill>
            </a:endParaRPr>
          </a:p>
        </p:txBody>
      </p:sp>
      <p:sp>
        <p:nvSpPr>
          <p:cNvPr id="443401" name="Text Box 9"/>
          <p:cNvSpPr txBox="1">
            <a:spLocks noChangeArrowheads="1"/>
          </p:cNvSpPr>
          <p:nvPr/>
        </p:nvSpPr>
        <p:spPr bwMode="auto">
          <a:xfrm>
            <a:off x="895350" y="5984875"/>
            <a:ext cx="1573213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NORMAL</a:t>
            </a:r>
            <a:endParaRPr lang="es-E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www.cru.uea.ac.uk/documents/421974/487107/gtc.gif/dcb0816d-8f1d-4ffc-9936-8be0cafdd47f?t=13966233742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89040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3" cstate="print"/>
          <a:srcRect l="7813" t="13542" r="9375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7848600" y="3810000"/>
            <a:ext cx="381000" cy="1600200"/>
          </a:xfrm>
          <a:prstGeom prst="line">
            <a:avLst/>
          </a:prstGeom>
          <a:noFill/>
          <a:ln w="920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8153400" y="4038600"/>
            <a:ext cx="523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0000FF"/>
                </a:solidFill>
              </a:rPr>
              <a:t>?</a:t>
            </a:r>
          </a:p>
        </p:txBody>
      </p:sp>
      <p:cxnSp>
        <p:nvCxnSpPr>
          <p:cNvPr id="6" name="5 Conector recto de flecha"/>
          <p:cNvCxnSpPr/>
          <p:nvPr/>
        </p:nvCxnSpPr>
        <p:spPr bwMode="auto">
          <a:xfrm flipV="1">
            <a:off x="7740352" y="2996952"/>
            <a:ext cx="1152128" cy="28803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 descr="SA_TSI_1600_en"/>
          <p:cNvPicPr>
            <a:picLocks noChangeAspect="1" noChangeArrowheads="1"/>
          </p:cNvPicPr>
          <p:nvPr/>
        </p:nvPicPr>
        <p:blipFill>
          <a:blip r:embed="rId3" cstate="print"/>
          <a:srcRect t="44066"/>
          <a:stretch>
            <a:fillRect/>
          </a:stretch>
        </p:blipFill>
        <p:spPr bwMode="auto">
          <a:xfrm>
            <a:off x="76200" y="381000"/>
            <a:ext cx="90297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8"/>
          <p:cNvSpPr txBox="1">
            <a:spLocks noChangeArrowheads="1"/>
          </p:cNvSpPr>
          <p:nvPr/>
        </p:nvSpPr>
        <p:spPr bwMode="auto">
          <a:xfrm>
            <a:off x="228600" y="5562600"/>
            <a:ext cx="861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Arial Narrow" pitchFamily="34" charset="0"/>
              </a:rPr>
              <a:t>Figura 41.  Los astr</a:t>
            </a:r>
            <a:r>
              <a:rPr lang="en-US" sz="2000" b="1">
                <a:latin typeface="Arial Narrow" pitchFamily="34" charset="0"/>
                <a:cs typeface="Arial" charset="0"/>
              </a:rPr>
              <a:t>ónomos prevén un mínimo de actividad solar hacia 2042, que causaría una disminución de la temperatura global (Fuente </a:t>
            </a:r>
            <a:r>
              <a:rPr lang="en-US" sz="2000" b="1">
                <a:latin typeface="Arial Narrow" pitchFamily="34" charset="0"/>
              </a:rPr>
              <a:t>Pulkovo Observatory, Rusia).</a:t>
            </a:r>
          </a:p>
        </p:txBody>
      </p:sp>
      <p:sp>
        <p:nvSpPr>
          <p:cNvPr id="43012" name="Text Box 9"/>
          <p:cNvSpPr txBox="1">
            <a:spLocks noChangeArrowheads="1"/>
          </p:cNvSpPr>
          <p:nvPr/>
        </p:nvSpPr>
        <p:spPr bwMode="auto">
          <a:xfrm>
            <a:off x="593725" y="720725"/>
            <a:ext cx="54768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 Narrow" pitchFamily="34" charset="0"/>
              </a:rPr>
              <a:t>Actividad solar medida por la cantidad de manchas solares</a:t>
            </a:r>
          </a:p>
        </p:txBody>
      </p:sp>
      <p:sp>
        <p:nvSpPr>
          <p:cNvPr id="43013" name="Text Box 10"/>
          <p:cNvSpPr txBox="1">
            <a:spLocks noChangeArrowheads="1"/>
          </p:cNvSpPr>
          <p:nvPr/>
        </p:nvSpPr>
        <p:spPr bwMode="auto">
          <a:xfrm>
            <a:off x="1066800" y="1066800"/>
            <a:ext cx="122872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 Narrow" pitchFamily="34" charset="0"/>
              </a:rPr>
              <a:t>Sol caliente</a:t>
            </a:r>
          </a:p>
          <a:p>
            <a:r>
              <a:rPr lang="en-US" b="1">
                <a:latin typeface="Arial Narrow" pitchFamily="34" charset="0"/>
              </a:rPr>
              <a:t>Sol frío</a:t>
            </a:r>
          </a:p>
        </p:txBody>
      </p:sp>
      <p:sp>
        <p:nvSpPr>
          <p:cNvPr id="43014" name="Text Box 11"/>
          <p:cNvSpPr txBox="1">
            <a:spLocks noChangeArrowheads="1"/>
          </p:cNvSpPr>
          <p:nvPr/>
        </p:nvSpPr>
        <p:spPr bwMode="auto">
          <a:xfrm>
            <a:off x="1090613" y="2643188"/>
            <a:ext cx="1268412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3300"/>
                </a:solidFill>
                <a:latin typeface="Arial Narrow" pitchFamily="34" charset="0"/>
              </a:rPr>
              <a:t>Mínimo de </a:t>
            </a:r>
          </a:p>
          <a:p>
            <a:pPr algn="ctr"/>
            <a:r>
              <a:rPr lang="en-US" sz="2000" b="1">
                <a:solidFill>
                  <a:srgbClr val="FF3300"/>
                </a:solidFill>
                <a:latin typeface="Arial Narrow" pitchFamily="34" charset="0"/>
              </a:rPr>
              <a:t>Maunder</a:t>
            </a:r>
          </a:p>
        </p:txBody>
      </p:sp>
      <p:sp>
        <p:nvSpPr>
          <p:cNvPr id="43015" name="Text Box 12"/>
          <p:cNvSpPr txBox="1">
            <a:spLocks noChangeArrowheads="1"/>
          </p:cNvSpPr>
          <p:nvPr/>
        </p:nvSpPr>
        <p:spPr bwMode="auto">
          <a:xfrm>
            <a:off x="6934200" y="2590800"/>
            <a:ext cx="14478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3300"/>
                </a:solidFill>
                <a:latin typeface="Arial Narrow" pitchFamily="34" charset="0"/>
              </a:rPr>
              <a:t>Mínimo en 2042</a:t>
            </a:r>
          </a:p>
        </p:txBody>
      </p:sp>
      <p:sp>
        <p:nvSpPr>
          <p:cNvPr id="43016" name="Rectangle 13"/>
          <p:cNvSpPr>
            <a:spLocks noChangeArrowheads="1"/>
          </p:cNvSpPr>
          <p:nvPr/>
        </p:nvSpPr>
        <p:spPr bwMode="auto">
          <a:xfrm>
            <a:off x="0" y="1676400"/>
            <a:ext cx="304800" cy="2133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map of the worl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15" y="476672"/>
            <a:ext cx="8753907" cy="446449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95536" y="5085184"/>
            <a:ext cx="389920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PDO: </a:t>
            </a:r>
            <a:r>
              <a:rPr lang="es-MX" sz="2000" dirty="0" err="1" smtClean="0">
                <a:solidFill>
                  <a:srgbClr val="0000FF"/>
                </a:solidFill>
                <a:latin typeface="Arial Narrow" pitchFamily="34" charset="0"/>
              </a:rPr>
              <a:t>Pacific</a:t>
            </a:r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 Decadal </a:t>
            </a:r>
            <a:r>
              <a:rPr lang="es-MX" sz="2000" dirty="0" err="1" smtClean="0">
                <a:solidFill>
                  <a:srgbClr val="0000FF"/>
                </a:solidFill>
                <a:latin typeface="Arial Narrow" pitchFamily="34" charset="0"/>
              </a:rPr>
              <a:t>Oscillation</a:t>
            </a:r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.</a:t>
            </a:r>
          </a:p>
          <a:p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ENSO: El Niño </a:t>
            </a:r>
            <a:r>
              <a:rPr lang="es-MX" sz="2000" dirty="0" err="1" smtClean="0">
                <a:solidFill>
                  <a:srgbClr val="0000FF"/>
                </a:solidFill>
                <a:latin typeface="Arial Narrow" pitchFamily="34" charset="0"/>
              </a:rPr>
              <a:t>Southern</a:t>
            </a:r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s-MX" sz="2000" dirty="0" err="1" smtClean="0">
                <a:solidFill>
                  <a:srgbClr val="0000FF"/>
                </a:solidFill>
                <a:latin typeface="Arial Narrow" pitchFamily="34" charset="0"/>
              </a:rPr>
              <a:t>Oscillation</a:t>
            </a:r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.</a:t>
            </a:r>
          </a:p>
          <a:p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AO: </a:t>
            </a:r>
            <a:r>
              <a:rPr lang="es-MX" sz="2000" dirty="0" err="1" smtClean="0">
                <a:solidFill>
                  <a:srgbClr val="0000FF"/>
                </a:solidFill>
                <a:latin typeface="Arial Narrow" pitchFamily="34" charset="0"/>
              </a:rPr>
              <a:t>Artic</a:t>
            </a:r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s-MX" sz="2000" dirty="0" err="1" smtClean="0">
                <a:solidFill>
                  <a:srgbClr val="0000FF"/>
                </a:solidFill>
                <a:latin typeface="Arial Narrow" pitchFamily="34" charset="0"/>
              </a:rPr>
              <a:t>Oscillation</a:t>
            </a:r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 / NAM: </a:t>
            </a:r>
            <a:r>
              <a:rPr lang="es-MX" sz="2000" dirty="0" err="1" smtClean="0">
                <a:solidFill>
                  <a:srgbClr val="0000FF"/>
                </a:solidFill>
                <a:latin typeface="Arial Narrow" pitchFamily="34" charset="0"/>
              </a:rPr>
              <a:t>Northern</a:t>
            </a:r>
            <a:endParaRPr lang="es-MX" sz="2000" dirty="0" smtClean="0">
              <a:solidFill>
                <a:srgbClr val="0000FF"/>
              </a:solidFill>
              <a:latin typeface="Arial Narrow" pitchFamily="34" charset="0"/>
            </a:endParaRPr>
          </a:p>
          <a:p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s-MX" sz="2000" dirty="0" err="1" smtClean="0">
                <a:solidFill>
                  <a:srgbClr val="0000FF"/>
                </a:solidFill>
                <a:latin typeface="Arial Narrow" pitchFamily="34" charset="0"/>
              </a:rPr>
              <a:t>Annular</a:t>
            </a:r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s-MX" sz="2000" dirty="0" err="1" smtClean="0">
                <a:solidFill>
                  <a:srgbClr val="0000FF"/>
                </a:solidFill>
                <a:latin typeface="Arial Narrow" pitchFamily="34" charset="0"/>
              </a:rPr>
              <a:t>Mode</a:t>
            </a:r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.</a:t>
            </a:r>
          </a:p>
          <a:p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NAO: North </a:t>
            </a:r>
            <a:r>
              <a:rPr lang="es-MX" sz="2000" dirty="0" err="1" smtClean="0">
                <a:solidFill>
                  <a:srgbClr val="0000FF"/>
                </a:solidFill>
                <a:latin typeface="Arial Narrow" pitchFamily="34" charset="0"/>
              </a:rPr>
              <a:t>Atlantic</a:t>
            </a:r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s-MX" sz="2000" dirty="0" err="1" smtClean="0">
                <a:solidFill>
                  <a:srgbClr val="0000FF"/>
                </a:solidFill>
                <a:latin typeface="Arial Narrow" pitchFamily="34" charset="0"/>
              </a:rPr>
              <a:t>Oscillation</a:t>
            </a:r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.</a:t>
            </a:r>
            <a:endParaRPr lang="es-MX" sz="20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427984" y="5157192"/>
            <a:ext cx="45507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AMO: </a:t>
            </a:r>
            <a:r>
              <a:rPr lang="es-MX" sz="2000" dirty="0" err="1" smtClean="0">
                <a:solidFill>
                  <a:srgbClr val="0000FF"/>
                </a:solidFill>
                <a:latin typeface="Arial Narrow" pitchFamily="34" charset="0"/>
              </a:rPr>
              <a:t>Atlantic</a:t>
            </a:r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 Multidecadal </a:t>
            </a:r>
            <a:r>
              <a:rPr lang="es-MX" sz="2000" dirty="0" err="1" smtClean="0">
                <a:solidFill>
                  <a:srgbClr val="0000FF"/>
                </a:solidFill>
                <a:latin typeface="Arial Narrow" pitchFamily="34" charset="0"/>
              </a:rPr>
              <a:t>Oscillation</a:t>
            </a:r>
            <a:endParaRPr lang="es-MX" sz="2000" dirty="0" smtClean="0">
              <a:solidFill>
                <a:srgbClr val="0000FF"/>
              </a:solidFill>
              <a:latin typeface="Arial Narrow" pitchFamily="34" charset="0"/>
            </a:endParaRPr>
          </a:p>
          <a:p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SAM: </a:t>
            </a:r>
            <a:r>
              <a:rPr lang="es-MX" sz="2000" dirty="0" err="1" smtClean="0">
                <a:solidFill>
                  <a:srgbClr val="0000FF"/>
                </a:solidFill>
                <a:latin typeface="Arial Narrow" pitchFamily="34" charset="0"/>
              </a:rPr>
              <a:t>Southern</a:t>
            </a:r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s-MX" sz="2000" dirty="0" err="1" smtClean="0">
                <a:solidFill>
                  <a:srgbClr val="0000FF"/>
                </a:solidFill>
                <a:latin typeface="Arial Narrow" pitchFamily="34" charset="0"/>
              </a:rPr>
              <a:t>Annular</a:t>
            </a:r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s-MX" sz="2000" dirty="0" err="1" smtClean="0">
                <a:solidFill>
                  <a:srgbClr val="0000FF"/>
                </a:solidFill>
                <a:latin typeface="Arial Narrow" pitchFamily="34" charset="0"/>
              </a:rPr>
              <a:t>Mode</a:t>
            </a:r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 / AO: </a:t>
            </a:r>
            <a:r>
              <a:rPr lang="es-MX" sz="2000" dirty="0" err="1" smtClean="0">
                <a:solidFill>
                  <a:srgbClr val="0000FF"/>
                </a:solidFill>
                <a:latin typeface="Arial Narrow" pitchFamily="34" charset="0"/>
              </a:rPr>
              <a:t>Antartic</a:t>
            </a:r>
            <a:endParaRPr lang="es-MX" sz="2000" dirty="0" smtClean="0">
              <a:solidFill>
                <a:srgbClr val="0000FF"/>
              </a:solidFill>
              <a:latin typeface="Arial Narrow" pitchFamily="34" charset="0"/>
            </a:endParaRPr>
          </a:p>
          <a:p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s-MX" sz="2000" dirty="0" err="1" smtClean="0">
                <a:solidFill>
                  <a:srgbClr val="0000FF"/>
                </a:solidFill>
                <a:latin typeface="Arial Narrow" pitchFamily="34" charset="0"/>
              </a:rPr>
              <a:t>Oscillation</a:t>
            </a:r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.</a:t>
            </a:r>
          </a:p>
          <a:p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IOD: </a:t>
            </a:r>
            <a:r>
              <a:rPr lang="es-MX" sz="2000" dirty="0" err="1" smtClean="0">
                <a:solidFill>
                  <a:srgbClr val="0000FF"/>
                </a:solidFill>
                <a:latin typeface="Arial Narrow" pitchFamily="34" charset="0"/>
              </a:rPr>
              <a:t>Indian</a:t>
            </a:r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s-MX" sz="2000" dirty="0" err="1" smtClean="0">
                <a:solidFill>
                  <a:srgbClr val="0000FF"/>
                </a:solidFill>
                <a:latin typeface="Arial Narrow" pitchFamily="34" charset="0"/>
              </a:rPr>
              <a:t>Ocean</a:t>
            </a:r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s-MX" sz="2000" dirty="0" err="1" smtClean="0">
                <a:solidFill>
                  <a:srgbClr val="0000FF"/>
                </a:solidFill>
                <a:latin typeface="Arial Narrow" pitchFamily="34" charset="0"/>
              </a:rPr>
              <a:t>Dipole</a:t>
            </a:r>
            <a:r>
              <a:rPr lang="es-MX" sz="2000" dirty="0" smtClean="0">
                <a:solidFill>
                  <a:srgbClr val="0000FF"/>
                </a:solidFill>
                <a:latin typeface="Arial Narrow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Map showing variation of sea surface temperature from average December 19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"/>
            <a:ext cx="7161703" cy="3645024"/>
          </a:xfrm>
          <a:prstGeom prst="rect">
            <a:avLst/>
          </a:prstGeom>
          <a:noFill/>
        </p:spPr>
      </p:pic>
      <p:pic>
        <p:nvPicPr>
          <p:cNvPr id="25606" name="Picture 6" descr="Map showing variation of sea surface temperature from average December 2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29724"/>
            <a:ext cx="7128792" cy="362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ile:Atlantic Multidecadal Oscillat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27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91680" y="6165304"/>
            <a:ext cx="5275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DUST BOWL: Black Sunday, April 14, 1935</a:t>
            </a:r>
            <a:endParaRPr lang="es-MX" sz="24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95586" name="Picture 2" descr="http://upload.wikimedia.org/wikipedia/commons/d/d9/Dust_Storm_Texas_1935.jpg?uselang=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3560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sa05-cambio-decada-ppac-1991-2000-2001-20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00"/>
          </a:solidFill>
          <a:ln w="76200" algn="ctr">
            <a:noFill/>
            <a:round/>
            <a:headEnd/>
            <a:tailEnd type="triangle" w="med" len="med"/>
          </a:ln>
        </p:spPr>
        <p:txBody>
          <a:bodyPr lIns="91435" tIns="45717" rIns="91435" bIns="45717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5122" name="1 Título"/>
          <p:cNvSpPr>
            <a:spLocks noGrp="1"/>
          </p:cNvSpPr>
          <p:nvPr>
            <p:ph type="ctrTitle"/>
          </p:nvPr>
        </p:nvSpPr>
        <p:spPr>
          <a:xfrm>
            <a:off x="500064" y="1428750"/>
            <a:ext cx="7772400" cy="4656138"/>
          </a:xfrm>
        </p:spPr>
        <p:txBody>
          <a:bodyPr rtlCol="0">
            <a:normAutofit/>
          </a:bodyPr>
          <a:lstStyle/>
          <a:p>
            <a:pPr marL="514350" indent="-514350">
              <a:defRPr/>
            </a:pPr>
            <a:r>
              <a:rPr lang="es-AR" sz="3200" b="1" dirty="0" smtClean="0">
                <a:solidFill>
                  <a:srgbClr val="3333FF"/>
                </a:solidFill>
                <a:latin typeface="Verdana" charset="0"/>
                <a:cs typeface="+mn-cs"/>
              </a:rPr>
              <a:t> </a:t>
            </a:r>
            <a:r>
              <a:rPr lang="es-MX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EL INCREMENTO DE LOS IMPACTOS PRODUCIDOS POR FENÓMENOS NATURALES Y SUS CAUSAS</a:t>
            </a:r>
            <a:br>
              <a:rPr lang="es-MX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s-MX" sz="2400" b="1" cap="small" dirty="0" smtClean="0"/>
              <a:t/>
            </a:r>
            <a:br>
              <a:rPr lang="es-MX" sz="2400" b="1" cap="small" dirty="0" smtClean="0"/>
            </a:br>
            <a:endParaRPr lang="es-AR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ono05-cambio-decada-ppac-1991-2000-2001-20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nsidc.org/arcticseaicenews/files/2014/06/Fig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8251" cy="6858000"/>
          </a:xfrm>
          <a:prstGeom prst="rect">
            <a:avLst/>
          </a:prstGeom>
          <a:noFill/>
        </p:spPr>
      </p:pic>
      <p:pic>
        <p:nvPicPr>
          <p:cNvPr id="3" name="Picture 2" descr="http://nsidc.org/arcticseaicenews/files/2014/06/Figure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442798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sidc.org/arcticseaicenews/files/2014/06/Figure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38" y="68079"/>
            <a:ext cx="9075862" cy="6789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sidc.org/arcticseaicenews/files/2014/06/Figure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38" y="68079"/>
            <a:ext cx="9075862" cy="6789921"/>
          </a:xfrm>
          <a:prstGeom prst="rect">
            <a:avLst/>
          </a:prstGeom>
          <a:noFill/>
        </p:spPr>
      </p:pic>
      <p:cxnSp>
        <p:nvCxnSpPr>
          <p:cNvPr id="4" name="3 Conector recto de flecha"/>
          <p:cNvCxnSpPr/>
          <p:nvPr/>
        </p:nvCxnSpPr>
        <p:spPr bwMode="auto">
          <a:xfrm>
            <a:off x="1403648" y="2564904"/>
            <a:ext cx="5400600" cy="223224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4 Conector recto de flecha"/>
          <p:cNvCxnSpPr/>
          <p:nvPr/>
        </p:nvCxnSpPr>
        <p:spPr bwMode="auto">
          <a:xfrm flipV="1">
            <a:off x="6876256" y="4221088"/>
            <a:ext cx="1872208" cy="57606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nsidc.org/data/seaice_index/images/s_extn_hi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796135" cy="6907722"/>
          </a:xfrm>
          <a:prstGeom prst="rect">
            <a:avLst/>
          </a:prstGeom>
          <a:noFill/>
        </p:spPr>
      </p:pic>
      <p:pic>
        <p:nvPicPr>
          <p:cNvPr id="16388" name="Picture 4" descr="http://nsidc.org/data/seaice_index/images/s_plot_hi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3492" y="1196752"/>
            <a:ext cx="458050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ono-tmp2m-273-per-2007-20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484784"/>
            <a:ext cx="5029200" cy="3771900"/>
          </a:xfrm>
          <a:prstGeom prst="rect">
            <a:avLst/>
          </a:prstGeom>
        </p:spPr>
      </p:pic>
      <p:pic>
        <p:nvPicPr>
          <p:cNvPr id="4" name="3 Imagen" descr="cono-tmp2m-273-per-2000-20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0160"/>
            <a:ext cx="5029200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ono-tmax-12-per-2007-20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628800"/>
            <a:ext cx="5029200" cy="3771900"/>
          </a:xfrm>
          <a:prstGeom prst="rect">
            <a:avLst/>
          </a:prstGeom>
        </p:spPr>
      </p:pic>
      <p:pic>
        <p:nvPicPr>
          <p:cNvPr id="2" name="1 Imagen" descr="cono-tmax-12-per-2000-20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5029200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amp-enso-cape-diciembre-2006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4286250" cy="5715000"/>
          </a:xfrm>
          <a:prstGeom prst="rect">
            <a:avLst/>
          </a:prstGeom>
        </p:spPr>
      </p:pic>
      <p:pic>
        <p:nvPicPr>
          <p:cNvPr id="3" name="2 Imagen" descr="conamp-enso-cape-diciembre-2009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0" y="260648"/>
            <a:ext cx="428625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onamp-enso-orografico-diciembre-2005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4286250" cy="5715000"/>
          </a:xfrm>
          <a:prstGeom prst="rect">
            <a:avLst/>
          </a:prstGeom>
        </p:spPr>
      </p:pic>
      <p:pic>
        <p:nvPicPr>
          <p:cNvPr id="7" name="6 Imagen" descr="conamp-enso-orografico-diciembre-2007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0" y="476672"/>
            <a:ext cx="428625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onamp-enso-frontal-diciembre-2006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4286250" cy="5715000"/>
          </a:xfrm>
          <a:prstGeom prst="rect">
            <a:avLst/>
          </a:prstGeom>
        </p:spPr>
      </p:pic>
      <p:pic>
        <p:nvPicPr>
          <p:cNvPr id="6" name="5 Imagen" descr="conamp-enso-frontal-diciembre-2009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0" y="476672"/>
            <a:ext cx="428625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amp-enso-capew700hel-diciembre-2006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4286250" cy="5715000"/>
          </a:xfrm>
          <a:prstGeom prst="rect">
            <a:avLst/>
          </a:prstGeom>
        </p:spPr>
      </p:pic>
      <p:pic>
        <p:nvPicPr>
          <p:cNvPr id="3" name="2 Imagen" descr="conamp-enso-capew700hel-diciembre-2009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0" y="378296"/>
            <a:ext cx="428625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2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7620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67544" y="1268760"/>
            <a:ext cx="77724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s-A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endParaRPr lang="es-AR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s-AR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A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NUEVO ESCENARIO CLIMÁTICO</a:t>
            </a:r>
          </a:p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s-A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lvl="0" indent="-742950" algn="just" eaLnBrk="0" hangingPunct="0">
              <a:spcBef>
                <a:spcPts val="0"/>
              </a:spcBef>
              <a:buAutoNum type="alphaLcParenR"/>
              <a:defRPr/>
            </a:pPr>
            <a:r>
              <a:rPr lang="es-A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Fuerte incremento de la variabilidad climática en todas las variables atmosféricas. </a:t>
            </a:r>
          </a:p>
          <a:p>
            <a:pPr lvl="0" indent="-742950" algn="just" eaLnBrk="0" hangingPunct="0">
              <a:spcBef>
                <a:spcPts val="0"/>
              </a:spcBef>
              <a:buAutoNum type="alphaLcParenR"/>
              <a:defRPr/>
            </a:pPr>
            <a:r>
              <a:rPr lang="es-A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Disminución del promedio anual de precipitaciones en el oeste y centro del área agrícola y leve aumento en el este.</a:t>
            </a:r>
          </a:p>
          <a:p>
            <a:pPr marR="0" lvl="0" indent="-742950" algn="just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A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c) Precipitaciones de tipo tormenta severa con mucha irregularidad espacial, y riesgo de granizo, vientos y aguaceros torrenciales.</a:t>
            </a:r>
          </a:p>
          <a:p>
            <a:pPr marR="0" lvl="0" indent="-742950" algn="just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A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c) Los “El Niño” van a ser muy erráticos.</a:t>
            </a:r>
          </a:p>
          <a:p>
            <a:pPr marR="0" lvl="0" indent="-742950" algn="just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A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d) </a:t>
            </a:r>
            <a:r>
              <a:rPr kumimoji="0" lang="es-A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Las “La Niña” van a ser muy secas.</a:t>
            </a:r>
          </a:p>
          <a:p>
            <a:pPr marR="0" lvl="0" indent="-742950" algn="just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A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e) </a:t>
            </a:r>
            <a:r>
              <a:rPr kumimoji="0" lang="es-AR" sz="2800" b="1" i="0" u="none" strike="noStrike" kern="120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Régimen</a:t>
            </a:r>
            <a:r>
              <a:rPr kumimoji="0" lang="es-AR" sz="2800" b="1" i="0" u="none" strike="noStrike" kern="1200" cap="none" spc="0" normalizeH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térmico riguroso. </a:t>
            </a:r>
          </a:p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s-E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00"/>
          </a:solidFill>
          <a:ln w="7620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3528" y="2564904"/>
            <a:ext cx="8358246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INDICADORES CLIMÁTICOS 2014/2015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bom.gov.au/climate/enso/monitoring/soi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4" name="3 Conector recto"/>
          <p:cNvCxnSpPr/>
          <p:nvPr/>
        </p:nvCxnSpPr>
        <p:spPr bwMode="auto">
          <a:xfrm>
            <a:off x="755576" y="5229200"/>
            <a:ext cx="79928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5 Conector recto"/>
          <p:cNvCxnSpPr/>
          <p:nvPr/>
        </p:nvCxnSpPr>
        <p:spPr bwMode="auto">
          <a:xfrm>
            <a:off x="755576" y="2996952"/>
            <a:ext cx="79928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lick to see full-size map of NINIO3.4 SST plumes from POAMA forecasts, updated dail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57511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lick to see full-size map of NINIO3.4 SST plumes from POAMA forecasts, updated dail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8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ck to see full-size map of NINIO3.4 SST plumes from POAMA forecasts, updated dail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8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cpc.ncep.noaa.gov/products/people/wwang/cfsv2_fcst_history/201404/imagesInd3/nino34M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cxnSp>
        <p:nvCxnSpPr>
          <p:cNvPr id="4" name="3 Conector recto"/>
          <p:cNvCxnSpPr/>
          <p:nvPr/>
        </p:nvCxnSpPr>
        <p:spPr bwMode="auto">
          <a:xfrm>
            <a:off x="1259632" y="2564904"/>
            <a:ext cx="6696744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4 Conector recto"/>
          <p:cNvCxnSpPr/>
          <p:nvPr/>
        </p:nvCxnSpPr>
        <p:spPr bwMode="auto">
          <a:xfrm>
            <a:off x="1259632" y="3501008"/>
            <a:ext cx="6696744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rigin.cpc.ncep.noaa.gov/products/people/wwang/cfsv2fcst/imagesInd3/nino34M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cxnSp>
        <p:nvCxnSpPr>
          <p:cNvPr id="4" name="3 Conector recto"/>
          <p:cNvCxnSpPr/>
          <p:nvPr/>
        </p:nvCxnSpPr>
        <p:spPr bwMode="auto">
          <a:xfrm>
            <a:off x="1259632" y="2564904"/>
            <a:ext cx="6696744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4 Conector recto"/>
          <p:cNvCxnSpPr/>
          <p:nvPr/>
        </p:nvCxnSpPr>
        <p:spPr bwMode="auto">
          <a:xfrm>
            <a:off x="1259632" y="3501008"/>
            <a:ext cx="6696744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http://www.bom.gov.au/climate/enso/indices/oceanic-indices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096912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cpc.ncep.noaa.gov/products/analysis_monitoring/enso_update/ssta_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568952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SO status graph, stages are La Niña WATCH, La Niña ALERT, LA NIÑA, NEUTRAL, El Niño WATCH, El Niño ALERT, EL NI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215397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st recent drought sea surface temperature map, May 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913272" cy="4536504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539552" y="260648"/>
            <a:ext cx="7920880" cy="69269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erdana" charset="0"/>
                <a:ea typeface="+mj-ea"/>
                <a:cs typeface="+mn-cs"/>
              </a:rPr>
              <a:t>  </a:t>
            </a:r>
            <a:r>
              <a:rPr kumimoji="0" lang="es-AR" sz="360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“EL NIÑO “ NO ESTÁ SÓLO!!!!</a:t>
            </a:r>
            <a:endParaRPr kumimoji="0" lang="es-AR" sz="44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smn.gov.ar/pronos/imagenes/temperatura_agua/140502.jpg">
            <a:hlinkClick r:id="rId2" tooltip="Click para cerrar la Image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7" y="0"/>
            <a:ext cx="4104455" cy="6867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pc.ncep.noaa.gov/products/analysis_monitoring/regional_monitoring/3cpcp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3" y="0"/>
            <a:ext cx="52993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pc.ncep.noaa.gov/products/analysis_monitoring/regional_monitoring/1cpcp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760640" cy="6769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pc.ncep.noaa.gov/products/analysis_monitoring/regional_monitoring/wcpcp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8355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o-gis-hd-01-p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smn.gov.ar/hrpt/imagenes/lit1.jpg">
            <a:hlinkClick r:id="rId2" tooltip="Click para cerrar la Imagen"/>
          </p:cNvPr>
          <p:cNvPicPr>
            <a:picLocks noChangeAspect="1" noChangeArrowheads="1"/>
          </p:cNvPicPr>
          <p:nvPr/>
        </p:nvPicPr>
        <p:blipFill>
          <a:blip r:embed="rId3" cstate="print"/>
          <a:srcRect t="51106"/>
          <a:stretch>
            <a:fillRect/>
          </a:stretch>
        </p:blipFill>
        <p:spPr bwMode="auto">
          <a:xfrm>
            <a:off x="0" y="0"/>
            <a:ext cx="4560690" cy="6596460"/>
          </a:xfrm>
          <a:prstGeom prst="rect">
            <a:avLst/>
          </a:prstGeom>
          <a:noFill/>
        </p:spPr>
      </p:pic>
      <p:pic>
        <p:nvPicPr>
          <p:cNvPr id="3" name="Picture 5" descr="http://www.smn.gov.ar/hrpt/imagenes/lit1.jpg">
            <a:hlinkClick r:id="rId2" tooltip="Click para cerrar la Imagen"/>
          </p:cNvPr>
          <p:cNvPicPr>
            <a:picLocks noChangeAspect="1" noChangeArrowheads="1"/>
          </p:cNvPicPr>
          <p:nvPr/>
        </p:nvPicPr>
        <p:blipFill>
          <a:blip r:embed="rId3" cstate="print"/>
          <a:srcRect b="48424"/>
          <a:stretch>
            <a:fillRect/>
          </a:stretch>
        </p:blipFill>
        <p:spPr bwMode="auto">
          <a:xfrm>
            <a:off x="4649085" y="0"/>
            <a:ext cx="449491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smn.gov.ar/hrpt/imagenes/lit3.jpg">
            <a:hlinkClick r:id="rId2" tooltip="Click para cerrar la Image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645873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 noGrp="1"/>
          </p:cNvGraphicFramePr>
          <p:nvPr/>
        </p:nvGraphicFramePr>
        <p:xfrm>
          <a:off x="236904" y="284529"/>
          <a:ext cx="8670192" cy="628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00"/>
          </a:solidFill>
          <a:ln w="7620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3528" y="2564904"/>
            <a:ext cx="8358246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PERSPECTIVA AGROCLIMÁTICA REGIONAL  2014/2015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www.smn.gov.ar/vmsr/imagenes/argentinacompleta/tn/topes140613.0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ono-gispar-gens-01-p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531870"/>
          </a:xfrm>
          <a:prstGeom prst="rect">
            <a:avLst/>
          </a:prstGeom>
        </p:spPr>
      </p:pic>
      <p:pic>
        <p:nvPicPr>
          <p:cNvPr id="4" name="3 Imagen" descr="cono-gispar-gens-02b-torment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531870"/>
          </a:xfrm>
          <a:prstGeom prst="rect">
            <a:avLst/>
          </a:prstGeom>
        </p:spPr>
      </p:pic>
      <p:pic>
        <p:nvPicPr>
          <p:cNvPr id="6" name="5 Imagen" descr="cono-gispar-gens-04-tmax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26130"/>
            <a:ext cx="4572000" cy="3531870"/>
          </a:xfrm>
          <a:prstGeom prst="rect">
            <a:avLst/>
          </a:prstGeom>
        </p:spPr>
      </p:pic>
      <p:pic>
        <p:nvPicPr>
          <p:cNvPr id="8" name="7 Imagen" descr="cono-gispar-gens-03-tm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326130"/>
            <a:ext cx="4572000" cy="353187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04" y="1844824"/>
            <a:ext cx="8882418" cy="386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771800" y="1052736"/>
            <a:ext cx="372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rgbClr val="FF0000"/>
                </a:solidFill>
                <a:latin typeface="Arial Narrow" pitchFamily="34" charset="0"/>
              </a:rPr>
              <a:t>PRONÓSTICO INA 12/06/2014</a:t>
            </a:r>
            <a:endParaRPr lang="es-MX" sz="24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o-gispar-gens-05-p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531870"/>
          </a:xfrm>
          <a:prstGeom prst="rect">
            <a:avLst/>
          </a:prstGeom>
        </p:spPr>
      </p:pic>
      <p:pic>
        <p:nvPicPr>
          <p:cNvPr id="4" name="3 Imagen" descr="cono-gispar-gens-06b-torment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531870"/>
          </a:xfrm>
          <a:prstGeom prst="rect">
            <a:avLst/>
          </a:prstGeom>
        </p:spPr>
      </p:pic>
      <p:pic>
        <p:nvPicPr>
          <p:cNvPr id="5" name="4 Imagen" descr="cono-gispar-gens-07-tm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26130"/>
            <a:ext cx="4572000" cy="3531870"/>
          </a:xfrm>
          <a:prstGeom prst="rect">
            <a:avLst/>
          </a:prstGeom>
        </p:spPr>
      </p:pic>
      <p:pic>
        <p:nvPicPr>
          <p:cNvPr id="6" name="5 Imagen" descr="cono-gispar-gens-08-tmax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26130"/>
            <a:ext cx="4572000" cy="353187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fs2-conosur-ppac-14-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531870"/>
          </a:xfrm>
          <a:prstGeom prst="rect">
            <a:avLst/>
          </a:prstGeom>
        </p:spPr>
      </p:pic>
      <p:pic>
        <p:nvPicPr>
          <p:cNvPr id="3" name="2 Imagen" descr="cfs2-conosur-tormenta-14-0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531870"/>
          </a:xfrm>
          <a:prstGeom prst="rect">
            <a:avLst/>
          </a:prstGeom>
        </p:spPr>
      </p:pic>
      <p:pic>
        <p:nvPicPr>
          <p:cNvPr id="4" name="3 Imagen" descr="cfs2-conosur-tmax-14-0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26130"/>
            <a:ext cx="4572000" cy="3531870"/>
          </a:xfrm>
          <a:prstGeom prst="rect">
            <a:avLst/>
          </a:prstGeom>
        </p:spPr>
      </p:pic>
      <p:pic>
        <p:nvPicPr>
          <p:cNvPr id="5" name="4 Imagen" descr="cfs2-conosur-tmin-14-0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326130"/>
            <a:ext cx="4572000" cy="353187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fs2-conosur-ppac-14-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531870"/>
          </a:xfrm>
          <a:prstGeom prst="rect">
            <a:avLst/>
          </a:prstGeom>
        </p:spPr>
      </p:pic>
      <p:pic>
        <p:nvPicPr>
          <p:cNvPr id="3" name="2 Imagen" descr="cfs2-conosur-tormenta-14-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531870"/>
          </a:xfrm>
          <a:prstGeom prst="rect">
            <a:avLst/>
          </a:prstGeom>
        </p:spPr>
      </p:pic>
      <p:pic>
        <p:nvPicPr>
          <p:cNvPr id="4" name="3 Imagen" descr="cfs2-conosur-tmax-14-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26130"/>
            <a:ext cx="4572000" cy="3531870"/>
          </a:xfrm>
          <a:prstGeom prst="rect">
            <a:avLst/>
          </a:prstGeom>
        </p:spPr>
      </p:pic>
      <p:pic>
        <p:nvPicPr>
          <p:cNvPr id="5" name="4 Imagen" descr="cfs2-conosur-tmin-14-0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326130"/>
            <a:ext cx="4572000" cy="353187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fs2-conosur-ppac-14-0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531870"/>
          </a:xfrm>
          <a:prstGeom prst="rect">
            <a:avLst/>
          </a:prstGeom>
        </p:spPr>
      </p:pic>
      <p:pic>
        <p:nvPicPr>
          <p:cNvPr id="3" name="2 Imagen" descr="cfs2-conosur-tormenta-14-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531870"/>
          </a:xfrm>
          <a:prstGeom prst="rect">
            <a:avLst/>
          </a:prstGeom>
        </p:spPr>
      </p:pic>
      <p:pic>
        <p:nvPicPr>
          <p:cNvPr id="4" name="3 Imagen" descr="cfs2-conosur-tmax-14-0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26130"/>
            <a:ext cx="4572000" cy="3531870"/>
          </a:xfrm>
          <a:prstGeom prst="rect">
            <a:avLst/>
          </a:prstGeom>
        </p:spPr>
      </p:pic>
      <p:pic>
        <p:nvPicPr>
          <p:cNvPr id="5" name="4 Imagen" descr="cfs2-conosur-tmin-14-0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326130"/>
            <a:ext cx="4572000" cy="353187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fs2-conosur-ppac-14-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531870"/>
          </a:xfrm>
          <a:prstGeom prst="rect">
            <a:avLst/>
          </a:prstGeom>
        </p:spPr>
      </p:pic>
      <p:pic>
        <p:nvPicPr>
          <p:cNvPr id="3" name="2 Imagen" descr="cfs2-conosur-tormenta-14-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531870"/>
          </a:xfrm>
          <a:prstGeom prst="rect">
            <a:avLst/>
          </a:prstGeom>
        </p:spPr>
      </p:pic>
      <p:pic>
        <p:nvPicPr>
          <p:cNvPr id="4" name="3 Imagen" descr="cfs2-conosur-tmax-14-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26130"/>
            <a:ext cx="4572000" cy="3531870"/>
          </a:xfrm>
          <a:prstGeom prst="rect">
            <a:avLst/>
          </a:prstGeom>
        </p:spPr>
      </p:pic>
      <p:pic>
        <p:nvPicPr>
          <p:cNvPr id="5" name="4 Imagen" descr="cfs2-conosur-tmin-14-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326130"/>
            <a:ext cx="4572000" cy="353187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fs2-conosur-ppac-14-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531870"/>
          </a:xfrm>
          <a:prstGeom prst="rect">
            <a:avLst/>
          </a:prstGeom>
        </p:spPr>
      </p:pic>
      <p:pic>
        <p:nvPicPr>
          <p:cNvPr id="3" name="2 Imagen" descr="cfs2-conosur-tormenta-14-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531870"/>
          </a:xfrm>
          <a:prstGeom prst="rect">
            <a:avLst/>
          </a:prstGeom>
        </p:spPr>
      </p:pic>
      <p:pic>
        <p:nvPicPr>
          <p:cNvPr id="4" name="3 Imagen" descr="cfs2-conosur-tmax-14-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26130"/>
            <a:ext cx="4572000" cy="3531870"/>
          </a:xfrm>
          <a:prstGeom prst="rect">
            <a:avLst/>
          </a:prstGeom>
        </p:spPr>
      </p:pic>
      <p:pic>
        <p:nvPicPr>
          <p:cNvPr id="6" name="5 Imagen" descr="cfs2-conosur-tmin-14-1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326130"/>
            <a:ext cx="4572000" cy="35318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 noGrp="1"/>
          </p:cNvGraphicFramePr>
          <p:nvPr/>
        </p:nvGraphicFramePr>
        <p:xfrm>
          <a:off x="238125" y="285750"/>
          <a:ext cx="8667750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fs2-conosur-ppac-14-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531870"/>
          </a:xfrm>
          <a:prstGeom prst="rect">
            <a:avLst/>
          </a:prstGeom>
        </p:spPr>
      </p:pic>
      <p:pic>
        <p:nvPicPr>
          <p:cNvPr id="3" name="2 Imagen" descr="cfs2-conosur-tormenta-14-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531870"/>
          </a:xfrm>
          <a:prstGeom prst="rect">
            <a:avLst/>
          </a:prstGeom>
        </p:spPr>
      </p:pic>
      <p:pic>
        <p:nvPicPr>
          <p:cNvPr id="4" name="3 Imagen" descr="cfs2-conosur-tmax-14-1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26130"/>
            <a:ext cx="4572000" cy="3531870"/>
          </a:xfrm>
          <a:prstGeom prst="rect">
            <a:avLst/>
          </a:prstGeom>
        </p:spPr>
      </p:pic>
      <p:pic>
        <p:nvPicPr>
          <p:cNvPr id="5" name="4 Imagen" descr="cfs2-conosur-tmin-14-1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326130"/>
            <a:ext cx="4572000" cy="353187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fs2-conosur-ppac-15-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531870"/>
          </a:xfrm>
          <a:prstGeom prst="rect">
            <a:avLst/>
          </a:prstGeom>
        </p:spPr>
      </p:pic>
      <p:pic>
        <p:nvPicPr>
          <p:cNvPr id="3" name="2 Imagen" descr="cfs2-conosur-tormenta-15-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531870"/>
          </a:xfrm>
          <a:prstGeom prst="rect">
            <a:avLst/>
          </a:prstGeom>
        </p:spPr>
      </p:pic>
      <p:pic>
        <p:nvPicPr>
          <p:cNvPr id="4" name="3 Imagen" descr="cfs2-conosur-tmax-15-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26130"/>
            <a:ext cx="4572000" cy="3531870"/>
          </a:xfrm>
          <a:prstGeom prst="rect">
            <a:avLst/>
          </a:prstGeom>
        </p:spPr>
      </p:pic>
      <p:pic>
        <p:nvPicPr>
          <p:cNvPr id="5" name="4 Imagen" descr="cfs2-conosur-tmin-15-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326130"/>
            <a:ext cx="4572000" cy="353187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fs2-conosur-ppac-15-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531870"/>
          </a:xfrm>
          <a:prstGeom prst="rect">
            <a:avLst/>
          </a:prstGeom>
        </p:spPr>
      </p:pic>
      <p:pic>
        <p:nvPicPr>
          <p:cNvPr id="3" name="2 Imagen" descr="cfs2-conosur-tormenta-15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531870"/>
          </a:xfrm>
          <a:prstGeom prst="rect">
            <a:avLst/>
          </a:prstGeom>
        </p:spPr>
      </p:pic>
      <p:pic>
        <p:nvPicPr>
          <p:cNvPr id="4" name="3 Imagen" descr="cfs2-conosur-tmax-15-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26130"/>
            <a:ext cx="4572000" cy="3531870"/>
          </a:xfrm>
          <a:prstGeom prst="rect">
            <a:avLst/>
          </a:prstGeom>
        </p:spPr>
      </p:pic>
      <p:pic>
        <p:nvPicPr>
          <p:cNvPr id="5" name="4 Imagen" descr="cfs2-conosur-tmin-15-0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326130"/>
            <a:ext cx="4572000" cy="353187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fs2-conosur-ppac-15-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531870"/>
          </a:xfrm>
          <a:prstGeom prst="rect">
            <a:avLst/>
          </a:prstGeom>
        </p:spPr>
      </p:pic>
      <p:pic>
        <p:nvPicPr>
          <p:cNvPr id="3" name="2 Imagen" descr="cfs2-conosur-tormenta-15-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531870"/>
          </a:xfrm>
          <a:prstGeom prst="rect">
            <a:avLst/>
          </a:prstGeom>
        </p:spPr>
      </p:pic>
      <p:pic>
        <p:nvPicPr>
          <p:cNvPr id="4" name="3 Imagen" descr="cfs2-conosur-tmin-15-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26130"/>
            <a:ext cx="4572000" cy="3531870"/>
          </a:xfrm>
          <a:prstGeom prst="rect">
            <a:avLst/>
          </a:prstGeom>
        </p:spPr>
      </p:pic>
      <p:pic>
        <p:nvPicPr>
          <p:cNvPr id="5" name="4 Imagen" descr="cfs2-conosur-tmax-15-0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26130"/>
            <a:ext cx="4572000" cy="353187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01-ar-tuc-alberdi-alberdi-2014-06-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3097" y="0"/>
            <a:ext cx="52978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o01-ar-corrientes-goya-2014-06-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3097" y="0"/>
            <a:ext cx="52978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o01-ar-erios-concordia-2014-06-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3097" y="0"/>
            <a:ext cx="52978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01-uy-titres-titres-2014-06-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3097" y="0"/>
            <a:ext cx="52978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2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00"/>
          </a:solidFill>
          <a:ln w="7620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626626" name="Text Box 2"/>
          <p:cNvSpPr txBox="1">
            <a:spLocks noChangeArrowheads="1"/>
          </p:cNvSpPr>
          <p:nvPr/>
        </p:nvSpPr>
        <p:spPr bwMode="auto">
          <a:xfrm>
            <a:off x="250825" y="549275"/>
            <a:ext cx="8610600" cy="576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BO" sz="480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MUCHAS GRACIAS</a:t>
            </a:r>
          </a:p>
          <a:p>
            <a:pPr>
              <a:defRPr/>
            </a:pPr>
            <a:endParaRPr lang="es-BO" sz="4800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>
              <a:defRPr/>
            </a:pPr>
            <a:endParaRPr lang="es-BO" sz="4800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algn="ctr">
              <a:defRPr/>
            </a:pPr>
            <a:r>
              <a:rPr lang="es-BO" sz="480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      POR SU ATENCION</a:t>
            </a:r>
          </a:p>
          <a:p>
            <a:pPr algn="ctr">
              <a:defRPr/>
            </a:pPr>
            <a:endParaRPr lang="es-BO" sz="4800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algn="ctr">
              <a:defRPr/>
            </a:pPr>
            <a:endParaRPr lang="es-BO" sz="4800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algn="r">
              <a:defRPr/>
            </a:pPr>
            <a:endParaRPr lang="es-BO" sz="2800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algn="r">
              <a:defRPr/>
            </a:pPr>
            <a:r>
              <a:rPr lang="es-BO" sz="280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hlinkClick r:id="rId3"/>
              </a:rPr>
              <a:t>edmasi@fibertel.com.ar</a:t>
            </a:r>
            <a:endParaRPr lang="es-BO" sz="2800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algn="r">
              <a:defRPr/>
            </a:pPr>
            <a:endParaRPr lang="en-US" sz="2800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247" y="692696"/>
            <a:ext cx="847750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00"/>
          </a:solidFill>
          <a:ln w="76200" algn="ctr">
            <a:noFill/>
            <a:round/>
            <a:headEnd/>
            <a:tailEnd type="triangle" w="med" len="med"/>
          </a:ln>
        </p:spPr>
        <p:txBody>
          <a:bodyPr lIns="91435" tIns="45717" rIns="91435" bIns="45717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467544" y="764704"/>
            <a:ext cx="8215313" cy="550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i="1" dirty="0" smtClean="0">
                <a:solidFill>
                  <a:srgbClr val="FFFF00"/>
                </a:solidFill>
                <a:latin typeface="Comic Sans MS" pitchFamily="66" charset="0"/>
                <a:cs typeface="+mn-cs"/>
              </a:rPr>
              <a:t>PRONÓSTICO: A corto plazo, basado en modelos físicos.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i="1" dirty="0" smtClean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i="1" dirty="0" smtClean="0">
                <a:solidFill>
                  <a:srgbClr val="FFFF00"/>
                </a:solidFill>
                <a:latin typeface="Comic Sans MS" pitchFamily="66" charset="0"/>
                <a:cs typeface="+mn-cs"/>
              </a:rPr>
              <a:t>PREVISIÓN/PERSPECTIVA: A mediano y largo plazo, basado en diagnóstico, y modelos estadísticos.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i="1" dirty="0" smtClean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i="1" dirty="0" smtClean="0">
                <a:solidFill>
                  <a:srgbClr val="FFFF00"/>
                </a:solidFill>
                <a:latin typeface="Comic Sans MS" pitchFamily="66" charset="0"/>
                <a:cs typeface="+mn-cs"/>
              </a:rPr>
              <a:t>PREVENCIÓN: Lo que se hace para evitar que el pronóstico se cumpla, si es malo, y para ayudar a que se cumpla, si es bueno.</a:t>
            </a:r>
            <a:endParaRPr lang="es-ES" sz="3200" i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00"/>
          </a:solidFill>
          <a:ln w="76200" algn="ctr">
            <a:noFill/>
            <a:round/>
            <a:headEnd/>
            <a:tailEnd type="triangle" w="med" len="med"/>
          </a:ln>
        </p:spPr>
        <p:txBody>
          <a:bodyPr lIns="91435" tIns="45717" rIns="91435" bIns="45717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122" name="1 Título"/>
          <p:cNvSpPr>
            <a:spLocks noGrp="1"/>
          </p:cNvSpPr>
          <p:nvPr>
            <p:ph type="ctrTitle"/>
          </p:nvPr>
        </p:nvSpPr>
        <p:spPr>
          <a:xfrm>
            <a:off x="395536" y="1428750"/>
            <a:ext cx="7920880" cy="4656138"/>
          </a:xfrm>
        </p:spPr>
        <p:txBody>
          <a:bodyPr rtlCol="0">
            <a:normAutofit/>
          </a:bodyPr>
          <a:lstStyle/>
          <a:p>
            <a:pPr marL="514350" indent="-514350">
              <a:defRPr/>
            </a:pPr>
            <a:r>
              <a:rPr lang="es-AR" sz="3200" b="1" dirty="0" smtClean="0">
                <a:solidFill>
                  <a:srgbClr val="3333FF"/>
                </a:solidFill>
                <a:latin typeface="Verdana" charset="0"/>
                <a:cs typeface="+mn-cs"/>
              </a:rPr>
              <a:t>  </a:t>
            </a:r>
            <a:r>
              <a:rPr lang="es-AR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“EL NIÑO “ NO ESTÁ SÓLO</a:t>
            </a:r>
            <a:endParaRPr lang="es-AR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53353</TotalTime>
  <Words>341</Words>
  <Application>Microsoft Office PowerPoint</Application>
  <PresentationFormat>Carta (216 x 279 mm)</PresentationFormat>
  <Paragraphs>76</Paragraphs>
  <Slides>68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68</vt:i4>
      </vt:variant>
    </vt:vector>
  </HeadingPairs>
  <TitlesOfParts>
    <vt:vector size="69" baseType="lpstr">
      <vt:lpstr>Diseño predeterminado</vt:lpstr>
      <vt:lpstr>Diapositiva 1</vt:lpstr>
      <vt:lpstr> EL INCREMENTO DE LOS IMPACTOS PRODUCIDOS POR FENÓMENOS NATURALES Y SUS CAUSAS  </vt:lpstr>
      <vt:lpstr>Diapositiva 3</vt:lpstr>
      <vt:lpstr>Diapositiva 4</vt:lpstr>
      <vt:lpstr>Diapositiva 5</vt:lpstr>
      <vt:lpstr>Diapositiva 6</vt:lpstr>
      <vt:lpstr>Diapositiva 7</vt:lpstr>
      <vt:lpstr>Diapositiva 8</vt:lpstr>
      <vt:lpstr>  “EL NIÑO “ NO ESTÁ SÓLO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PERSPECTIVA CLIMATICA PARA LA CAMPAÑA AGRICOLA 2000-2001</dc:title>
  <dc:creator>.</dc:creator>
  <cp:lastModifiedBy>Eduardo</cp:lastModifiedBy>
  <cp:revision>6075</cp:revision>
  <dcterms:created xsi:type="dcterms:W3CDTF">2000-06-10T13:54:59Z</dcterms:created>
  <dcterms:modified xsi:type="dcterms:W3CDTF">2014-06-13T16:18:37Z</dcterms:modified>
</cp:coreProperties>
</file>